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932"/>
            <a:ext cx="8424088" cy="1260000"/>
          </a:xfrm>
        </p:spPr>
        <p:txBody>
          <a:bodyPr/>
          <a:lstStyle>
            <a:lvl1pPr>
              <a:defRPr sz="8000" b="0">
                <a:solidFill>
                  <a:schemeClr val="bg2">
                    <a:lumMod val="25000"/>
                  </a:schemeClr>
                </a:solidFill>
                <a:effectLst/>
                <a:latin typeface="Cassandra" pitchFamily="66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180" y="3528591"/>
            <a:ext cx="6400800" cy="1260000"/>
          </a:xfrm>
        </p:spPr>
        <p:txBody>
          <a:bodyPr/>
          <a:lstStyle>
            <a:lvl1pPr marL="0" indent="0" algn="ctr">
              <a:buNone/>
              <a:defRPr sz="3600" i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75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0837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329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 marL="342000" indent="-342000">
              <a:buSzPct val="80000"/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741600" indent="-284400">
              <a:buSzPct val="80000"/>
              <a:buFont typeface="Wingdings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 marL="1144800" indent="-230400">
              <a:buSzPct val="80000"/>
              <a:buFont typeface="Arial" pitchFamily="34" charset="0"/>
              <a:buChar char="•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0361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3559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7416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23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96863"/>
            <a:ext cx="79200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631950"/>
            <a:ext cx="7920038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000" kern="1200">
          <a:solidFill>
            <a:srgbClr val="4A452A"/>
          </a:solidFill>
          <a:latin typeface="Cassandra" pitchFamily="66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·"/>
        <a:defRPr sz="3200" kern="1200">
          <a:solidFill>
            <a:srgbClr val="4A452A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4A452A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A452A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Arial Narrow" pitchFamily="34" charset="0"/>
              </a:rPr>
              <a:t>Образовательный проект по патриотическому воспитанию</a:t>
            </a:r>
            <a:r>
              <a:rPr lang="ru-RU" sz="4800" dirty="0" smtClean="0">
                <a:latin typeface="Arial Narrow" pitchFamily="34" charset="0"/>
              </a:rPr>
              <a:t/>
            </a:r>
            <a:br>
              <a:rPr lang="ru-RU" sz="4800" dirty="0" smtClean="0">
                <a:latin typeface="Arial Narrow" pitchFamily="34" charset="0"/>
              </a:rPr>
            </a:br>
            <a:r>
              <a:rPr lang="ru-RU" sz="4800" b="1" dirty="0" smtClean="0">
                <a:latin typeface="Arial Narrow" pitchFamily="34" charset="0"/>
              </a:rPr>
              <a:t>«Я гражданин России»</a:t>
            </a:r>
            <a:r>
              <a:rPr lang="ru-RU" sz="4800" dirty="0" smtClean="0">
                <a:latin typeface="Arial Narrow" pitchFamily="34" charset="0"/>
              </a:rPr>
              <a:t/>
            </a:r>
            <a:br>
              <a:rPr lang="ru-RU" sz="4800" dirty="0" smtClean="0">
                <a:latin typeface="Arial Narrow" pitchFamily="34" charset="0"/>
              </a:rPr>
            </a:br>
            <a:endParaRPr lang="ru-RU" sz="4800" dirty="0" smtClean="0"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Century Gothic" pitchFamily="34" charset="0"/>
              </a:rPr>
              <a:t>Воспитать патриота своей Родины </a:t>
            </a:r>
            <a:r>
              <a:rPr lang="ru-RU" sz="5400" dirty="0" smtClean="0">
                <a:latin typeface="Century Gothic" pitchFamily="34" charset="0"/>
              </a:rPr>
              <a:t>- ответственная и сложная задача, решение которой в младшем школьном детстве только начинается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ru-RU" sz="4900" b="1" dirty="0" smtClean="0">
                <a:solidFill>
                  <a:srgbClr val="7030A0"/>
                </a:solidFill>
                <a:latin typeface="Arial Narrow" pitchFamily="34" charset="0"/>
              </a:rPr>
              <a:t>Залог </a:t>
            </a:r>
            <a:r>
              <a:rPr lang="ru-RU" sz="4900" b="1" dirty="0" smtClean="0">
                <a:solidFill>
                  <a:srgbClr val="7030A0"/>
                </a:solidFill>
                <a:latin typeface="Arial Narrow" pitchFamily="34" charset="0"/>
              </a:rPr>
              <a:t>успешного воспитания младших школьников</a:t>
            </a:r>
            <a:endParaRPr lang="ru-RU" sz="49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1752600"/>
          </a:xfrm>
        </p:spPr>
        <p:txBody>
          <a:bodyPr>
            <a:noAutofit/>
          </a:bodyPr>
          <a:lstStyle/>
          <a:p>
            <a:endParaRPr lang="ru-RU" sz="4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Arial Narrow" pitchFamily="34" charset="0"/>
              </a:rPr>
              <a:t>безусловность и необходимость нравственных норм</a:t>
            </a:r>
            <a:endParaRPr lang="ru-RU" sz="4000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sz="5400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5400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5400" dirty="0" smtClean="0">
                <a:solidFill>
                  <a:srgbClr val="002060"/>
                </a:solidFill>
                <a:latin typeface="Century Gothic" pitchFamily="34" charset="0"/>
              </a:rPr>
              <a:t>Внеурочная деятельность как механизм реализации патриотического воспитания</a:t>
            </a:r>
            <a:endParaRPr lang="ru-RU" sz="5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entury Gothic" pitchFamily="34" charset="0"/>
              </a:rPr>
              <a:t>Проблема</a:t>
            </a:r>
            <a:endParaRPr lang="ru-RU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Century Gothic" pitchFamily="34" charset="0"/>
              </a:rPr>
              <a:t>дефицит знаний о своей малой и большой Родине, об особенностях русских традиций; знаний истории, традиций, обычаев своей Родины</a:t>
            </a:r>
            <a:endParaRPr lang="ru-RU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Arial Narrow" pitchFamily="34" charset="0"/>
              </a:rPr>
              <a:t>Цель</a:t>
            </a:r>
            <a:endParaRPr lang="ru-RU" sz="72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latin typeface="Arial Narrow" pitchFamily="34" charset="0"/>
              </a:rPr>
              <a:t>воспитание патриотических чувств младших школьников к Родине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Century Gothic" pitchFamily="34" charset="0"/>
              </a:rPr>
              <a:t>развитие личности, обладающей качествами гражданина-патриота Родины;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Century Gothic" pitchFamily="34" charset="0"/>
              </a:rPr>
              <a:t>расширение знаний о своей малой родине;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Century Gothic" pitchFamily="34" charset="0"/>
              </a:rPr>
              <a:t>воспитание гордости за героическое прошлое, историческое и культурное наследие народа;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Century Gothic" pitchFamily="34" charset="0"/>
              </a:rPr>
              <a:t>формирование духовно-нравственное отношения к природе родного края и чувство сопричастности к ней;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Century Gothic" pitchFamily="34" charset="0"/>
              </a:rPr>
              <a:t>воспитание любви, уважения к своей нации, понимания своих национальных особенностей, чувства собственного достоинства, как представителя своего народа, и толерантного отношения к представителям других национальностей 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</a:rPr>
              <a:t/>
            </a:r>
            <a:br>
              <a:rPr lang="ru-RU" b="1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/>
            </a:r>
            <a:br>
              <a:rPr lang="ru-RU" b="1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Продолжительность реализации проекта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0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sz="40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ru-RU" sz="4000" b="1" dirty="0" smtClean="0">
                <a:latin typeface="Century Gothic" pitchFamily="34" charset="0"/>
              </a:rPr>
              <a:t>Сентябрь 2014 г. – май 2015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Century Gothic" pitchFamily="34" charset="0"/>
              </a:rPr>
              <a:t>Содержание проекта</a:t>
            </a:r>
            <a:endParaRPr lang="ru-RU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b="1" dirty="0" smtClean="0">
                <a:latin typeface="Century Gothic" pitchFamily="34" charset="0"/>
              </a:rPr>
              <a:t>Я и моя семья. </a:t>
            </a:r>
            <a:endParaRPr lang="ru-RU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Century Gothic" pitchFamily="34" charset="0"/>
              </a:rPr>
              <a:t>Наша школа. </a:t>
            </a:r>
            <a:endParaRPr lang="ru-RU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Century Gothic" pitchFamily="34" charset="0"/>
              </a:rPr>
              <a:t>Моя улица. </a:t>
            </a:r>
            <a:endParaRPr lang="ru-RU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Century Gothic" pitchFamily="34" charset="0"/>
              </a:rPr>
              <a:t>Город, в котором я живу. </a:t>
            </a:r>
            <a:endParaRPr lang="ru-RU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Century Gothic" pitchFamily="34" charset="0"/>
              </a:rPr>
              <a:t>Моя Родина. </a:t>
            </a:r>
            <a:endParaRPr lang="ru-RU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Century Gothic" pitchFamily="34" charset="0"/>
              </a:rPr>
              <a:t>Творческий проект «Мой край родной, навек любимый» </a:t>
            </a:r>
            <a:endParaRPr lang="ru-RU" dirty="0" smtClean="0">
              <a:latin typeface="Century Gothic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70C0"/>
                </a:solidFill>
                <a:latin typeface="Century Gothic" pitchFamily="34" charset="0"/>
              </a:rPr>
              <a:t>Ожидаемые результаты  </a:t>
            </a:r>
            <a:r>
              <a:rPr lang="ru-RU" dirty="0" smtClean="0">
                <a:solidFill>
                  <a:srgbClr val="0070C0"/>
                </a:solidFill>
                <a:latin typeface="Century Gothic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entury Gothic" pitchFamily="34" charset="0"/>
              </a:rPr>
            </a:br>
            <a:endParaRPr lang="ru-RU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Century Gothic" pitchFamily="34" charset="0"/>
              </a:rPr>
              <a:t>устойчивый интерес к историческому прошлому своей семьи, малой родины и России,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Century Gothic" pitchFamily="34" charset="0"/>
              </a:rPr>
              <a:t>уважительное и бережное отношения к памятникам архитектуры и культуры;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Century Gothic" pitchFamily="34" charset="0"/>
              </a:rPr>
              <a:t>любовь и бережное отношение к родной природе;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Century Gothic" pitchFamily="34" charset="0"/>
              </a:rPr>
              <a:t>посильное служение Отечеству, активная жизненная позиция, интерес к познанию, стремление к самовыражению и самореализации; инициативность и творчество в труде, бережное отношение к результатам труда, осознание значимости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 4</Template>
  <TotalTime>12</TotalTime>
  <Words>239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школа 4</vt:lpstr>
      <vt:lpstr>   </vt:lpstr>
      <vt:lpstr> Залог успешного воспитания младших школьников</vt:lpstr>
      <vt:lpstr>    Внеурочная деятельность как механизм реализации патриотического воспитания</vt:lpstr>
      <vt:lpstr>Проблема</vt:lpstr>
      <vt:lpstr>Цель</vt:lpstr>
      <vt:lpstr>Задачи</vt:lpstr>
      <vt:lpstr>  Продолжительность реализации проекта</vt:lpstr>
      <vt:lpstr>Содержание проекта</vt:lpstr>
      <vt:lpstr>Ожидаемые результаты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cp:lastModifiedBy>Нач.шк</cp:lastModifiedBy>
  <cp:revision>4</cp:revision>
  <dcterms:modified xsi:type="dcterms:W3CDTF">2014-10-30T04:57:11Z</dcterms:modified>
</cp:coreProperties>
</file>