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6" r:id="rId3"/>
    <p:sldId id="267" r:id="rId4"/>
    <p:sldId id="268" r:id="rId5"/>
    <p:sldId id="269" r:id="rId6"/>
    <p:sldId id="271" r:id="rId7"/>
    <p:sldId id="272" r:id="rId8"/>
    <p:sldId id="273" r:id="rId9"/>
    <p:sldId id="274" r:id="rId10"/>
    <p:sldId id="275" r:id="rId11"/>
    <p:sldId id="276" r:id="rId12"/>
    <p:sldId id="277" r:id="rId13"/>
    <p:sldId id="278" r:id="rId14"/>
    <p:sldId id="280" r:id="rId15"/>
    <p:sldId id="282" r:id="rId16"/>
    <p:sldId id="284" r:id="rId17"/>
    <p:sldId id="285" r:id="rId18"/>
    <p:sldId id="286" r:id="rId19"/>
    <p:sldId id="287" r:id="rId20"/>
    <p:sldId id="288" r:id="rId21"/>
    <p:sldId id="289" r:id="rId22"/>
    <p:sldId id="291" r:id="rId23"/>
    <p:sldId id="348" r:id="rId24"/>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00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34" autoAdjust="0"/>
    <p:restoredTop sz="94624" autoAdjust="0"/>
  </p:normalViewPr>
  <p:slideViewPr>
    <p:cSldViewPr>
      <p:cViewPr varScale="1">
        <p:scale>
          <a:sx n="82" d="100"/>
          <a:sy n="82" d="100"/>
        </p:scale>
        <p:origin x="-156" y="-90"/>
      </p:cViewPr>
      <p:guideLst>
        <p:guide orient="horz" pos="2160"/>
        <p:guide pos="2880"/>
      </p:guideLst>
    </p:cSldViewPr>
  </p:slideViewPr>
  <p:notesTextViewPr>
    <p:cViewPr>
      <p:scale>
        <a:sx n="100" d="100"/>
        <a:sy n="100" d="100"/>
      </p:scale>
      <p:origin x="0" y="0"/>
    </p:cViewPr>
  </p:notesTextViewPr>
  <p:sorterViewPr>
    <p:cViewPr>
      <p:scale>
        <a:sx n="150" d="100"/>
        <a:sy n="150" d="100"/>
      </p:scale>
      <p:origin x="0" y="11364"/>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30" name="Date Placeholder 29"/>
          <p:cNvSpPr>
            <a:spLocks noGrp="1"/>
          </p:cNvSpPr>
          <p:nvPr>
            <p:ph type="dt" sz="half" idx="10"/>
          </p:nvPr>
        </p:nvSpPr>
        <p:spPr/>
        <p:txBody>
          <a:bodyPr/>
          <a:lstStyle/>
          <a:p>
            <a:fld id="{3C8B1F82-1A46-4122-8098-2E3B011F31A4}" type="datetimeFigureOut">
              <a:rPr lang="ru-RU" smtClean="0"/>
              <a:pPr/>
              <a:t>02.02.2014</a:t>
            </a:fld>
            <a:endParaRPr lang="ru-RU"/>
          </a:p>
        </p:txBody>
      </p:sp>
      <p:sp>
        <p:nvSpPr>
          <p:cNvPr id="19" name="Footer Placeholder 18"/>
          <p:cNvSpPr>
            <a:spLocks noGrp="1"/>
          </p:cNvSpPr>
          <p:nvPr>
            <p:ph type="ftr" sz="quarter" idx="11"/>
          </p:nvPr>
        </p:nvSpPr>
        <p:spPr/>
        <p:txBody>
          <a:bodyPr/>
          <a:lstStyle/>
          <a:p>
            <a:endParaRPr lang="ru-RU"/>
          </a:p>
        </p:txBody>
      </p:sp>
      <p:sp>
        <p:nvSpPr>
          <p:cNvPr id="27" name="Slide Number Placeholder 26"/>
          <p:cNvSpPr>
            <a:spLocks noGrp="1"/>
          </p:cNvSpPr>
          <p:nvPr>
            <p:ph type="sldNum" sz="quarter" idx="12"/>
          </p:nvPr>
        </p:nvSpPr>
        <p:spPr/>
        <p:txBody>
          <a:bodyPr/>
          <a:lstStyle/>
          <a:p>
            <a:fld id="{C9817288-96E1-4CA3-9F6C-796EAED16794}"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ru-RU" smtClean="0"/>
              <a:t>Образец заголовка</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Date Placeholder 3"/>
          <p:cNvSpPr>
            <a:spLocks noGrp="1"/>
          </p:cNvSpPr>
          <p:nvPr>
            <p:ph type="dt" sz="half" idx="10"/>
          </p:nvPr>
        </p:nvSpPr>
        <p:spPr/>
        <p:txBody>
          <a:bodyPr/>
          <a:lstStyle/>
          <a:p>
            <a:fld id="{3C8B1F82-1A46-4122-8098-2E3B011F31A4}" type="datetimeFigureOut">
              <a:rPr lang="ru-RU" smtClean="0"/>
              <a:pPr/>
              <a:t>02.02.2014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C9817288-96E1-4CA3-9F6C-796EAED16794}"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ru-RU" smtClean="0"/>
              <a:t>Образец заголовка</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Date Placeholder 3"/>
          <p:cNvSpPr>
            <a:spLocks noGrp="1"/>
          </p:cNvSpPr>
          <p:nvPr>
            <p:ph type="dt" sz="half" idx="10"/>
          </p:nvPr>
        </p:nvSpPr>
        <p:spPr/>
        <p:txBody>
          <a:bodyPr/>
          <a:lstStyle/>
          <a:p>
            <a:fld id="{3C8B1F82-1A46-4122-8098-2E3B011F31A4}" type="datetimeFigureOut">
              <a:rPr lang="ru-RU" smtClean="0"/>
              <a:pPr/>
              <a:t>02.02.2014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C9817288-96E1-4CA3-9F6C-796EAED16794}"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ru-RU" smtClean="0"/>
              <a:t>Образец заголовка</a:t>
            </a:r>
            <a:endParaRPr kumimoji="0" lang="en-US"/>
          </a:p>
        </p:txBody>
      </p:sp>
      <p:sp>
        <p:nvSpPr>
          <p:cNvPr id="3" name="Content Placeholder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Date Placeholder 3"/>
          <p:cNvSpPr>
            <a:spLocks noGrp="1"/>
          </p:cNvSpPr>
          <p:nvPr>
            <p:ph type="dt" sz="half" idx="10"/>
          </p:nvPr>
        </p:nvSpPr>
        <p:spPr/>
        <p:txBody>
          <a:bodyPr/>
          <a:lstStyle/>
          <a:p>
            <a:fld id="{3C8B1F82-1A46-4122-8098-2E3B011F31A4}" type="datetimeFigureOut">
              <a:rPr lang="ru-RU" smtClean="0"/>
              <a:pPr/>
              <a:t>02.02.2014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C9817288-96E1-4CA3-9F6C-796EAED16794}"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Date Placeholder 3"/>
          <p:cNvSpPr>
            <a:spLocks noGrp="1"/>
          </p:cNvSpPr>
          <p:nvPr>
            <p:ph type="dt" sz="half" idx="10"/>
          </p:nvPr>
        </p:nvSpPr>
        <p:spPr/>
        <p:txBody>
          <a:bodyPr/>
          <a:lstStyle/>
          <a:p>
            <a:fld id="{3C8B1F82-1A46-4122-8098-2E3B011F31A4}" type="datetimeFigureOut">
              <a:rPr lang="ru-RU" smtClean="0"/>
              <a:pPr/>
              <a:t>02.02.2014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C9817288-96E1-4CA3-9F6C-796EAED16794}"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ru-RU" smtClean="0"/>
              <a:t>Образец заголовка</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Date Placeholder 4"/>
          <p:cNvSpPr>
            <a:spLocks noGrp="1"/>
          </p:cNvSpPr>
          <p:nvPr>
            <p:ph type="dt" sz="half" idx="10"/>
          </p:nvPr>
        </p:nvSpPr>
        <p:spPr/>
        <p:txBody>
          <a:bodyPr/>
          <a:lstStyle/>
          <a:p>
            <a:fld id="{3C8B1F82-1A46-4122-8098-2E3B011F31A4}" type="datetimeFigureOut">
              <a:rPr lang="ru-RU" smtClean="0"/>
              <a:pPr/>
              <a:t>02.02.2014</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C9817288-96E1-4CA3-9F6C-796EAED16794}"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ru-RU" smtClean="0"/>
              <a:t>Образец заголовка</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Date Placeholder 6"/>
          <p:cNvSpPr>
            <a:spLocks noGrp="1"/>
          </p:cNvSpPr>
          <p:nvPr>
            <p:ph type="dt" sz="half" idx="10"/>
          </p:nvPr>
        </p:nvSpPr>
        <p:spPr/>
        <p:txBody>
          <a:bodyPr/>
          <a:lstStyle/>
          <a:p>
            <a:fld id="{3C8B1F82-1A46-4122-8098-2E3B011F31A4}" type="datetimeFigureOut">
              <a:rPr lang="ru-RU" smtClean="0"/>
              <a:pPr/>
              <a:t>02.02.2014</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C9817288-96E1-4CA3-9F6C-796EAED16794}"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Date Placeholder 2"/>
          <p:cNvSpPr>
            <a:spLocks noGrp="1"/>
          </p:cNvSpPr>
          <p:nvPr>
            <p:ph type="dt" sz="half" idx="10"/>
          </p:nvPr>
        </p:nvSpPr>
        <p:spPr/>
        <p:txBody>
          <a:bodyPr/>
          <a:lstStyle/>
          <a:p>
            <a:fld id="{3C8B1F82-1A46-4122-8098-2E3B011F31A4}" type="datetimeFigureOut">
              <a:rPr lang="ru-RU" smtClean="0"/>
              <a:pPr/>
              <a:t>02.02.2014</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C9817288-96E1-4CA3-9F6C-796EAED16794}"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C8B1F82-1A46-4122-8098-2E3B011F31A4}" type="datetimeFigureOut">
              <a:rPr lang="ru-RU" smtClean="0"/>
              <a:pPr/>
              <a:t>02.02.2014</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C9817288-96E1-4CA3-9F6C-796EAED16794}"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ru-RU" smtClean="0"/>
              <a:t>Образец текста</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Date Placeholder 4"/>
          <p:cNvSpPr>
            <a:spLocks noGrp="1"/>
          </p:cNvSpPr>
          <p:nvPr>
            <p:ph type="dt" sz="half" idx="10"/>
          </p:nvPr>
        </p:nvSpPr>
        <p:spPr/>
        <p:txBody>
          <a:bodyPr/>
          <a:lstStyle/>
          <a:p>
            <a:fld id="{3C8B1F82-1A46-4122-8098-2E3B011F31A4}" type="datetimeFigureOut">
              <a:rPr lang="ru-RU" smtClean="0"/>
              <a:pPr/>
              <a:t>02.02.2014</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C9817288-96E1-4CA3-9F6C-796EAED16794}"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ru-RU" smtClean="0"/>
              <a:t>Образец заголовка</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Date Placeholder 4"/>
          <p:cNvSpPr>
            <a:spLocks noGrp="1"/>
          </p:cNvSpPr>
          <p:nvPr>
            <p:ph type="dt" sz="half" idx="10"/>
          </p:nvPr>
        </p:nvSpPr>
        <p:spPr/>
        <p:txBody>
          <a:bodyPr/>
          <a:lstStyle/>
          <a:p>
            <a:fld id="{3C8B1F82-1A46-4122-8098-2E3B011F31A4}" type="datetimeFigureOut">
              <a:rPr lang="ru-RU" smtClean="0"/>
              <a:pPr/>
              <a:t>02.02.2014</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a:xfrm>
            <a:off x="8077200" y="6356350"/>
            <a:ext cx="609600" cy="365125"/>
          </a:xfrm>
        </p:spPr>
        <p:txBody>
          <a:bodyPr/>
          <a:lstStyle/>
          <a:p>
            <a:fld id="{C9817288-96E1-4CA3-9F6C-796EAED16794}" type="slidenum">
              <a:rPr lang="ru-RU" smtClean="0"/>
              <a:pPr/>
              <a:t>‹#›</a:t>
            </a:fld>
            <a:endParaRPr lang="ru-RU"/>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ru-RU" smtClean="0"/>
              <a:t>Вставка рисунка</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ru-RU" smtClean="0"/>
              <a:t>Образец заголовка</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3C8B1F82-1A46-4122-8098-2E3B011F31A4}" type="datetimeFigureOut">
              <a:rPr lang="ru-RU" smtClean="0"/>
              <a:pPr/>
              <a:t>02.02.2014</a:t>
            </a:fld>
            <a:endParaRPr lang="ru-RU"/>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ru-RU"/>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C9817288-96E1-4CA3-9F6C-796EAED16794}" type="slidenum">
              <a:rPr lang="ru-RU" smtClean="0"/>
              <a:pPr/>
              <a:t>‹#›</a:t>
            </a:fld>
            <a:endParaRPr lang="ru-RU"/>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1.xml"/></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9.xml"/></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ags" Target="../tags/tag10.xml"/></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ags" Target="../tags/tag11.xml"/></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ags" Target="../tags/tag12.xml"/></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ags" Target="../tags/tag13.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3.xml"/><Relationship Id="rId1" Type="http://schemas.openxmlformats.org/officeDocument/2006/relationships/tags" Target="../tags/tag14.xml"/></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ags" Target="../tags/tag15.xml"/></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ags" Target="../tags/tag16.xml"/></Relationships>
</file>

<file path=ppt/slides/_rels/slide18.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17.xml"/></Relationships>
</file>

<file path=ppt/slides/_rels/slide19.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ags" Target="../tags/tag18.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ags" Target="../tags/tag2.xml"/></Relationships>
</file>

<file path=ppt/slides/_rels/slide20.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ags" Target="../tags/tag19.xml"/></Relationships>
</file>

<file path=ppt/slides/_rels/slide21.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ags" Target="../tags/tag20.xml"/></Relationships>
</file>

<file path=ppt/slides/_rels/slide22.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ags" Target="../tags/tag2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3.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4.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5.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ags" Target="../tags/tag6.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ags" Target="../tags/tag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11560" y="116632"/>
            <a:ext cx="7773488" cy="1440160"/>
          </a:xfrm>
        </p:spPr>
        <p:txBody>
          <a:bodyPr>
            <a:normAutofit/>
          </a:bodyPr>
          <a:lstStyle/>
          <a:p>
            <a:pPr algn="ctr"/>
            <a:r>
              <a:rPr lang="ru-RU" sz="7200" dirty="0" smtClean="0">
                <a:latin typeface="Times New Roman" pitchFamily="18" charset="0"/>
                <a:cs typeface="Times New Roman" pitchFamily="18" charset="0"/>
              </a:rPr>
              <a:t>Проект </a:t>
            </a:r>
            <a:r>
              <a:rPr lang="ru-RU" sz="7200" dirty="0" err="1" smtClean="0">
                <a:latin typeface="Times New Roman" pitchFamily="18" charset="0"/>
                <a:cs typeface="Times New Roman" pitchFamily="18" charset="0"/>
              </a:rPr>
              <a:t>эше</a:t>
            </a:r>
            <a:r>
              <a:rPr lang="ru-RU" sz="7200" dirty="0" smtClean="0">
                <a:latin typeface="Times New Roman" pitchFamily="18" charset="0"/>
                <a:cs typeface="Times New Roman" pitchFamily="18" charset="0"/>
              </a:rPr>
              <a:t> </a:t>
            </a:r>
            <a:endParaRPr lang="ru-RU" sz="7200" dirty="0">
              <a:latin typeface="Times New Roman" pitchFamily="18" charset="0"/>
              <a:cs typeface="Times New Roman" pitchFamily="18" charset="0"/>
            </a:endParaRPr>
          </a:p>
        </p:txBody>
      </p:sp>
      <p:sp>
        <p:nvSpPr>
          <p:cNvPr id="3" name="Подзаголовок 2"/>
          <p:cNvSpPr>
            <a:spLocks noGrp="1"/>
          </p:cNvSpPr>
          <p:nvPr>
            <p:ph type="subTitle" idx="1"/>
          </p:nvPr>
        </p:nvSpPr>
        <p:spPr>
          <a:xfrm>
            <a:off x="533400" y="2132856"/>
            <a:ext cx="7854696" cy="2848280"/>
          </a:xfrm>
        </p:spPr>
        <p:txBody>
          <a:bodyPr>
            <a:normAutofit fontScale="92500"/>
          </a:bodyPr>
          <a:lstStyle/>
          <a:p>
            <a:pPr algn="ctr"/>
            <a:r>
              <a:rPr lang="ru-RU" sz="7200" dirty="0" err="1" smtClean="0">
                <a:solidFill>
                  <a:schemeClr val="accent5">
                    <a:lumMod val="75000"/>
                  </a:schemeClr>
                </a:solidFill>
                <a:latin typeface="Times New Roman" pitchFamily="18" charset="0"/>
                <a:cs typeface="Times New Roman" pitchFamily="18" charset="0"/>
              </a:rPr>
              <a:t>Туган</a:t>
            </a:r>
            <a:r>
              <a:rPr lang="ru-RU" sz="7200" dirty="0" smtClean="0">
                <a:solidFill>
                  <a:schemeClr val="accent5">
                    <a:lumMod val="75000"/>
                  </a:schemeClr>
                </a:solidFill>
                <a:latin typeface="Times New Roman" pitchFamily="18" charset="0"/>
                <a:cs typeface="Times New Roman" pitchFamily="18" charset="0"/>
              </a:rPr>
              <a:t> як </a:t>
            </a:r>
            <a:r>
              <a:rPr lang="ru-RU" sz="7200" dirty="0" err="1" smtClean="0">
                <a:solidFill>
                  <a:schemeClr val="accent5">
                    <a:lumMod val="75000"/>
                  </a:schemeClr>
                </a:solidFill>
                <a:latin typeface="Times New Roman" pitchFamily="18" charset="0"/>
                <a:cs typeface="Times New Roman" pitchFamily="18" charset="0"/>
              </a:rPr>
              <a:t>сукмаклары</a:t>
            </a:r>
            <a:endParaRPr lang="ru-RU" sz="7200" dirty="0" smtClean="0">
              <a:solidFill>
                <a:schemeClr val="accent5">
                  <a:lumMod val="75000"/>
                </a:schemeClr>
              </a:solidFill>
              <a:latin typeface="Times New Roman" pitchFamily="18" charset="0"/>
              <a:cs typeface="Times New Roman" pitchFamily="18" charset="0"/>
            </a:endParaRPr>
          </a:p>
          <a:p>
            <a:pPr algn="ctr"/>
            <a:endParaRPr lang="ru-RU" sz="5400" dirty="0">
              <a:solidFill>
                <a:schemeClr val="accent5">
                  <a:lumMod val="75000"/>
                </a:schemeClr>
              </a:solidFill>
              <a:latin typeface="Times New Roman" pitchFamily="18" charset="0"/>
              <a:cs typeface="Times New Roman" pitchFamily="18" charset="0"/>
            </a:endParaRPr>
          </a:p>
          <a:p>
            <a:r>
              <a:rPr lang="ru-RU" sz="3000" dirty="0" err="1" smtClean="0">
                <a:solidFill>
                  <a:schemeClr val="tx2">
                    <a:lumMod val="75000"/>
                  </a:schemeClr>
                </a:solidFill>
                <a:latin typeface="Times New Roman" pitchFamily="18" charset="0"/>
                <a:cs typeface="Times New Roman" pitchFamily="18" charset="0"/>
              </a:rPr>
              <a:t>Төзеде</a:t>
            </a:r>
            <a:r>
              <a:rPr lang="ru-RU" sz="3000" dirty="0" smtClean="0">
                <a:solidFill>
                  <a:schemeClr val="tx2">
                    <a:lumMod val="75000"/>
                  </a:schemeClr>
                </a:solidFill>
                <a:latin typeface="Times New Roman" pitchFamily="18" charset="0"/>
                <a:cs typeface="Times New Roman" pitchFamily="18" charset="0"/>
              </a:rPr>
              <a:t>: </a:t>
            </a:r>
            <a:r>
              <a:rPr lang="ru-RU" sz="3000" dirty="0" err="1" smtClean="0">
                <a:solidFill>
                  <a:schemeClr val="tx2">
                    <a:lumMod val="75000"/>
                  </a:schemeClr>
                </a:solidFill>
                <a:latin typeface="Times New Roman" pitchFamily="18" charset="0"/>
                <a:cs typeface="Times New Roman" pitchFamily="18" charset="0"/>
              </a:rPr>
              <a:t>Шарафетдинова</a:t>
            </a:r>
            <a:r>
              <a:rPr lang="ru-RU" sz="3000" dirty="0" smtClean="0">
                <a:solidFill>
                  <a:schemeClr val="tx2">
                    <a:lumMod val="75000"/>
                  </a:schemeClr>
                </a:solidFill>
                <a:latin typeface="Times New Roman" pitchFamily="18" charset="0"/>
                <a:cs typeface="Times New Roman" pitchFamily="18" charset="0"/>
              </a:rPr>
              <a:t> Р.Н</a:t>
            </a:r>
            <a:endParaRPr lang="ru-RU" sz="3000" dirty="0">
              <a:solidFill>
                <a:schemeClr val="tx2">
                  <a:lumMod val="75000"/>
                </a:schemeClr>
              </a:solidFill>
              <a:latin typeface="Times New Roman" pitchFamily="18" charset="0"/>
              <a:cs typeface="Times New Roman" pitchFamily="18" charset="0"/>
            </a:endParaRPr>
          </a:p>
        </p:txBody>
      </p:sp>
    </p:spTree>
    <p:custDataLst>
      <p:tags r:id="rId1"/>
    </p:custDataLst>
  </p:cSld>
  <p:clrMapOvr>
    <a:masterClrMapping/>
  </p:clrMapOvr>
  <p:transition spd="slow" advTm="6125">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467544" y="836712"/>
            <a:ext cx="7851648" cy="5400600"/>
          </a:xfrm>
        </p:spPr>
        <p:txBody>
          <a:bodyPr>
            <a:noAutofit/>
          </a:bodyPr>
          <a:lstStyle/>
          <a:p>
            <a:pPr algn="l"/>
            <a:r>
              <a:rPr lang="tt-RU" sz="2800" dirty="0" smtClean="0">
                <a:solidFill>
                  <a:srgbClr val="7030A0"/>
                </a:solidFill>
                <a:effectLst/>
                <a:latin typeface="Times New Roman"/>
                <a:ea typeface="Times New Roman"/>
              </a:rPr>
              <a:t/>
            </a:r>
            <a:br>
              <a:rPr lang="tt-RU" sz="2800" dirty="0" smtClean="0">
                <a:solidFill>
                  <a:srgbClr val="7030A0"/>
                </a:solidFill>
                <a:effectLst/>
                <a:latin typeface="Times New Roman"/>
                <a:ea typeface="Times New Roman"/>
              </a:rPr>
            </a:br>
            <a:r>
              <a:rPr lang="tt-RU" sz="2800" dirty="0" smtClean="0">
                <a:solidFill>
                  <a:srgbClr val="7030A0"/>
                </a:solidFill>
                <a:effectLst/>
                <a:latin typeface="Times New Roman"/>
                <a:ea typeface="Times New Roman"/>
              </a:rPr>
              <a:t>Программа укучыларда үз республикаң, районың, авылың тарихына, халыкның сакланып калган мәдәни хәзинәләренә мәхәббәт, балаларда гаиләдәге гореф-гадәтләр һәм изге әйберләр, туган төбәкнең мәдәни мирасына сакчыл караш тәрбияләү мөмкинлекләрен исәпкә алып эшләнде. Программа укучыларда милли үзаң һәм милли мәдәният формалаштыруга, мәдәни мираска хөрмәт тәрбияләүгә булыша.</a:t>
            </a:r>
            <a:endParaRPr lang="ru-RU" sz="2800" dirty="0">
              <a:solidFill>
                <a:srgbClr val="7030A0"/>
              </a:solidFill>
            </a:endParaRPr>
          </a:p>
        </p:txBody>
      </p:sp>
      <p:sp>
        <p:nvSpPr>
          <p:cNvPr id="3" name="Подзаголовок 2"/>
          <p:cNvSpPr>
            <a:spLocks noGrp="1"/>
          </p:cNvSpPr>
          <p:nvPr>
            <p:ph type="subTitle" idx="1"/>
          </p:nvPr>
        </p:nvSpPr>
        <p:spPr>
          <a:xfrm>
            <a:off x="533400" y="2635200"/>
            <a:ext cx="7854696" cy="2345936"/>
          </a:xfrm>
        </p:spPr>
        <p:txBody>
          <a:bodyPr/>
          <a:lstStyle/>
          <a:p>
            <a:pPr algn="l"/>
            <a:endParaRPr lang="ru-RU" dirty="0"/>
          </a:p>
        </p:txBody>
      </p:sp>
    </p:spTree>
    <p:custDataLst>
      <p:tags r:id="rId1"/>
    </p:custDataLst>
    <p:extLst>
      <p:ext uri="{BB962C8B-B14F-4D97-AF65-F5344CB8AC3E}">
        <p14:creationId xmlns:p14="http://schemas.microsoft.com/office/powerpoint/2010/main" val="2207627332"/>
      </p:ext>
    </p:extLst>
  </p:cSld>
  <p:clrMapOvr>
    <a:masterClrMapping/>
  </p:clrMapOvr>
  <p:transition spd="slow" advTm="4078">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530352" y="404664"/>
            <a:ext cx="7772400" cy="2016224"/>
          </a:xfrm>
        </p:spPr>
        <p:txBody>
          <a:bodyPr/>
          <a:lstStyle/>
          <a:p>
            <a:pPr algn="ctr">
              <a:lnSpc>
                <a:spcPct val="115000"/>
              </a:lnSpc>
              <a:spcAft>
                <a:spcPts val="1000"/>
              </a:spcAft>
            </a:pPr>
            <a:r>
              <a:rPr lang="tt-RU" sz="4000" dirty="0">
                <a:effectLst/>
                <a:latin typeface="Times New Roman"/>
                <a:ea typeface="Times New Roman"/>
                <a:cs typeface="Times New Roman"/>
              </a:rPr>
              <a:t>Программаның эчтәлеге</a:t>
            </a:r>
            <a:r>
              <a:rPr lang="ru-RU" sz="4800" dirty="0">
                <a:effectLst/>
                <a:ea typeface="Calibri"/>
                <a:cs typeface="Times New Roman"/>
              </a:rPr>
              <a:t/>
            </a:r>
            <a:br>
              <a:rPr lang="ru-RU" sz="4800" dirty="0">
                <a:effectLst/>
                <a:ea typeface="Calibri"/>
                <a:cs typeface="Times New Roman"/>
              </a:rPr>
            </a:br>
            <a:endParaRPr lang="ru-RU" dirty="0"/>
          </a:p>
        </p:txBody>
      </p:sp>
      <p:sp>
        <p:nvSpPr>
          <p:cNvPr id="5" name="Текст 4"/>
          <p:cNvSpPr>
            <a:spLocks noGrp="1"/>
          </p:cNvSpPr>
          <p:nvPr>
            <p:ph type="body" idx="1"/>
          </p:nvPr>
        </p:nvSpPr>
        <p:spPr>
          <a:xfrm>
            <a:off x="530352" y="1628800"/>
            <a:ext cx="7772400" cy="4392488"/>
          </a:xfrm>
        </p:spPr>
        <p:txBody>
          <a:bodyPr>
            <a:normAutofit/>
          </a:bodyPr>
          <a:lstStyle/>
          <a:p>
            <a:r>
              <a:rPr lang="tt-RU" sz="2400" dirty="0" smtClean="0">
                <a:latin typeface="Times New Roman"/>
                <a:ea typeface="Times New Roman"/>
              </a:rPr>
              <a:t>                   </a:t>
            </a:r>
            <a:r>
              <a:rPr lang="tt-RU" sz="3200" b="1" i="1" dirty="0" smtClean="0">
                <a:solidFill>
                  <a:srgbClr val="FFFF00"/>
                </a:solidFill>
                <a:latin typeface="Times New Roman"/>
                <a:ea typeface="Times New Roman"/>
              </a:rPr>
              <a:t>Туган </a:t>
            </a:r>
            <a:r>
              <a:rPr lang="tt-RU" sz="3200" b="1" i="1" dirty="0">
                <a:solidFill>
                  <a:srgbClr val="FFFF00"/>
                </a:solidFill>
                <a:latin typeface="Times New Roman"/>
                <a:ea typeface="Times New Roman"/>
              </a:rPr>
              <a:t>илем – газиз </a:t>
            </a:r>
            <a:r>
              <a:rPr lang="tt-RU" sz="3200" b="1" i="1" dirty="0" smtClean="0">
                <a:solidFill>
                  <a:srgbClr val="FFFF00"/>
                </a:solidFill>
                <a:latin typeface="Times New Roman"/>
                <a:ea typeface="Times New Roman"/>
              </a:rPr>
              <a:t>җирем</a:t>
            </a:r>
          </a:p>
          <a:p>
            <a:pPr>
              <a:lnSpc>
                <a:spcPct val="115000"/>
              </a:lnSpc>
              <a:spcAft>
                <a:spcPts val="1000"/>
              </a:spcAft>
            </a:pPr>
            <a:r>
              <a:rPr lang="tt-RU" sz="2800" dirty="0">
                <a:latin typeface="Times New Roman"/>
                <a:ea typeface="Times New Roman"/>
                <a:cs typeface="Times New Roman"/>
              </a:rPr>
              <a:t>Максат: укучыларны республика, район, авыл тарихы белән таныштыру; гаилә тарихын өйрәнү, шәҗәрә төзү, нәсел-нәсәпне барлау; укучыларда туганлык, партиотик хисләр тәрбияләү.  </a:t>
            </a:r>
            <a:endParaRPr lang="ru-RU" sz="2800" dirty="0">
              <a:latin typeface="Calibri"/>
              <a:ea typeface="Calibri"/>
              <a:cs typeface="Times New Roman"/>
            </a:endParaRPr>
          </a:p>
          <a:p>
            <a:pPr>
              <a:lnSpc>
                <a:spcPct val="115000"/>
              </a:lnSpc>
              <a:spcAft>
                <a:spcPts val="1000"/>
              </a:spcAft>
            </a:pPr>
            <a:r>
              <a:rPr lang="tt-RU" sz="2400" dirty="0">
                <a:latin typeface="Times New Roman"/>
                <a:ea typeface="Times New Roman"/>
                <a:cs typeface="Times New Roman"/>
              </a:rPr>
              <a:t> </a:t>
            </a:r>
            <a:endParaRPr lang="ru-RU" sz="1800" dirty="0">
              <a:latin typeface="Calibri"/>
              <a:ea typeface="Calibri"/>
              <a:cs typeface="Times New Roman"/>
            </a:endParaRPr>
          </a:p>
          <a:p>
            <a:endParaRPr lang="ru-RU" dirty="0"/>
          </a:p>
        </p:txBody>
      </p:sp>
    </p:spTree>
    <p:custDataLst>
      <p:tags r:id="rId1"/>
    </p:custDataLst>
    <p:extLst>
      <p:ext uri="{BB962C8B-B14F-4D97-AF65-F5344CB8AC3E}">
        <p14:creationId xmlns:p14="http://schemas.microsoft.com/office/powerpoint/2010/main" val="2338138824"/>
      </p:ext>
    </p:extLst>
  </p:cSld>
  <p:clrMapOvr>
    <a:masterClrMapping/>
  </p:clrMapOvr>
  <p:transition spd="slow" advTm="9812">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fade">
                                      <p:cBhvr>
                                        <p:cTn id="12" dur="1000"/>
                                        <p:tgtEl>
                                          <p:spTgt spid="5">
                                            <p:txEl>
                                              <p:pRg st="0" end="0"/>
                                            </p:txEl>
                                          </p:spTgt>
                                        </p:tgtEl>
                                      </p:cBhvr>
                                    </p:animEffect>
                                    <p:anim calcmode="lin" valueType="num">
                                      <p:cBhvr>
                                        <p:cTn id="13"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5">
                                            <p:txEl>
                                              <p:pRg st="1" end="1"/>
                                            </p:txEl>
                                          </p:spTgt>
                                        </p:tgtEl>
                                        <p:attrNameLst>
                                          <p:attrName>style.visibility</p:attrName>
                                        </p:attrNameLst>
                                      </p:cBhvr>
                                      <p:to>
                                        <p:strVal val="visible"/>
                                      </p:to>
                                    </p:set>
                                    <p:animEffect transition="in" filter="fade">
                                      <p:cBhvr>
                                        <p:cTn id="19" dur="1000"/>
                                        <p:tgtEl>
                                          <p:spTgt spid="5">
                                            <p:txEl>
                                              <p:pRg st="1" end="1"/>
                                            </p:txEl>
                                          </p:spTgt>
                                        </p:tgtEl>
                                      </p:cBhvr>
                                    </p:animEffect>
                                    <p:anim calcmode="lin" valueType="num">
                                      <p:cBhvr>
                                        <p:cTn id="20"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5">
                                            <p:txEl>
                                              <p:pRg st="2" end="2"/>
                                            </p:txEl>
                                          </p:spTgt>
                                        </p:tgtEl>
                                        <p:attrNameLst>
                                          <p:attrName>style.visibility</p:attrName>
                                        </p:attrNameLst>
                                      </p:cBhvr>
                                      <p:to>
                                        <p:strVal val="visible"/>
                                      </p:to>
                                    </p:set>
                                    <p:animEffect transition="in" filter="fade">
                                      <p:cBhvr>
                                        <p:cTn id="26" dur="1000"/>
                                        <p:tgtEl>
                                          <p:spTgt spid="5">
                                            <p:txEl>
                                              <p:pRg st="2" end="2"/>
                                            </p:txEl>
                                          </p:spTgt>
                                        </p:tgtEl>
                                      </p:cBhvr>
                                    </p:animEffect>
                                    <p:anim calcmode="lin" valueType="num">
                                      <p:cBhvr>
                                        <p:cTn id="27"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5">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530352" y="404664"/>
            <a:ext cx="7772400" cy="1224136"/>
          </a:xfrm>
        </p:spPr>
        <p:txBody>
          <a:bodyPr/>
          <a:lstStyle/>
          <a:p>
            <a:pPr algn="ctr"/>
            <a:r>
              <a:rPr lang="tt-RU" sz="4800" dirty="0">
                <a:effectLst/>
                <a:latin typeface="Times New Roman"/>
                <a:ea typeface="Times New Roman"/>
              </a:rPr>
              <a:t>Мин һәм минем гаиләм </a:t>
            </a:r>
            <a:endParaRPr lang="ru-RU" sz="4800" dirty="0"/>
          </a:p>
        </p:txBody>
      </p:sp>
      <p:sp>
        <p:nvSpPr>
          <p:cNvPr id="5" name="Текст 4"/>
          <p:cNvSpPr>
            <a:spLocks noGrp="1"/>
          </p:cNvSpPr>
          <p:nvPr>
            <p:ph type="body" idx="1"/>
          </p:nvPr>
        </p:nvSpPr>
        <p:spPr>
          <a:xfrm>
            <a:off x="530352" y="1916832"/>
            <a:ext cx="7772400" cy="3384376"/>
          </a:xfrm>
        </p:spPr>
        <p:txBody>
          <a:bodyPr>
            <a:noAutofit/>
          </a:bodyPr>
          <a:lstStyle/>
          <a:p>
            <a:pPr marL="342900" indent="-342900">
              <a:buFont typeface="Wingdings" pitchFamily="2" charset="2"/>
              <a:buChar char="v"/>
            </a:pPr>
            <a:r>
              <a:rPr lang="tt-RU" sz="3200" dirty="0">
                <a:latin typeface="Times New Roman"/>
                <a:ea typeface="Times New Roman"/>
              </a:rPr>
              <a:t>Шәҗәрә нәрсә ул һәм аны ни өчен өйрәнергә кирәк? </a:t>
            </a:r>
            <a:endParaRPr lang="tt-RU" sz="3200" dirty="0" smtClean="0">
              <a:latin typeface="Times New Roman"/>
              <a:ea typeface="Times New Roman"/>
            </a:endParaRPr>
          </a:p>
          <a:p>
            <a:pPr marL="342900" indent="-342900">
              <a:buFont typeface="Wingdings" pitchFamily="2" charset="2"/>
              <a:buChar char="v"/>
            </a:pPr>
            <a:r>
              <a:rPr lang="tt-RU" sz="3200" dirty="0" smtClean="0">
                <a:latin typeface="Times New Roman"/>
                <a:ea typeface="Times New Roman"/>
              </a:rPr>
              <a:t>Шәҗәрәләрне </a:t>
            </a:r>
            <a:r>
              <a:rPr lang="tt-RU" sz="3200" dirty="0">
                <a:latin typeface="Times New Roman"/>
                <a:ea typeface="Times New Roman"/>
              </a:rPr>
              <a:t>өйрәнү тарихы</a:t>
            </a:r>
            <a:r>
              <a:rPr lang="tt-RU" sz="3200" dirty="0" smtClean="0">
                <a:latin typeface="Times New Roman"/>
                <a:ea typeface="Times New Roman"/>
              </a:rPr>
              <a:t>.</a:t>
            </a:r>
          </a:p>
          <a:p>
            <a:pPr marL="342900" indent="-342900">
              <a:buFont typeface="Wingdings" pitchFamily="2" charset="2"/>
              <a:buChar char="v"/>
            </a:pPr>
            <a:r>
              <a:rPr lang="tt-RU" sz="3200" dirty="0" smtClean="0">
                <a:latin typeface="Times New Roman"/>
                <a:ea typeface="Times New Roman"/>
              </a:rPr>
              <a:t> </a:t>
            </a:r>
            <a:r>
              <a:rPr lang="tt-RU" sz="3200" dirty="0">
                <a:latin typeface="Times New Roman"/>
                <a:ea typeface="Times New Roman"/>
              </a:rPr>
              <a:t>Шәҗәрә һәм аны төрле формада ясау</a:t>
            </a:r>
            <a:r>
              <a:rPr lang="tt-RU" sz="3200" dirty="0" smtClean="0">
                <a:latin typeface="Times New Roman"/>
                <a:ea typeface="Times New Roman"/>
              </a:rPr>
              <a:t>.</a:t>
            </a:r>
          </a:p>
          <a:p>
            <a:pPr marL="342900" indent="-342900">
              <a:buFont typeface="Wingdings" pitchFamily="2" charset="2"/>
              <a:buChar char="v"/>
            </a:pPr>
            <a:r>
              <a:rPr lang="tt-RU" sz="3200" dirty="0" smtClean="0">
                <a:latin typeface="Times New Roman"/>
                <a:ea typeface="Times New Roman"/>
              </a:rPr>
              <a:t> </a:t>
            </a:r>
            <a:r>
              <a:rPr lang="tt-RU" sz="3200" dirty="0">
                <a:latin typeface="Times New Roman"/>
                <a:ea typeface="Times New Roman"/>
              </a:rPr>
              <a:t>Исем һәм </a:t>
            </a:r>
            <a:r>
              <a:rPr lang="tt-RU" sz="3200" dirty="0" smtClean="0">
                <a:latin typeface="Times New Roman"/>
                <a:ea typeface="Times New Roman"/>
              </a:rPr>
              <a:t>шәҗәрә</a:t>
            </a:r>
          </a:p>
          <a:p>
            <a:pPr marL="342900" indent="-342900">
              <a:buFont typeface="Wingdings" pitchFamily="2" charset="2"/>
              <a:buChar char="v"/>
            </a:pPr>
            <a:r>
              <a:rPr lang="tt-RU" sz="3200" dirty="0" smtClean="0">
                <a:latin typeface="Times New Roman"/>
                <a:ea typeface="Times New Roman"/>
              </a:rPr>
              <a:t>. </a:t>
            </a:r>
            <a:r>
              <a:rPr lang="tt-RU" sz="3200" dirty="0">
                <a:latin typeface="Times New Roman"/>
                <a:ea typeface="Times New Roman"/>
              </a:rPr>
              <a:t>Минем нәселнең географиясе. </a:t>
            </a:r>
            <a:endParaRPr lang="ru-RU" sz="3200" dirty="0"/>
          </a:p>
        </p:txBody>
      </p:sp>
    </p:spTree>
    <p:custDataLst>
      <p:tags r:id="rId1"/>
    </p:custDataLst>
    <p:extLst>
      <p:ext uri="{BB962C8B-B14F-4D97-AF65-F5344CB8AC3E}">
        <p14:creationId xmlns:p14="http://schemas.microsoft.com/office/powerpoint/2010/main" val="1179818865"/>
      </p:ext>
    </p:extLst>
  </p:cSld>
  <p:clrMapOvr>
    <a:masterClrMapping/>
  </p:clrMapOvr>
  <p:transition spd="slow" advTm="15125">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1)">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fade">
                                      <p:cBhvr>
                                        <p:cTn id="12" dur="1000"/>
                                        <p:tgtEl>
                                          <p:spTgt spid="5">
                                            <p:txEl>
                                              <p:pRg st="0" end="0"/>
                                            </p:txEl>
                                          </p:spTgt>
                                        </p:tgtEl>
                                      </p:cBhvr>
                                    </p:animEffect>
                                    <p:anim calcmode="lin" valueType="num">
                                      <p:cBhvr>
                                        <p:cTn id="13"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5">
                                            <p:txEl>
                                              <p:pRg st="1" end="1"/>
                                            </p:txEl>
                                          </p:spTgt>
                                        </p:tgtEl>
                                        <p:attrNameLst>
                                          <p:attrName>style.visibility</p:attrName>
                                        </p:attrNameLst>
                                      </p:cBhvr>
                                      <p:to>
                                        <p:strVal val="visible"/>
                                      </p:to>
                                    </p:set>
                                    <p:animEffect transition="in" filter="fade">
                                      <p:cBhvr>
                                        <p:cTn id="19" dur="1000"/>
                                        <p:tgtEl>
                                          <p:spTgt spid="5">
                                            <p:txEl>
                                              <p:pRg st="1" end="1"/>
                                            </p:txEl>
                                          </p:spTgt>
                                        </p:tgtEl>
                                      </p:cBhvr>
                                    </p:animEffect>
                                    <p:anim calcmode="lin" valueType="num">
                                      <p:cBhvr>
                                        <p:cTn id="20"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5">
                                            <p:txEl>
                                              <p:pRg st="2" end="2"/>
                                            </p:txEl>
                                          </p:spTgt>
                                        </p:tgtEl>
                                        <p:attrNameLst>
                                          <p:attrName>style.visibility</p:attrName>
                                        </p:attrNameLst>
                                      </p:cBhvr>
                                      <p:to>
                                        <p:strVal val="visible"/>
                                      </p:to>
                                    </p:set>
                                    <p:animEffect transition="in" filter="fade">
                                      <p:cBhvr>
                                        <p:cTn id="26" dur="1000"/>
                                        <p:tgtEl>
                                          <p:spTgt spid="5">
                                            <p:txEl>
                                              <p:pRg st="2" end="2"/>
                                            </p:txEl>
                                          </p:spTgt>
                                        </p:tgtEl>
                                      </p:cBhvr>
                                    </p:animEffect>
                                    <p:anim calcmode="lin" valueType="num">
                                      <p:cBhvr>
                                        <p:cTn id="27"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5">
                                            <p:txEl>
                                              <p:pRg st="3" end="3"/>
                                            </p:txEl>
                                          </p:spTgt>
                                        </p:tgtEl>
                                        <p:attrNameLst>
                                          <p:attrName>style.visibility</p:attrName>
                                        </p:attrNameLst>
                                      </p:cBhvr>
                                      <p:to>
                                        <p:strVal val="visible"/>
                                      </p:to>
                                    </p:set>
                                    <p:animEffect transition="in" filter="fade">
                                      <p:cBhvr>
                                        <p:cTn id="33" dur="1000"/>
                                        <p:tgtEl>
                                          <p:spTgt spid="5">
                                            <p:txEl>
                                              <p:pRg st="3" end="3"/>
                                            </p:txEl>
                                          </p:spTgt>
                                        </p:tgtEl>
                                      </p:cBhvr>
                                    </p:animEffect>
                                    <p:anim calcmode="lin" valueType="num">
                                      <p:cBhvr>
                                        <p:cTn id="34" dur="1000" fill="hold"/>
                                        <p:tgtEl>
                                          <p:spTgt spid="5">
                                            <p:txEl>
                                              <p:pRg st="3" end="3"/>
                                            </p:txEl>
                                          </p:spTgt>
                                        </p:tgtEl>
                                        <p:attrNameLst>
                                          <p:attrName>ppt_x</p:attrName>
                                        </p:attrNameLst>
                                      </p:cBhvr>
                                      <p:tavLst>
                                        <p:tav tm="0">
                                          <p:val>
                                            <p:strVal val="#ppt_x"/>
                                          </p:val>
                                        </p:tav>
                                        <p:tav tm="100000">
                                          <p:val>
                                            <p:strVal val="#ppt_x"/>
                                          </p:val>
                                        </p:tav>
                                      </p:tavLst>
                                    </p:anim>
                                    <p:anim calcmode="lin" valueType="num">
                                      <p:cBhvr>
                                        <p:cTn id="35" dur="1000" fill="hold"/>
                                        <p:tgtEl>
                                          <p:spTgt spid="5">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grpId="0" nodeType="clickEffect">
                                  <p:stCondLst>
                                    <p:cond delay="0"/>
                                  </p:stCondLst>
                                  <p:childTnLst>
                                    <p:set>
                                      <p:cBhvr>
                                        <p:cTn id="39" dur="1" fill="hold">
                                          <p:stCondLst>
                                            <p:cond delay="0"/>
                                          </p:stCondLst>
                                        </p:cTn>
                                        <p:tgtEl>
                                          <p:spTgt spid="5">
                                            <p:txEl>
                                              <p:pRg st="4" end="4"/>
                                            </p:txEl>
                                          </p:spTgt>
                                        </p:tgtEl>
                                        <p:attrNameLst>
                                          <p:attrName>style.visibility</p:attrName>
                                        </p:attrNameLst>
                                      </p:cBhvr>
                                      <p:to>
                                        <p:strVal val="visible"/>
                                      </p:to>
                                    </p:set>
                                    <p:animEffect transition="in" filter="fade">
                                      <p:cBhvr>
                                        <p:cTn id="40" dur="1000"/>
                                        <p:tgtEl>
                                          <p:spTgt spid="5">
                                            <p:txEl>
                                              <p:pRg st="4" end="4"/>
                                            </p:txEl>
                                          </p:spTgt>
                                        </p:tgtEl>
                                      </p:cBhvr>
                                    </p:animEffect>
                                    <p:anim calcmode="lin" valueType="num">
                                      <p:cBhvr>
                                        <p:cTn id="41" dur="1000" fill="hold"/>
                                        <p:tgtEl>
                                          <p:spTgt spid="5">
                                            <p:txEl>
                                              <p:pRg st="4" end="4"/>
                                            </p:txEl>
                                          </p:spTgt>
                                        </p:tgtEl>
                                        <p:attrNameLst>
                                          <p:attrName>ppt_x</p:attrName>
                                        </p:attrNameLst>
                                      </p:cBhvr>
                                      <p:tavLst>
                                        <p:tav tm="0">
                                          <p:val>
                                            <p:strVal val="#ppt_x"/>
                                          </p:val>
                                        </p:tav>
                                        <p:tav tm="100000">
                                          <p:val>
                                            <p:strVal val="#ppt_x"/>
                                          </p:val>
                                        </p:tav>
                                      </p:tavLst>
                                    </p:anim>
                                    <p:anim calcmode="lin" valueType="num">
                                      <p:cBhvr>
                                        <p:cTn id="42" dur="1000" fill="hold"/>
                                        <p:tgtEl>
                                          <p:spTgt spid="5">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530352" y="332656"/>
            <a:ext cx="7772400" cy="1872208"/>
          </a:xfrm>
        </p:spPr>
        <p:txBody>
          <a:bodyPr/>
          <a:lstStyle/>
          <a:p>
            <a:pPr algn="ctr">
              <a:lnSpc>
                <a:spcPct val="150000"/>
              </a:lnSpc>
              <a:spcAft>
                <a:spcPts val="0"/>
              </a:spcAft>
            </a:pPr>
            <a:r>
              <a:rPr lang="tt-RU" sz="6000" dirty="0">
                <a:effectLst/>
                <a:latin typeface="Times New Roman"/>
                <a:ea typeface="Times New Roman"/>
              </a:rPr>
              <a:t> </a:t>
            </a:r>
            <a:r>
              <a:rPr lang="ru-RU" sz="5400" dirty="0">
                <a:effectLst/>
                <a:latin typeface="Times New Roman"/>
                <a:ea typeface="Times New Roman"/>
              </a:rPr>
              <a:t/>
            </a:r>
            <a:br>
              <a:rPr lang="ru-RU" sz="5400" dirty="0">
                <a:effectLst/>
                <a:latin typeface="Times New Roman"/>
                <a:ea typeface="Times New Roman"/>
              </a:rPr>
            </a:br>
            <a:r>
              <a:rPr lang="tt-RU" sz="3200" i="1" dirty="0" smtClean="0">
                <a:effectLst/>
                <a:latin typeface="Times New Roman"/>
                <a:ea typeface="Times New Roman"/>
              </a:rPr>
              <a:t> </a:t>
            </a:r>
            <a:r>
              <a:rPr lang="tt-RU" sz="3600" b="0" dirty="0">
                <a:effectLst/>
                <a:latin typeface="Times New Roman"/>
                <a:ea typeface="Times New Roman"/>
              </a:rPr>
              <a:t>Шәҗәрәнең аңлатмасы.</a:t>
            </a:r>
            <a:r>
              <a:rPr lang="ru-RU" sz="3600" b="0" dirty="0">
                <a:effectLst/>
                <a:latin typeface="Times New Roman"/>
                <a:ea typeface="Times New Roman"/>
              </a:rPr>
              <a:t/>
            </a:r>
            <a:br>
              <a:rPr lang="ru-RU" sz="3600" b="0" dirty="0">
                <a:effectLst/>
                <a:latin typeface="Times New Roman"/>
                <a:ea typeface="Times New Roman"/>
              </a:rPr>
            </a:br>
            <a:endParaRPr lang="ru-RU" sz="3600" b="0" dirty="0"/>
          </a:p>
        </p:txBody>
      </p:sp>
      <p:sp>
        <p:nvSpPr>
          <p:cNvPr id="5" name="Текст 4"/>
          <p:cNvSpPr>
            <a:spLocks noGrp="1"/>
          </p:cNvSpPr>
          <p:nvPr>
            <p:ph type="body" idx="1"/>
          </p:nvPr>
        </p:nvSpPr>
        <p:spPr>
          <a:xfrm>
            <a:off x="530352" y="1556792"/>
            <a:ext cx="7772400" cy="4608512"/>
          </a:xfrm>
        </p:spPr>
        <p:txBody>
          <a:bodyPr>
            <a:normAutofit fontScale="92500" lnSpcReduction="20000"/>
          </a:bodyPr>
          <a:lstStyle/>
          <a:p>
            <a:r>
              <a:rPr lang="tt-RU" sz="2400" dirty="0">
                <a:latin typeface="Times New Roman"/>
                <a:ea typeface="Times New Roman"/>
              </a:rPr>
              <a:t> Шәҗәрә сүзе татар телендә нәсел-ыру тарихы  дигән мәгънәдә файдаланыла. Татар телендә шәҗәрә сүзенең күп төрле синонимнары саклана: шәҗәрә-тарих, нәсел шәҗәрәсе, нәсел җәдвәле, саҗәрә, шәҗәрә китабы, цәцрә, нәсел агачы, тарих, олуглык, тайрә һәм башкалар. Бу төшенчә урысча “родословная”, грекча “генеалогия” дип атала. Генеалогия сүзе түбәндәгечә тәрҗемә ителә: “генос”-ыру, токым, буын, нәсел, ә “логос”-сүз, фән. Бу нәселне, буыннар тезмәсен язуны аңлата. Нәсел шәҗәрәсе белән кызыксыну  бик борынгы заманнардан ук башланып күп халыкларга хас булган сыйфат. Төркиләрдә, гарәпләрдә, германнарда, урысларда шәҗәрәләр белүнең күп гасырлык тарихы бар. Кайбер төрләре борынгы язма чыганакларда табыла. Этнограф галимнәрнең язуларына караганда Тын океандагы архипелагларда яшәүче абориген халыкларда 80-90 буыннаргача нәсел тарихларын белгән күп кешеләр бар.</a:t>
            </a:r>
            <a:endParaRPr lang="ru-RU" dirty="0"/>
          </a:p>
        </p:txBody>
      </p:sp>
    </p:spTree>
    <p:custDataLst>
      <p:tags r:id="rId1"/>
    </p:custDataLst>
    <p:extLst>
      <p:ext uri="{BB962C8B-B14F-4D97-AF65-F5344CB8AC3E}">
        <p14:creationId xmlns:p14="http://schemas.microsoft.com/office/powerpoint/2010/main" val="3489624554"/>
      </p:ext>
    </p:extLst>
  </p:cSld>
  <p:clrMapOvr>
    <a:masterClrMapping/>
  </p:clrMapOvr>
  <p:transition spd="slow" advTm="13719">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1000"/>
                                        <p:tgtEl>
                                          <p:spTgt spid="5">
                                            <p:txEl>
                                              <p:pRg st="0" end="0"/>
                                            </p:txEl>
                                          </p:spTgt>
                                        </p:tgtEl>
                                      </p:cBhvr>
                                    </p:animEffect>
                                    <p:anim calcmode="lin" valueType="num">
                                      <p:cBhvr>
                                        <p:cTn id="8"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Заголовок 5"/>
          <p:cNvSpPr>
            <a:spLocks noGrp="1"/>
          </p:cNvSpPr>
          <p:nvPr>
            <p:ph type="title"/>
          </p:nvPr>
        </p:nvSpPr>
        <p:spPr>
          <a:xfrm>
            <a:off x="530352" y="332656"/>
            <a:ext cx="7772400" cy="1728192"/>
          </a:xfrm>
        </p:spPr>
        <p:txBody>
          <a:bodyPr/>
          <a:lstStyle/>
          <a:p>
            <a:pPr lvl="0" algn="ctr">
              <a:lnSpc>
                <a:spcPct val="150000"/>
              </a:lnSpc>
              <a:spcAft>
                <a:spcPts val="0"/>
              </a:spcAft>
            </a:pPr>
            <a:r>
              <a:rPr lang="tt-RU" sz="4000" i="1" dirty="0" smtClean="0">
                <a:effectLst/>
                <a:latin typeface="Times New Roman"/>
                <a:ea typeface="Times New Roman"/>
              </a:rPr>
              <a:t> </a:t>
            </a:r>
            <a:r>
              <a:rPr lang="tt-RU" sz="4000" dirty="0" smtClean="0">
                <a:effectLst/>
                <a:latin typeface="Times New Roman"/>
                <a:ea typeface="Times New Roman"/>
              </a:rPr>
              <a:t>Шәҗәрәне</a:t>
            </a:r>
            <a:r>
              <a:rPr lang="tt-RU" sz="4000" i="1" dirty="0" smtClean="0">
                <a:effectLst/>
                <a:latin typeface="Times New Roman"/>
                <a:ea typeface="Times New Roman"/>
              </a:rPr>
              <a:t> </a:t>
            </a:r>
            <a:r>
              <a:rPr lang="tt-RU" sz="4000" i="1" dirty="0">
                <a:effectLst/>
                <a:latin typeface="Times New Roman"/>
                <a:ea typeface="Times New Roman"/>
              </a:rPr>
              <a:t>мисаллау ысуллары.</a:t>
            </a:r>
            <a:r>
              <a:rPr lang="ru-RU" sz="4000" dirty="0">
                <a:effectLst/>
                <a:latin typeface="Times New Roman"/>
                <a:ea typeface="Times New Roman"/>
              </a:rPr>
              <a:t/>
            </a:r>
            <a:br>
              <a:rPr lang="ru-RU" sz="4000" dirty="0">
                <a:effectLst/>
                <a:latin typeface="Times New Roman"/>
                <a:ea typeface="Times New Roman"/>
              </a:rPr>
            </a:br>
            <a:endParaRPr lang="ru-RU" sz="4000" dirty="0"/>
          </a:p>
        </p:txBody>
      </p:sp>
      <p:sp>
        <p:nvSpPr>
          <p:cNvPr id="7" name="Текст 6"/>
          <p:cNvSpPr>
            <a:spLocks noGrp="1"/>
          </p:cNvSpPr>
          <p:nvPr>
            <p:ph type="body" idx="1"/>
          </p:nvPr>
        </p:nvSpPr>
        <p:spPr>
          <a:xfrm>
            <a:off x="530352" y="1484784"/>
            <a:ext cx="7772400" cy="4104456"/>
          </a:xfrm>
        </p:spPr>
        <p:txBody>
          <a:bodyPr>
            <a:normAutofit fontScale="70000" lnSpcReduction="20000"/>
          </a:bodyPr>
          <a:lstStyle/>
          <a:p>
            <a:pPr algn="just">
              <a:lnSpc>
                <a:spcPct val="150000"/>
              </a:lnSpc>
              <a:spcAft>
                <a:spcPts val="0"/>
              </a:spcAft>
            </a:pPr>
            <a:r>
              <a:rPr lang="tt-RU" sz="2400" dirty="0">
                <a:latin typeface="Times New Roman"/>
                <a:ea typeface="Times New Roman"/>
              </a:rPr>
              <a:t> </a:t>
            </a:r>
            <a:r>
              <a:rPr lang="tt-RU" sz="4400" dirty="0">
                <a:latin typeface="Times New Roman"/>
                <a:ea typeface="Times New Roman"/>
              </a:rPr>
              <a:t>Шәҗәрә төрле формаларда төзелә, ул – тармакланып үскән агач формасында да булырга мөмкин. Таблицага тутырып эшләнгәннәрен дә очратырга була.</a:t>
            </a:r>
            <a:endParaRPr lang="ru-RU" sz="4400" dirty="0">
              <a:latin typeface="Times New Roman"/>
              <a:ea typeface="Times New Roman"/>
            </a:endParaRPr>
          </a:p>
          <a:p>
            <a:pPr algn="just">
              <a:lnSpc>
                <a:spcPct val="150000"/>
              </a:lnSpc>
              <a:spcAft>
                <a:spcPts val="0"/>
              </a:spcAft>
            </a:pPr>
            <a:r>
              <a:rPr lang="tt-RU" sz="4400" dirty="0">
                <a:latin typeface="Times New Roman"/>
                <a:ea typeface="Times New Roman"/>
              </a:rPr>
              <a:t>Буынлап тезеп төшеп ясалганнары да бар.</a:t>
            </a:r>
            <a:endParaRPr lang="ru-RU" sz="4400" dirty="0"/>
          </a:p>
        </p:txBody>
      </p:sp>
    </p:spTree>
    <p:custDataLst>
      <p:tags r:id="rId1"/>
    </p:custDataLst>
    <p:extLst>
      <p:ext uri="{BB962C8B-B14F-4D97-AF65-F5344CB8AC3E}">
        <p14:creationId xmlns:p14="http://schemas.microsoft.com/office/powerpoint/2010/main" val="1602044567"/>
      </p:ext>
    </p:extLst>
  </p:cSld>
  <p:clrMapOvr>
    <a:masterClrMapping/>
  </p:clrMapOvr>
  <p:transition spd="slow" advTm="6265">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inVertical)">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Effect transition="in" filter="fade">
                                      <p:cBhvr>
                                        <p:cTn id="12" dur="1000"/>
                                        <p:tgtEl>
                                          <p:spTgt spid="7">
                                            <p:txEl>
                                              <p:pRg st="0" end="0"/>
                                            </p:txEl>
                                          </p:spTgt>
                                        </p:tgtEl>
                                      </p:cBhvr>
                                    </p:animEffect>
                                    <p:anim calcmode="lin" valueType="num">
                                      <p:cBhvr>
                                        <p:cTn id="13" dur="1000" fill="hold"/>
                                        <p:tgtEl>
                                          <p:spTgt spid="7">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7">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7">
                                            <p:txEl>
                                              <p:pRg st="1" end="1"/>
                                            </p:txEl>
                                          </p:spTgt>
                                        </p:tgtEl>
                                        <p:attrNameLst>
                                          <p:attrName>style.visibility</p:attrName>
                                        </p:attrNameLst>
                                      </p:cBhvr>
                                      <p:to>
                                        <p:strVal val="visible"/>
                                      </p:to>
                                    </p:set>
                                    <p:animEffect transition="in" filter="fade">
                                      <p:cBhvr>
                                        <p:cTn id="19" dur="1000"/>
                                        <p:tgtEl>
                                          <p:spTgt spid="7">
                                            <p:txEl>
                                              <p:pRg st="1" end="1"/>
                                            </p:txEl>
                                          </p:spTgt>
                                        </p:tgtEl>
                                      </p:cBhvr>
                                    </p:animEffect>
                                    <p:anim calcmode="lin" valueType="num">
                                      <p:cBhvr>
                                        <p:cTn id="20" dur="1000" fill="hold"/>
                                        <p:tgtEl>
                                          <p:spTgt spid="7">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7">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530352" y="188640"/>
            <a:ext cx="7772400" cy="864096"/>
          </a:xfrm>
        </p:spPr>
        <p:txBody>
          <a:bodyPr/>
          <a:lstStyle/>
          <a:p>
            <a:pPr algn="ctr"/>
            <a:r>
              <a:rPr lang="tt-RU" dirty="0" smtClean="0">
                <a:latin typeface="Times New Roman" pitchFamily="18" charset="0"/>
                <a:cs typeface="Times New Roman" pitchFamily="18" charset="0"/>
              </a:rPr>
              <a:t>Үрнәк шәҗәрәләр</a:t>
            </a:r>
            <a:endParaRPr lang="ru-RU" dirty="0">
              <a:latin typeface="Times New Roman" pitchFamily="18" charset="0"/>
              <a:cs typeface="Times New Roman" pitchFamily="18" charset="0"/>
            </a:endParaRPr>
          </a:p>
        </p:txBody>
      </p:sp>
      <p:sp>
        <p:nvSpPr>
          <p:cNvPr id="5" name="Текст 4"/>
          <p:cNvSpPr>
            <a:spLocks noGrp="1"/>
          </p:cNvSpPr>
          <p:nvPr>
            <p:ph type="body" idx="1"/>
          </p:nvPr>
        </p:nvSpPr>
        <p:spPr>
          <a:xfrm>
            <a:off x="530352" y="1772816"/>
            <a:ext cx="7772400" cy="4320480"/>
          </a:xfrm>
        </p:spPr>
        <p:txBody>
          <a:bodyPr/>
          <a:lstStyle/>
          <a:p>
            <a:endParaRPr lang="ru-RU" dirty="0"/>
          </a:p>
        </p:txBody>
      </p:sp>
      <p:pic>
        <p:nvPicPr>
          <p:cNvPr id="1027"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331640" y="968711"/>
            <a:ext cx="6696744" cy="57373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ustDataLst>
      <p:tags r:id="rId1"/>
    </p:custDataLst>
    <p:extLst>
      <p:ext uri="{BB962C8B-B14F-4D97-AF65-F5344CB8AC3E}">
        <p14:creationId xmlns:p14="http://schemas.microsoft.com/office/powerpoint/2010/main" val="405776199"/>
      </p:ext>
    </p:extLst>
  </p:cSld>
  <p:clrMapOvr>
    <a:masterClrMapping/>
  </p:clrMapOvr>
  <p:transition spd="slow" advTm="5516">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1027"/>
                                        </p:tgtEl>
                                        <p:attrNameLst>
                                          <p:attrName>style.visibility</p:attrName>
                                        </p:attrNameLst>
                                      </p:cBhvr>
                                      <p:to>
                                        <p:strVal val="visible"/>
                                      </p:to>
                                    </p:set>
                                    <p:animEffect transition="in" filter="fade">
                                      <p:cBhvr>
                                        <p:cTn id="7" dur="1000"/>
                                        <p:tgtEl>
                                          <p:spTgt spid="1027"/>
                                        </p:tgtEl>
                                      </p:cBhvr>
                                    </p:animEffect>
                                    <p:anim calcmode="lin" valueType="num">
                                      <p:cBhvr>
                                        <p:cTn id="8" dur="1000" fill="hold"/>
                                        <p:tgtEl>
                                          <p:spTgt spid="1027"/>
                                        </p:tgtEl>
                                        <p:attrNameLst>
                                          <p:attrName>ppt_x</p:attrName>
                                        </p:attrNameLst>
                                      </p:cBhvr>
                                      <p:tavLst>
                                        <p:tav tm="0">
                                          <p:val>
                                            <p:strVal val="#ppt_x"/>
                                          </p:val>
                                        </p:tav>
                                        <p:tav tm="100000">
                                          <p:val>
                                            <p:strVal val="#ppt_x"/>
                                          </p:val>
                                        </p:tav>
                                      </p:tavLst>
                                    </p:anim>
                                    <p:anim calcmode="lin" valueType="num">
                                      <p:cBhvr>
                                        <p:cTn id="9" dur="1000" fill="hold"/>
                                        <p:tgtEl>
                                          <p:spTgt spid="102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530352" y="548680"/>
            <a:ext cx="7772400" cy="1224136"/>
          </a:xfrm>
        </p:spPr>
        <p:txBody>
          <a:bodyPr/>
          <a:lstStyle/>
          <a:p>
            <a:pPr algn="ctr"/>
            <a:r>
              <a:rPr lang="tt-RU" sz="6000" dirty="0">
                <a:effectLst/>
                <a:latin typeface="Times New Roman"/>
                <a:ea typeface="Times New Roman"/>
              </a:rPr>
              <a:t> Туган авылым </a:t>
            </a:r>
            <a:endParaRPr lang="ru-RU" dirty="0"/>
          </a:p>
        </p:txBody>
      </p:sp>
      <p:sp>
        <p:nvSpPr>
          <p:cNvPr id="5" name="Текст 4"/>
          <p:cNvSpPr>
            <a:spLocks noGrp="1"/>
          </p:cNvSpPr>
          <p:nvPr>
            <p:ph type="body" idx="1"/>
          </p:nvPr>
        </p:nvSpPr>
        <p:spPr>
          <a:xfrm>
            <a:off x="530352" y="1988840"/>
            <a:ext cx="8002088" cy="3960440"/>
          </a:xfrm>
        </p:spPr>
        <p:txBody>
          <a:bodyPr>
            <a:noAutofit/>
          </a:bodyPr>
          <a:lstStyle/>
          <a:p>
            <a:pPr marL="457200" indent="-457200">
              <a:buFont typeface="Wingdings" pitchFamily="2" charset="2"/>
              <a:buChar char="§"/>
            </a:pPr>
            <a:r>
              <a:rPr lang="tt-RU" sz="3200" dirty="0" smtClean="0">
                <a:latin typeface="Times New Roman"/>
                <a:ea typeface="Times New Roman"/>
              </a:rPr>
              <a:t> Авылга </a:t>
            </a:r>
            <a:r>
              <a:rPr lang="tt-RU" sz="3200" dirty="0">
                <a:latin typeface="Times New Roman"/>
                <a:ea typeface="Times New Roman"/>
              </a:rPr>
              <a:t>нигез </a:t>
            </a:r>
            <a:r>
              <a:rPr lang="tt-RU" sz="3200" dirty="0" smtClean="0">
                <a:latin typeface="Times New Roman"/>
                <a:ea typeface="Times New Roman"/>
              </a:rPr>
              <a:t>салыну </a:t>
            </a:r>
          </a:p>
          <a:p>
            <a:pPr marL="457200" indent="-457200">
              <a:buFont typeface="Wingdings" pitchFamily="2" charset="2"/>
              <a:buChar char="§"/>
            </a:pPr>
            <a:r>
              <a:rPr lang="tt-RU" sz="3200" dirty="0" smtClean="0">
                <a:latin typeface="Times New Roman"/>
                <a:ea typeface="Times New Roman"/>
              </a:rPr>
              <a:t> Исеме</a:t>
            </a:r>
            <a:r>
              <a:rPr lang="tt-RU" sz="3200" dirty="0">
                <a:latin typeface="Times New Roman"/>
                <a:ea typeface="Times New Roman"/>
              </a:rPr>
              <a:t>, легендасы</a:t>
            </a:r>
            <a:r>
              <a:rPr lang="tt-RU" sz="3200" dirty="0" smtClean="0">
                <a:latin typeface="Times New Roman"/>
                <a:ea typeface="Times New Roman"/>
              </a:rPr>
              <a:t>;</a:t>
            </a:r>
          </a:p>
          <a:p>
            <a:pPr marL="457200" indent="-457200">
              <a:buFont typeface="Wingdings" pitchFamily="2" charset="2"/>
              <a:buChar char="§"/>
            </a:pPr>
            <a:r>
              <a:rPr lang="tt-RU" sz="3200" dirty="0" smtClean="0">
                <a:latin typeface="Times New Roman"/>
                <a:ea typeface="Times New Roman"/>
              </a:rPr>
              <a:t> Мәйданы</a:t>
            </a:r>
            <a:r>
              <a:rPr lang="tt-RU" sz="3200" dirty="0">
                <a:latin typeface="Times New Roman"/>
                <a:ea typeface="Times New Roman"/>
              </a:rPr>
              <a:t>, географик </a:t>
            </a:r>
            <a:r>
              <a:rPr lang="tt-RU" sz="3200" dirty="0" smtClean="0">
                <a:latin typeface="Times New Roman"/>
                <a:ea typeface="Times New Roman"/>
              </a:rPr>
              <a:t>урыны </a:t>
            </a:r>
          </a:p>
          <a:p>
            <a:pPr marL="457200" indent="-457200">
              <a:buFont typeface="Wingdings" pitchFamily="2" charset="2"/>
              <a:buChar char="§"/>
            </a:pPr>
            <a:r>
              <a:rPr lang="tt-RU" sz="3200" dirty="0" smtClean="0">
                <a:latin typeface="Times New Roman"/>
                <a:ea typeface="Times New Roman"/>
              </a:rPr>
              <a:t>  Халкы</a:t>
            </a:r>
            <a:r>
              <a:rPr lang="tt-RU" sz="3200" dirty="0">
                <a:latin typeface="Times New Roman"/>
                <a:ea typeface="Times New Roman"/>
              </a:rPr>
              <a:t>; колхоз </a:t>
            </a:r>
            <a:r>
              <a:rPr lang="tt-RU" sz="3200" dirty="0" smtClean="0">
                <a:latin typeface="Times New Roman"/>
                <a:ea typeface="Times New Roman"/>
              </a:rPr>
              <a:t>тарихы</a:t>
            </a:r>
          </a:p>
          <a:p>
            <a:pPr marL="457200" indent="-457200">
              <a:buFont typeface="Wingdings" pitchFamily="2" charset="2"/>
              <a:buChar char="§"/>
            </a:pPr>
            <a:r>
              <a:rPr lang="tt-RU" sz="3200" dirty="0" smtClean="0">
                <a:latin typeface="Times New Roman"/>
                <a:ea typeface="Times New Roman"/>
              </a:rPr>
              <a:t>Мәктәп </a:t>
            </a:r>
            <a:r>
              <a:rPr lang="tt-RU" sz="3200" dirty="0">
                <a:latin typeface="Times New Roman"/>
                <a:ea typeface="Times New Roman"/>
              </a:rPr>
              <a:t>һәм башка оешмаларның </a:t>
            </a:r>
            <a:r>
              <a:rPr lang="tt-RU" sz="3200" dirty="0" smtClean="0">
                <a:latin typeface="Times New Roman"/>
                <a:ea typeface="Times New Roman"/>
              </a:rPr>
              <a:t>тарихы</a:t>
            </a:r>
          </a:p>
          <a:p>
            <a:pPr marL="457200" indent="-457200">
              <a:buFont typeface="Wingdings" pitchFamily="2" charset="2"/>
              <a:buChar char="§"/>
            </a:pPr>
            <a:r>
              <a:rPr lang="tt-RU" sz="3200" dirty="0">
                <a:latin typeface="Times New Roman"/>
                <a:ea typeface="Times New Roman"/>
              </a:rPr>
              <a:t>С</a:t>
            </a:r>
            <a:r>
              <a:rPr lang="tt-RU" sz="3200" dirty="0" smtClean="0">
                <a:latin typeface="Times New Roman"/>
                <a:ea typeface="Times New Roman"/>
              </a:rPr>
              <a:t>улыклары</a:t>
            </a:r>
            <a:r>
              <a:rPr lang="tt-RU" sz="3200" dirty="0">
                <a:latin typeface="Times New Roman"/>
                <a:ea typeface="Times New Roman"/>
              </a:rPr>
              <a:t>, истәлекле урыннары, </a:t>
            </a:r>
            <a:r>
              <a:rPr lang="tt-RU" sz="3200" dirty="0" smtClean="0">
                <a:latin typeface="Times New Roman"/>
                <a:ea typeface="Times New Roman"/>
              </a:rPr>
              <a:t>атамалары </a:t>
            </a:r>
            <a:endParaRPr lang="ru-RU" sz="3200" dirty="0"/>
          </a:p>
        </p:txBody>
      </p:sp>
    </p:spTree>
    <p:custDataLst>
      <p:tags r:id="rId1"/>
    </p:custDataLst>
    <p:extLst>
      <p:ext uri="{BB962C8B-B14F-4D97-AF65-F5344CB8AC3E}">
        <p14:creationId xmlns:p14="http://schemas.microsoft.com/office/powerpoint/2010/main" val="331183701"/>
      </p:ext>
    </p:extLst>
  </p:cSld>
  <p:clrMapOvr>
    <a:masterClrMapping/>
  </p:clrMapOvr>
  <p:transition spd="slow" advTm="13686">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1)">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wheel(1)">
                                      <p:cBhvr>
                                        <p:cTn id="12" dur="2000"/>
                                        <p:tgtEl>
                                          <p:spTgt spid="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grpId="0" nodeType="clickEffect">
                                  <p:stCondLst>
                                    <p:cond delay="0"/>
                                  </p:stCondLst>
                                  <p:childTnLst>
                                    <p:set>
                                      <p:cBhvr>
                                        <p:cTn id="16" dur="1" fill="hold">
                                          <p:stCondLst>
                                            <p:cond delay="0"/>
                                          </p:stCondLst>
                                        </p:cTn>
                                        <p:tgtEl>
                                          <p:spTgt spid="5">
                                            <p:txEl>
                                              <p:pRg st="1" end="1"/>
                                            </p:txEl>
                                          </p:spTgt>
                                        </p:tgtEl>
                                        <p:attrNameLst>
                                          <p:attrName>style.visibility</p:attrName>
                                        </p:attrNameLst>
                                      </p:cBhvr>
                                      <p:to>
                                        <p:strVal val="visible"/>
                                      </p:to>
                                    </p:set>
                                    <p:animEffect transition="in" filter="wheel(1)">
                                      <p:cBhvr>
                                        <p:cTn id="17" dur="2000"/>
                                        <p:tgtEl>
                                          <p:spTgt spid="5">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1" presetClass="entr" presetSubtype="1" fill="hold" grpId="0" nodeType="clickEffect">
                                  <p:stCondLst>
                                    <p:cond delay="0"/>
                                  </p:stCondLst>
                                  <p:childTnLst>
                                    <p:set>
                                      <p:cBhvr>
                                        <p:cTn id="21" dur="1" fill="hold">
                                          <p:stCondLst>
                                            <p:cond delay="0"/>
                                          </p:stCondLst>
                                        </p:cTn>
                                        <p:tgtEl>
                                          <p:spTgt spid="5">
                                            <p:txEl>
                                              <p:pRg st="2" end="2"/>
                                            </p:txEl>
                                          </p:spTgt>
                                        </p:tgtEl>
                                        <p:attrNameLst>
                                          <p:attrName>style.visibility</p:attrName>
                                        </p:attrNameLst>
                                      </p:cBhvr>
                                      <p:to>
                                        <p:strVal val="visible"/>
                                      </p:to>
                                    </p:set>
                                    <p:animEffect transition="in" filter="wheel(1)">
                                      <p:cBhvr>
                                        <p:cTn id="22" dur="2000"/>
                                        <p:tgtEl>
                                          <p:spTgt spid="5">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1" presetClass="entr" presetSubtype="1" fill="hold" grpId="0" nodeType="clickEffect">
                                  <p:stCondLst>
                                    <p:cond delay="0"/>
                                  </p:stCondLst>
                                  <p:childTnLst>
                                    <p:set>
                                      <p:cBhvr>
                                        <p:cTn id="26" dur="1" fill="hold">
                                          <p:stCondLst>
                                            <p:cond delay="0"/>
                                          </p:stCondLst>
                                        </p:cTn>
                                        <p:tgtEl>
                                          <p:spTgt spid="5">
                                            <p:txEl>
                                              <p:pRg st="3" end="3"/>
                                            </p:txEl>
                                          </p:spTgt>
                                        </p:tgtEl>
                                        <p:attrNameLst>
                                          <p:attrName>style.visibility</p:attrName>
                                        </p:attrNameLst>
                                      </p:cBhvr>
                                      <p:to>
                                        <p:strVal val="visible"/>
                                      </p:to>
                                    </p:set>
                                    <p:animEffect transition="in" filter="wheel(1)">
                                      <p:cBhvr>
                                        <p:cTn id="27" dur="2000"/>
                                        <p:tgtEl>
                                          <p:spTgt spid="5">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1" presetClass="entr" presetSubtype="1" fill="hold" grpId="0" nodeType="clickEffect">
                                  <p:stCondLst>
                                    <p:cond delay="0"/>
                                  </p:stCondLst>
                                  <p:childTnLst>
                                    <p:set>
                                      <p:cBhvr>
                                        <p:cTn id="31" dur="1" fill="hold">
                                          <p:stCondLst>
                                            <p:cond delay="0"/>
                                          </p:stCondLst>
                                        </p:cTn>
                                        <p:tgtEl>
                                          <p:spTgt spid="5">
                                            <p:txEl>
                                              <p:pRg st="4" end="4"/>
                                            </p:txEl>
                                          </p:spTgt>
                                        </p:tgtEl>
                                        <p:attrNameLst>
                                          <p:attrName>style.visibility</p:attrName>
                                        </p:attrNameLst>
                                      </p:cBhvr>
                                      <p:to>
                                        <p:strVal val="visible"/>
                                      </p:to>
                                    </p:set>
                                    <p:animEffect transition="in" filter="wheel(1)">
                                      <p:cBhvr>
                                        <p:cTn id="32" dur="2000"/>
                                        <p:tgtEl>
                                          <p:spTgt spid="5">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1" presetClass="entr" presetSubtype="1" fill="hold" grpId="0" nodeType="clickEffect">
                                  <p:stCondLst>
                                    <p:cond delay="0"/>
                                  </p:stCondLst>
                                  <p:childTnLst>
                                    <p:set>
                                      <p:cBhvr>
                                        <p:cTn id="36" dur="1" fill="hold">
                                          <p:stCondLst>
                                            <p:cond delay="0"/>
                                          </p:stCondLst>
                                        </p:cTn>
                                        <p:tgtEl>
                                          <p:spTgt spid="5">
                                            <p:txEl>
                                              <p:pRg st="5" end="5"/>
                                            </p:txEl>
                                          </p:spTgt>
                                        </p:tgtEl>
                                        <p:attrNameLst>
                                          <p:attrName>style.visibility</p:attrName>
                                        </p:attrNameLst>
                                      </p:cBhvr>
                                      <p:to>
                                        <p:strVal val="visible"/>
                                      </p:to>
                                    </p:set>
                                    <p:animEffect transition="in" filter="wheel(1)">
                                      <p:cBhvr>
                                        <p:cTn id="37" dur="20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530352" y="260648"/>
            <a:ext cx="7772400" cy="1224136"/>
          </a:xfrm>
        </p:spPr>
        <p:txBody>
          <a:bodyPr/>
          <a:lstStyle/>
          <a:p>
            <a:pPr algn="ctr">
              <a:lnSpc>
                <a:spcPct val="115000"/>
              </a:lnSpc>
              <a:spcAft>
                <a:spcPts val="1000"/>
              </a:spcAft>
            </a:pPr>
            <a:r>
              <a:rPr lang="ru-RU" sz="4000" dirty="0">
                <a:effectLst/>
                <a:latin typeface="Times New Roman"/>
                <a:ea typeface="Calibri"/>
                <a:cs typeface="Times New Roman"/>
              </a:rPr>
              <a:t>Ты</a:t>
            </a:r>
            <a:r>
              <a:rPr lang="tt-RU" sz="4000" dirty="0">
                <a:effectLst/>
                <a:latin typeface="Times New Roman"/>
                <a:ea typeface="Calibri"/>
                <a:cs typeface="Times New Roman"/>
              </a:rPr>
              <a:t>рыш  авылы  тарихы.</a:t>
            </a:r>
            <a:r>
              <a:rPr lang="ru-RU" sz="1800" dirty="0">
                <a:effectLst/>
                <a:ea typeface="Calibri"/>
                <a:cs typeface="Times New Roman"/>
              </a:rPr>
              <a:t/>
            </a:r>
            <a:br>
              <a:rPr lang="ru-RU" sz="1800" dirty="0">
                <a:effectLst/>
                <a:ea typeface="Calibri"/>
                <a:cs typeface="Times New Roman"/>
              </a:rPr>
            </a:br>
            <a:endParaRPr lang="ru-RU" sz="1800" dirty="0"/>
          </a:p>
        </p:txBody>
      </p:sp>
      <p:sp>
        <p:nvSpPr>
          <p:cNvPr id="5" name="Текст 4"/>
          <p:cNvSpPr>
            <a:spLocks noGrp="1"/>
          </p:cNvSpPr>
          <p:nvPr>
            <p:ph type="body" idx="1"/>
          </p:nvPr>
        </p:nvSpPr>
        <p:spPr>
          <a:xfrm>
            <a:off x="530352" y="1340768"/>
            <a:ext cx="7772400" cy="4536504"/>
          </a:xfrm>
        </p:spPr>
        <p:txBody>
          <a:bodyPr>
            <a:normAutofit fontScale="92500" lnSpcReduction="10000"/>
          </a:bodyPr>
          <a:lstStyle/>
          <a:p>
            <a:pPr>
              <a:lnSpc>
                <a:spcPct val="115000"/>
              </a:lnSpc>
              <a:spcAft>
                <a:spcPts val="1000"/>
              </a:spcAft>
            </a:pPr>
            <a:r>
              <a:rPr lang="tt-RU" sz="2400" dirty="0" smtClean="0">
                <a:latin typeface="Times New Roman"/>
                <a:ea typeface="Calibri"/>
                <a:cs typeface="Times New Roman"/>
              </a:rPr>
              <a:t>   Кукмара  </a:t>
            </a:r>
            <a:r>
              <a:rPr lang="tt-RU" sz="2400" dirty="0">
                <a:latin typeface="Times New Roman"/>
                <a:ea typeface="Calibri"/>
                <a:cs typeface="Times New Roman"/>
              </a:rPr>
              <a:t>районының  иң  төньяк  читендә  Балтач  районының  Ор , Алан  авыллары    басулары  белән  чиктәш,  уйсулыкка, матур  катнаш  урманнар  арасына, “Бөр”  елгасының  башланган җиреннән  берәр  километр  гына  түбәнрәк, елганың  ике  ягына  ике урам  булып  урнашкан, матур  гына, төзек  бер  авыл  бар.  Бу  авыл – Тырыш  авылы. Авыл  бик җайлы  урнашкан, аңа  кайсы  яктан  гына  килмә, аны җил-давылларан  урманнар  саклый. Таулар, чокыр-чакырлар  юк, ике  як – ярларына   агачлар  үскән үзән-елгачыклар  гына  күп. Әйтик, Сәгыйтдин  үзәне, Мозаффар  үзәне,  Ферма  үзәне, Сәрдек  елгасының  ике  башлангыч  тармаклары. Аларның  һәрберсе  урманнардан,  таллыклардан  башлана.</a:t>
            </a:r>
            <a:endParaRPr lang="ru-RU" sz="1800" dirty="0">
              <a:latin typeface="Calibri"/>
              <a:ea typeface="Calibri"/>
              <a:cs typeface="Times New Roman"/>
            </a:endParaRPr>
          </a:p>
          <a:p>
            <a:endParaRPr lang="ru-RU" dirty="0"/>
          </a:p>
        </p:txBody>
      </p:sp>
    </p:spTree>
    <p:custDataLst>
      <p:tags r:id="rId1"/>
    </p:custDataLst>
    <p:extLst>
      <p:ext uri="{BB962C8B-B14F-4D97-AF65-F5344CB8AC3E}">
        <p14:creationId xmlns:p14="http://schemas.microsoft.com/office/powerpoint/2010/main" val="569512766"/>
      </p:ext>
    </p:extLst>
  </p:cSld>
  <p:clrMapOvr>
    <a:masterClrMapping/>
  </p:clrMapOvr>
  <p:transition spd="slow" advTm="8922">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fade">
                                      <p:cBhvr>
                                        <p:cTn id="12" dur="1000"/>
                                        <p:tgtEl>
                                          <p:spTgt spid="5">
                                            <p:txEl>
                                              <p:pRg st="0" end="0"/>
                                            </p:txEl>
                                          </p:spTgt>
                                        </p:tgtEl>
                                      </p:cBhvr>
                                    </p:animEffect>
                                    <p:anim calcmode="lin" valueType="num">
                                      <p:cBhvr>
                                        <p:cTn id="13"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323528" y="1268760"/>
            <a:ext cx="7851648" cy="1828800"/>
          </a:xfrm>
        </p:spPr>
        <p:txBody>
          <a:bodyPr>
            <a:normAutofit/>
          </a:bodyPr>
          <a:lstStyle/>
          <a:p>
            <a:pPr>
              <a:lnSpc>
                <a:spcPct val="115000"/>
              </a:lnSpc>
              <a:spcAft>
                <a:spcPts val="1000"/>
              </a:spcAft>
            </a:pPr>
            <a:r>
              <a:rPr lang="ru-RU" sz="4800" dirty="0">
                <a:effectLst/>
                <a:ea typeface="Calibri"/>
                <a:cs typeface="Times New Roman"/>
              </a:rPr>
              <a:t/>
            </a:r>
            <a:br>
              <a:rPr lang="ru-RU" sz="4800" dirty="0">
                <a:effectLst/>
                <a:ea typeface="Calibri"/>
                <a:cs typeface="Times New Roman"/>
              </a:rPr>
            </a:br>
            <a:endParaRPr lang="ru-RU" dirty="0"/>
          </a:p>
        </p:txBody>
      </p:sp>
      <p:sp>
        <p:nvSpPr>
          <p:cNvPr id="3" name="Подзаголовок 2"/>
          <p:cNvSpPr>
            <a:spLocks noGrp="1"/>
          </p:cNvSpPr>
          <p:nvPr>
            <p:ph type="subTitle" idx="1"/>
          </p:nvPr>
        </p:nvSpPr>
        <p:spPr>
          <a:xfrm>
            <a:off x="533400" y="620688"/>
            <a:ext cx="8143056" cy="5040560"/>
          </a:xfrm>
        </p:spPr>
        <p:txBody>
          <a:bodyPr>
            <a:normAutofit lnSpcReduction="10000"/>
          </a:bodyPr>
          <a:lstStyle/>
          <a:p>
            <a:pPr algn="l">
              <a:lnSpc>
                <a:spcPct val="115000"/>
              </a:lnSpc>
              <a:spcAft>
                <a:spcPts val="1000"/>
              </a:spcAft>
            </a:pPr>
            <a:r>
              <a:rPr lang="tt-RU" sz="2800" dirty="0" smtClean="0">
                <a:latin typeface="Times New Roman"/>
                <a:ea typeface="Calibri"/>
                <a:cs typeface="Times New Roman"/>
              </a:rPr>
              <a:t>  Тырыш  </a:t>
            </a:r>
            <a:r>
              <a:rPr lang="tt-RU" sz="2800" dirty="0">
                <a:latin typeface="Times New Roman"/>
                <a:ea typeface="Calibri"/>
                <a:cs typeface="Times New Roman"/>
              </a:rPr>
              <a:t>авылы  чагыштырмача  яшь  авыллар  исәбенә  керә. Бу  авыл  колхозлашулар  чорында, 1929, 1930  елларда, элеккеге  “Коллар”,  хәзерге  Чишмәбаш авылыннан  күченеп  килгән  крестьяннар  хисабына  барлыкка  килгән</a:t>
            </a:r>
            <a:r>
              <a:rPr lang="tt-RU" sz="2800" dirty="0" smtClean="0">
                <a:latin typeface="Times New Roman"/>
                <a:ea typeface="Calibri"/>
                <a:cs typeface="Times New Roman"/>
              </a:rPr>
              <a:t>.</a:t>
            </a:r>
            <a:r>
              <a:rPr lang="tt-RU" sz="2800" dirty="0">
                <a:latin typeface="Times New Roman"/>
                <a:ea typeface="Calibri"/>
              </a:rPr>
              <a:t> </a:t>
            </a:r>
            <a:endParaRPr lang="tt-RU" sz="2800" dirty="0" smtClean="0">
              <a:latin typeface="Times New Roman"/>
              <a:ea typeface="Calibri"/>
            </a:endParaRPr>
          </a:p>
          <a:p>
            <a:pPr algn="l">
              <a:lnSpc>
                <a:spcPct val="115000"/>
              </a:lnSpc>
              <a:spcAft>
                <a:spcPts val="1000"/>
              </a:spcAft>
            </a:pPr>
            <a:r>
              <a:rPr lang="tt-RU" sz="2800" dirty="0">
                <a:latin typeface="Times New Roman"/>
                <a:ea typeface="Calibri"/>
              </a:rPr>
              <a:t> </a:t>
            </a:r>
            <a:r>
              <a:rPr lang="tt-RU" sz="2800" dirty="0" smtClean="0">
                <a:latin typeface="Times New Roman"/>
                <a:ea typeface="Calibri"/>
              </a:rPr>
              <a:t> Кешеләр  </a:t>
            </a:r>
            <a:r>
              <a:rPr lang="tt-RU" sz="2800" dirty="0">
                <a:latin typeface="Times New Roman"/>
                <a:ea typeface="Calibri"/>
              </a:rPr>
              <a:t>үзләренә  урынны,  агачларны  кисеп, төпләреннән  чистартып,  бакчалар  ясап  урнашканнар.  Басуларны  да  шулай  итеп  ясаганнар. Әле  соңгы  вакытларга  кадәр  басуларда  вак – вак агачлыклар  бар  иде</a:t>
            </a:r>
            <a:endParaRPr lang="ru-RU" sz="2800" dirty="0">
              <a:latin typeface="Calibri"/>
              <a:ea typeface="Calibri"/>
              <a:cs typeface="Times New Roman"/>
            </a:endParaRPr>
          </a:p>
          <a:p>
            <a:pPr algn="l"/>
            <a:endParaRPr lang="ru-RU" dirty="0"/>
          </a:p>
        </p:txBody>
      </p:sp>
    </p:spTree>
    <p:custDataLst>
      <p:tags r:id="rId1"/>
    </p:custDataLst>
    <p:extLst>
      <p:ext uri="{BB962C8B-B14F-4D97-AF65-F5344CB8AC3E}">
        <p14:creationId xmlns:p14="http://schemas.microsoft.com/office/powerpoint/2010/main" val="1573378180"/>
      </p:ext>
    </p:extLst>
  </p:cSld>
  <p:clrMapOvr>
    <a:masterClrMapping/>
  </p:clrMapOvr>
  <p:transition advTm="13328"/>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539552" y="0"/>
            <a:ext cx="7772400" cy="1656184"/>
          </a:xfrm>
        </p:spPr>
        <p:txBody>
          <a:bodyPr/>
          <a:lstStyle/>
          <a:p>
            <a:pPr algn="ctr"/>
            <a:r>
              <a:rPr lang="tt-RU" dirty="0" smtClean="0">
                <a:latin typeface="Times New Roman" pitchFamily="18" charset="0"/>
                <a:cs typeface="Times New Roman" pitchFamily="18" charset="0"/>
              </a:rPr>
              <a:t>Исеме, атамасы</a:t>
            </a:r>
            <a:endParaRPr lang="ru-RU" dirty="0">
              <a:latin typeface="Times New Roman" pitchFamily="18" charset="0"/>
              <a:cs typeface="Times New Roman" pitchFamily="18" charset="0"/>
            </a:endParaRPr>
          </a:p>
        </p:txBody>
      </p:sp>
      <p:sp>
        <p:nvSpPr>
          <p:cNvPr id="5" name="Текст 4"/>
          <p:cNvSpPr>
            <a:spLocks noGrp="1"/>
          </p:cNvSpPr>
          <p:nvPr>
            <p:ph type="body" idx="1"/>
          </p:nvPr>
        </p:nvSpPr>
        <p:spPr>
          <a:xfrm>
            <a:off x="530352" y="1844824"/>
            <a:ext cx="7772400" cy="3888432"/>
          </a:xfrm>
        </p:spPr>
        <p:txBody>
          <a:bodyPr>
            <a:normAutofit lnSpcReduction="10000"/>
          </a:bodyPr>
          <a:lstStyle/>
          <a:p>
            <a:r>
              <a:rPr lang="tt-RU" sz="2400" dirty="0" smtClean="0">
                <a:latin typeface="Times New Roman"/>
                <a:ea typeface="Calibri"/>
              </a:rPr>
              <a:t>  </a:t>
            </a:r>
            <a:r>
              <a:rPr lang="tt-RU" sz="2400" dirty="0">
                <a:latin typeface="Times New Roman"/>
                <a:ea typeface="Calibri"/>
              </a:rPr>
              <a:t>Бу  авылга  кешеләрнең  тәвәккәлләре, эштән  курыкмаганнары  килгән  шул. Шуңадыр  ,  авылыбызның  халкы  бик  эшчән, ярдәмчелләр. Тырышка  күбесенчә яшь  семьялар, башка  чыгучылар  килгәннәр. Аларга  әнә  урманга  бар  да  тырыш, үзенә  йорт,  каралты-кура  җиткер  дигәннәр  имеш. Авылның  исеме  дә  шуннан  чыккан  диләр. Башта  авылга  “Сахракүл”  исеме  кушмакчы  булганнар. Әмма  исем  эзләгәндә  берәү  әйткән: Монда  эшчән,  тырыш  халык  яши,  авылга  да  “Тырыш”  исеме  бирик,  дигән. Шуннан  авылга   Тырыш  исемен  биргәннәр</a:t>
            </a:r>
            <a:endParaRPr lang="ru-RU" dirty="0"/>
          </a:p>
        </p:txBody>
      </p:sp>
    </p:spTree>
    <p:custDataLst>
      <p:tags r:id="rId1"/>
    </p:custDataLst>
    <p:extLst>
      <p:ext uri="{BB962C8B-B14F-4D97-AF65-F5344CB8AC3E}">
        <p14:creationId xmlns:p14="http://schemas.microsoft.com/office/powerpoint/2010/main" val="3031853328"/>
      </p:ext>
    </p:extLst>
  </p:cSld>
  <p:clrMapOvr>
    <a:masterClrMapping/>
  </p:clrMapOvr>
  <p:transition spd="slow" advTm="9953">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fade">
                                      <p:cBhvr>
                                        <p:cTn id="12" dur="1000"/>
                                        <p:tgtEl>
                                          <p:spTgt spid="5">
                                            <p:txEl>
                                              <p:pRg st="0" end="0"/>
                                            </p:txEl>
                                          </p:spTgt>
                                        </p:tgtEl>
                                      </p:cBhvr>
                                    </p:animEffect>
                                    <p:anim calcmode="lin" valueType="num">
                                      <p:cBhvr>
                                        <p:cTn id="13"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530352" y="260648"/>
            <a:ext cx="7772400" cy="1368152"/>
          </a:xfrm>
        </p:spPr>
        <p:txBody>
          <a:bodyPr/>
          <a:lstStyle/>
          <a:p>
            <a:pPr algn="ctr"/>
            <a:r>
              <a:rPr lang="tt-RU" sz="4400" dirty="0" smtClean="0">
                <a:solidFill>
                  <a:srgbClr val="00B050"/>
                </a:solidFill>
                <a:latin typeface="Times New Roman" pitchFamily="18" charset="0"/>
                <a:cs typeface="Times New Roman" pitchFamily="18" charset="0"/>
              </a:rPr>
              <a:t>Проект</a:t>
            </a:r>
            <a:r>
              <a:rPr lang="tt-RU" sz="4400" dirty="0" smtClean="0">
                <a:latin typeface="Times New Roman" pitchFamily="18" charset="0"/>
                <a:cs typeface="Times New Roman" pitchFamily="18" charset="0"/>
              </a:rPr>
              <a:t> </a:t>
            </a:r>
            <a:r>
              <a:rPr lang="tt-RU" sz="4400" dirty="0" smtClean="0">
                <a:solidFill>
                  <a:srgbClr val="00B050"/>
                </a:solidFill>
                <a:latin typeface="Times New Roman" pitchFamily="18" charset="0"/>
                <a:cs typeface="Times New Roman" pitchFamily="18" charset="0"/>
              </a:rPr>
              <a:t>эшчәнлеге</a:t>
            </a:r>
            <a:r>
              <a:rPr lang="tt-RU" sz="4400" dirty="0" smtClean="0">
                <a:latin typeface="Times New Roman" pitchFamily="18" charset="0"/>
                <a:cs typeface="Times New Roman" pitchFamily="18" charset="0"/>
              </a:rPr>
              <a:t> </a:t>
            </a:r>
            <a:r>
              <a:rPr lang="tt-RU" sz="4400" dirty="0" smtClean="0">
                <a:solidFill>
                  <a:srgbClr val="00B050"/>
                </a:solidFill>
                <a:latin typeface="Times New Roman" pitchFamily="18" charset="0"/>
                <a:cs typeface="Times New Roman" pitchFamily="18" charset="0"/>
              </a:rPr>
              <a:t>һәм</a:t>
            </a:r>
            <a:r>
              <a:rPr lang="tt-RU" sz="4400" dirty="0" smtClean="0">
                <a:latin typeface="Times New Roman" pitchFamily="18" charset="0"/>
                <a:cs typeface="Times New Roman" pitchFamily="18" charset="0"/>
              </a:rPr>
              <a:t> </a:t>
            </a:r>
            <a:r>
              <a:rPr lang="tt-RU" sz="4400" dirty="0" smtClean="0">
                <a:solidFill>
                  <a:srgbClr val="00B050"/>
                </a:solidFill>
                <a:latin typeface="Times New Roman" pitchFamily="18" charset="0"/>
                <a:cs typeface="Times New Roman" pitchFamily="18" charset="0"/>
              </a:rPr>
              <a:t>юнәлешләре</a:t>
            </a:r>
            <a:endParaRPr lang="ru-RU" sz="4400" dirty="0">
              <a:solidFill>
                <a:srgbClr val="00B050"/>
              </a:solidFill>
              <a:latin typeface="Times New Roman" pitchFamily="18" charset="0"/>
              <a:cs typeface="Times New Roman" pitchFamily="18" charset="0"/>
            </a:endParaRPr>
          </a:p>
        </p:txBody>
      </p:sp>
      <p:sp>
        <p:nvSpPr>
          <p:cNvPr id="5" name="Текст 4"/>
          <p:cNvSpPr>
            <a:spLocks noGrp="1"/>
          </p:cNvSpPr>
          <p:nvPr>
            <p:ph type="body" idx="1"/>
          </p:nvPr>
        </p:nvSpPr>
        <p:spPr>
          <a:xfrm>
            <a:off x="530352" y="1916832"/>
            <a:ext cx="7858072" cy="4032448"/>
          </a:xfrm>
        </p:spPr>
        <p:txBody>
          <a:bodyPr>
            <a:normAutofit fontScale="25000" lnSpcReduction="20000"/>
          </a:bodyPr>
          <a:lstStyle/>
          <a:p>
            <a:pPr marL="342900" lvl="0" indent="-342900">
              <a:lnSpc>
                <a:spcPct val="115000"/>
              </a:lnSpc>
              <a:spcAft>
                <a:spcPts val="0"/>
              </a:spcAft>
              <a:buFont typeface="Times New Roman"/>
              <a:buChar char="-"/>
            </a:pPr>
            <a:r>
              <a:rPr lang="tt-RU" sz="11200" dirty="0">
                <a:latin typeface="Times New Roman"/>
                <a:ea typeface="Calibri"/>
                <a:cs typeface="Times New Roman"/>
              </a:rPr>
              <a:t>Туган </a:t>
            </a:r>
            <a:r>
              <a:rPr lang="tt-RU" sz="11200" dirty="0" smtClean="0">
                <a:latin typeface="Times New Roman"/>
                <a:ea typeface="Calibri"/>
                <a:cs typeface="Times New Roman"/>
              </a:rPr>
              <a:t>якның тарихын</a:t>
            </a:r>
            <a:r>
              <a:rPr lang="tt-RU" sz="11200" dirty="0">
                <a:latin typeface="Times New Roman"/>
                <a:ea typeface="Calibri"/>
                <a:cs typeface="Times New Roman"/>
              </a:rPr>
              <a:t>,  географик  урынын  өйрәнү.</a:t>
            </a:r>
            <a:endParaRPr lang="ru-RU" sz="11200" dirty="0">
              <a:latin typeface="Calibri"/>
              <a:ea typeface="Calibri"/>
              <a:cs typeface="Times New Roman"/>
            </a:endParaRPr>
          </a:p>
          <a:p>
            <a:pPr marL="342900" lvl="0" indent="-342900">
              <a:lnSpc>
                <a:spcPct val="115000"/>
              </a:lnSpc>
              <a:spcAft>
                <a:spcPts val="0"/>
              </a:spcAft>
              <a:buFont typeface="Times New Roman"/>
              <a:buChar char="-"/>
            </a:pPr>
            <a:r>
              <a:rPr lang="tt-RU" sz="11200" dirty="0">
                <a:latin typeface="Times New Roman"/>
                <a:ea typeface="Calibri"/>
                <a:cs typeface="Times New Roman"/>
              </a:rPr>
              <a:t>Туган  ягыбызның  табигатен  өйрәнү.</a:t>
            </a:r>
            <a:endParaRPr lang="ru-RU" sz="11200" dirty="0">
              <a:latin typeface="Calibri"/>
              <a:ea typeface="Calibri"/>
              <a:cs typeface="Times New Roman"/>
            </a:endParaRPr>
          </a:p>
          <a:p>
            <a:pPr marL="342900" lvl="0" indent="-342900">
              <a:lnSpc>
                <a:spcPct val="115000"/>
              </a:lnSpc>
              <a:spcAft>
                <a:spcPts val="0"/>
              </a:spcAft>
              <a:buFont typeface="Times New Roman"/>
              <a:buChar char="-"/>
            </a:pPr>
            <a:r>
              <a:rPr lang="tt-RU" sz="11200" dirty="0" smtClean="0">
                <a:latin typeface="Times New Roman"/>
                <a:ea typeface="Calibri"/>
                <a:cs typeface="Times New Roman"/>
              </a:rPr>
              <a:t>Экскурсияләр</a:t>
            </a:r>
            <a:r>
              <a:rPr lang="tt-RU" sz="11200" dirty="0">
                <a:latin typeface="Times New Roman"/>
                <a:ea typeface="Calibri"/>
                <a:cs typeface="Times New Roman"/>
              </a:rPr>
              <a:t>,  походлар</a:t>
            </a:r>
            <a:r>
              <a:rPr lang="ru-RU" sz="11200" dirty="0">
                <a:latin typeface="Times New Roman"/>
                <a:ea typeface="Calibri"/>
                <a:cs typeface="Times New Roman"/>
              </a:rPr>
              <a:t>;</a:t>
            </a:r>
            <a:r>
              <a:rPr lang="tt-RU" sz="11200" dirty="0">
                <a:latin typeface="Times New Roman"/>
                <a:ea typeface="Calibri"/>
                <a:cs typeface="Times New Roman"/>
              </a:rPr>
              <a:t>  райондагы  музейларны  өйрәнү.</a:t>
            </a:r>
            <a:endParaRPr lang="ru-RU" sz="11200" dirty="0">
              <a:latin typeface="Calibri"/>
              <a:ea typeface="Calibri"/>
              <a:cs typeface="Times New Roman"/>
            </a:endParaRPr>
          </a:p>
          <a:p>
            <a:pPr marL="342900" lvl="0" indent="-342900">
              <a:lnSpc>
                <a:spcPct val="115000"/>
              </a:lnSpc>
              <a:spcAft>
                <a:spcPts val="0"/>
              </a:spcAft>
              <a:buFont typeface="Times New Roman"/>
              <a:buChar char="-"/>
            </a:pPr>
            <a:r>
              <a:rPr lang="tt-RU" sz="11200" dirty="0">
                <a:latin typeface="Times New Roman"/>
                <a:ea typeface="Calibri"/>
                <a:cs typeface="Times New Roman"/>
              </a:rPr>
              <a:t>Эзләгән  һәм  өйрәнелгән  мәгълүматларны  туплап  куллану</a:t>
            </a:r>
            <a:r>
              <a:rPr lang="tt-RU" sz="11200" dirty="0" smtClean="0">
                <a:latin typeface="Times New Roman"/>
                <a:ea typeface="Calibri"/>
                <a:cs typeface="Times New Roman"/>
              </a:rPr>
              <a:t>.</a:t>
            </a:r>
            <a:endParaRPr lang="ru-RU" sz="11200" dirty="0">
              <a:latin typeface="Calibri"/>
              <a:ea typeface="Calibri"/>
              <a:cs typeface="Times New Roman"/>
            </a:endParaRPr>
          </a:p>
        </p:txBody>
      </p:sp>
    </p:spTree>
    <p:custDataLst>
      <p:tags r:id="rId1"/>
    </p:custDataLst>
    <p:extLst>
      <p:ext uri="{BB962C8B-B14F-4D97-AF65-F5344CB8AC3E}">
        <p14:creationId xmlns:p14="http://schemas.microsoft.com/office/powerpoint/2010/main" val="1426962203"/>
      </p:ext>
    </p:extLst>
  </p:cSld>
  <p:clrMapOvr>
    <a:masterClrMapping/>
  </p:clrMapOvr>
  <p:transition advTm="8234"/>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1000"/>
                                        <p:tgtEl>
                                          <p:spTgt spid="5">
                                            <p:txEl>
                                              <p:pRg st="0" end="0"/>
                                            </p:txEl>
                                          </p:spTgt>
                                        </p:tgtEl>
                                      </p:cBhvr>
                                    </p:animEffect>
                                    <p:anim calcmode="lin" valueType="num">
                                      <p:cBhvr>
                                        <p:cTn id="8"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Effect transition="in" filter="fade">
                                      <p:cBhvr>
                                        <p:cTn id="14" dur="1000"/>
                                        <p:tgtEl>
                                          <p:spTgt spid="5">
                                            <p:txEl>
                                              <p:pRg st="1" end="1"/>
                                            </p:txEl>
                                          </p:spTgt>
                                        </p:tgtEl>
                                      </p:cBhvr>
                                    </p:animEffect>
                                    <p:anim calcmode="lin" valueType="num">
                                      <p:cBhvr>
                                        <p:cTn id="15"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Effect transition="in" filter="fade">
                                      <p:cBhvr>
                                        <p:cTn id="21" dur="1000"/>
                                        <p:tgtEl>
                                          <p:spTgt spid="5">
                                            <p:txEl>
                                              <p:pRg st="2" end="2"/>
                                            </p:txEl>
                                          </p:spTgt>
                                        </p:tgtEl>
                                      </p:cBhvr>
                                    </p:animEffect>
                                    <p:anim calcmode="lin" valueType="num">
                                      <p:cBhvr>
                                        <p:cTn id="22"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5">
                                            <p:txEl>
                                              <p:pRg st="3" end="3"/>
                                            </p:txEl>
                                          </p:spTgt>
                                        </p:tgtEl>
                                        <p:attrNameLst>
                                          <p:attrName>style.visibility</p:attrName>
                                        </p:attrNameLst>
                                      </p:cBhvr>
                                      <p:to>
                                        <p:strVal val="visible"/>
                                      </p:to>
                                    </p:set>
                                    <p:animEffect transition="in" filter="fade">
                                      <p:cBhvr>
                                        <p:cTn id="28" dur="1000"/>
                                        <p:tgtEl>
                                          <p:spTgt spid="5">
                                            <p:txEl>
                                              <p:pRg st="3" end="3"/>
                                            </p:txEl>
                                          </p:spTgt>
                                        </p:tgtEl>
                                      </p:cBhvr>
                                    </p:animEffect>
                                    <p:anim calcmode="lin" valueType="num">
                                      <p:cBhvr>
                                        <p:cTn id="29" dur="1000" fill="hold"/>
                                        <p:tgtEl>
                                          <p:spTgt spid="5">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5">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31" presetClass="entr" presetSubtype="0" fill="hold" grpId="0" nodeType="clickEffect">
                                  <p:stCondLst>
                                    <p:cond delay="0"/>
                                  </p:stCondLst>
                                  <p:childTnLst>
                                    <p:set>
                                      <p:cBhvr>
                                        <p:cTn id="34" dur="1" fill="hold">
                                          <p:stCondLst>
                                            <p:cond delay="0"/>
                                          </p:stCondLst>
                                        </p:cTn>
                                        <p:tgtEl>
                                          <p:spTgt spid="4"/>
                                        </p:tgtEl>
                                        <p:attrNameLst>
                                          <p:attrName>style.visibility</p:attrName>
                                        </p:attrNameLst>
                                      </p:cBhvr>
                                      <p:to>
                                        <p:strVal val="visible"/>
                                      </p:to>
                                    </p:set>
                                    <p:anim calcmode="lin" valueType="num">
                                      <p:cBhvr>
                                        <p:cTn id="35" dur="1000" fill="hold"/>
                                        <p:tgtEl>
                                          <p:spTgt spid="4"/>
                                        </p:tgtEl>
                                        <p:attrNameLst>
                                          <p:attrName>ppt_w</p:attrName>
                                        </p:attrNameLst>
                                      </p:cBhvr>
                                      <p:tavLst>
                                        <p:tav tm="0">
                                          <p:val>
                                            <p:fltVal val="0"/>
                                          </p:val>
                                        </p:tav>
                                        <p:tav tm="100000">
                                          <p:val>
                                            <p:strVal val="#ppt_w"/>
                                          </p:val>
                                        </p:tav>
                                      </p:tavLst>
                                    </p:anim>
                                    <p:anim calcmode="lin" valueType="num">
                                      <p:cBhvr>
                                        <p:cTn id="36" dur="1000" fill="hold"/>
                                        <p:tgtEl>
                                          <p:spTgt spid="4"/>
                                        </p:tgtEl>
                                        <p:attrNameLst>
                                          <p:attrName>ppt_h</p:attrName>
                                        </p:attrNameLst>
                                      </p:cBhvr>
                                      <p:tavLst>
                                        <p:tav tm="0">
                                          <p:val>
                                            <p:fltVal val="0"/>
                                          </p:val>
                                        </p:tav>
                                        <p:tav tm="100000">
                                          <p:val>
                                            <p:strVal val="#ppt_h"/>
                                          </p:val>
                                        </p:tav>
                                      </p:tavLst>
                                    </p:anim>
                                    <p:anim calcmode="lin" valueType="num">
                                      <p:cBhvr>
                                        <p:cTn id="37" dur="1000" fill="hold"/>
                                        <p:tgtEl>
                                          <p:spTgt spid="4"/>
                                        </p:tgtEl>
                                        <p:attrNameLst>
                                          <p:attrName>style.rotation</p:attrName>
                                        </p:attrNameLst>
                                      </p:cBhvr>
                                      <p:tavLst>
                                        <p:tav tm="0">
                                          <p:val>
                                            <p:fltVal val="90"/>
                                          </p:val>
                                        </p:tav>
                                        <p:tav tm="100000">
                                          <p:val>
                                            <p:fltVal val="0"/>
                                          </p:val>
                                        </p:tav>
                                      </p:tavLst>
                                    </p:anim>
                                    <p:animEffect transition="in" filter="fade">
                                      <p:cBhvr>
                                        <p:cTn id="38"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539552" y="332656"/>
            <a:ext cx="7772400" cy="864096"/>
          </a:xfrm>
        </p:spPr>
        <p:txBody>
          <a:bodyPr/>
          <a:lstStyle/>
          <a:p>
            <a:pPr algn="ctr"/>
            <a:r>
              <a:rPr lang="tt-RU" sz="4000" dirty="0" smtClean="0">
                <a:latin typeface="Times New Roman" pitchFamily="18" charset="0"/>
                <a:cs typeface="Times New Roman" pitchFamily="18" charset="0"/>
              </a:rPr>
              <a:t>Колхозлашу чоры</a:t>
            </a:r>
            <a:endParaRPr lang="ru-RU" sz="4000" dirty="0">
              <a:latin typeface="Times New Roman" pitchFamily="18" charset="0"/>
              <a:cs typeface="Times New Roman" pitchFamily="18" charset="0"/>
            </a:endParaRPr>
          </a:p>
        </p:txBody>
      </p:sp>
      <p:sp>
        <p:nvSpPr>
          <p:cNvPr id="5" name="Текст 4"/>
          <p:cNvSpPr>
            <a:spLocks noGrp="1"/>
          </p:cNvSpPr>
          <p:nvPr>
            <p:ph type="body" idx="1"/>
          </p:nvPr>
        </p:nvSpPr>
        <p:spPr>
          <a:xfrm>
            <a:off x="467544" y="1556792"/>
            <a:ext cx="8348464" cy="4392488"/>
          </a:xfrm>
        </p:spPr>
        <p:txBody>
          <a:bodyPr>
            <a:normAutofit fontScale="85000" lnSpcReduction="10000"/>
          </a:bodyPr>
          <a:lstStyle/>
          <a:p>
            <a:r>
              <a:rPr lang="tt-RU" sz="2400" dirty="0">
                <a:latin typeface="Times New Roman"/>
                <a:ea typeface="Calibri"/>
              </a:rPr>
              <a:t>Тырышка  иң  беренче,  нигез  салучы  булып,  1929  елда  Хайруллин  Иблиямин  килеп  урнашкан. Бу  елда ул  берүзе  генә  була. Инде  30  елда  Нигъматуллин  Галимулла, Зиганшин  Ахматша, Сәйфетдинов  Шаһабайдин, С.Фәләхетдин,  Нәбиуллин  Ярулла-  лар  күмәк  хуҗалык  булып  урнашалар. Аларга  тагын  берничә  семья  кушыла.  Ә  Хәмидуллин  Кашаф  2  ел  аерым  хуҗалык  булып  яши.  Аны  колхозга  көчләп  диярлек  кертәләр. Тырыштан  кире  китүчеләр  дә  була.  Вәлиуллин  Хәсән, Гали  Га-  лимов, тагын  бер – ике  семья  кире  китәләр. Колхозның  иң  беренче  һәм  аны  1941  елны  сугышка  киткәнчегә   кадәр  җитәкләүче  Нәбиуллин  Ярулла  була.  Ул   җитәкләгән  чакта  “Тырыш”  колхозы  иң  алдынгы  хуҗалыклардан  була. Әле  ул  вакытта  күп  авылларда  клублар   элеккечә   мәчет  биналарында  булса, Ярулла  абый  Тырышта  ике  катлы, асты  клуб, өсте  башлангыч  мәктәп  булган,  заманына  күрә  бик  мәһабәт  булган , бина  салдыра. Колхозның  амбарлары,  ферма  биалары, каралта-куралары  төзек, нык  булалар</a:t>
            </a:r>
            <a:endParaRPr lang="ru-RU" dirty="0"/>
          </a:p>
        </p:txBody>
      </p:sp>
    </p:spTree>
    <p:custDataLst>
      <p:tags r:id="rId1"/>
    </p:custDataLst>
    <p:extLst>
      <p:ext uri="{BB962C8B-B14F-4D97-AF65-F5344CB8AC3E}">
        <p14:creationId xmlns:p14="http://schemas.microsoft.com/office/powerpoint/2010/main" val="3726759410"/>
      </p:ext>
    </p:extLst>
  </p:cSld>
  <p:clrMapOvr>
    <a:masterClrMapping/>
  </p:clrMapOvr>
  <p:transition spd="slow" advTm="17234">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1)">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fade">
                                      <p:cBhvr>
                                        <p:cTn id="12" dur="1000"/>
                                        <p:tgtEl>
                                          <p:spTgt spid="5">
                                            <p:txEl>
                                              <p:pRg st="0" end="0"/>
                                            </p:txEl>
                                          </p:spTgt>
                                        </p:tgtEl>
                                      </p:cBhvr>
                                    </p:animEffect>
                                    <p:anim calcmode="lin" valueType="num">
                                      <p:cBhvr>
                                        <p:cTn id="13"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530352" y="0"/>
            <a:ext cx="7772400" cy="1340768"/>
          </a:xfrm>
        </p:spPr>
        <p:txBody>
          <a:bodyPr/>
          <a:lstStyle/>
          <a:p>
            <a:pPr algn="ctr"/>
            <a:r>
              <a:rPr lang="tt-RU" sz="4800" dirty="0" smtClean="0">
                <a:latin typeface="Times New Roman" pitchFamily="18" charset="0"/>
                <a:cs typeface="Times New Roman" pitchFamily="18" charset="0"/>
              </a:rPr>
              <a:t>Мәктәп тарихы</a:t>
            </a:r>
            <a:endParaRPr lang="ru-RU" sz="4800" dirty="0">
              <a:latin typeface="Times New Roman" pitchFamily="18" charset="0"/>
              <a:cs typeface="Times New Roman" pitchFamily="18" charset="0"/>
            </a:endParaRPr>
          </a:p>
        </p:txBody>
      </p:sp>
      <p:sp>
        <p:nvSpPr>
          <p:cNvPr id="5" name="Текст 4"/>
          <p:cNvSpPr>
            <a:spLocks noGrp="1"/>
          </p:cNvSpPr>
          <p:nvPr>
            <p:ph type="body" idx="1"/>
          </p:nvPr>
        </p:nvSpPr>
        <p:spPr>
          <a:xfrm>
            <a:off x="530352" y="1412776"/>
            <a:ext cx="8434136" cy="4896544"/>
          </a:xfrm>
        </p:spPr>
        <p:txBody>
          <a:bodyPr>
            <a:normAutofit fontScale="92500"/>
          </a:bodyPr>
          <a:lstStyle/>
          <a:p>
            <a:r>
              <a:rPr lang="tt-RU" sz="2400" dirty="0" smtClean="0">
                <a:latin typeface="Times New Roman"/>
                <a:ea typeface="Calibri"/>
              </a:rPr>
              <a:t>   1941 </a:t>
            </a:r>
            <a:r>
              <a:rPr lang="tt-RU" sz="2400" dirty="0">
                <a:latin typeface="Times New Roman"/>
                <a:ea typeface="Calibri"/>
              </a:rPr>
              <a:t>елга кадәр авылда мәктәп булмаган. Төрле кешеләрнең  өйләрендә  укыганнар.  Югарырак  классларга  Сәрдекбашка, Сәрдеккә, Мәчкәрәгә  барып  укыганнар. Безнең  ул  заманнарда  укыган  кешеләр  дә,  укытучылар  да  булмаган.  Иң  беренче  укытучы  булып  безнең  авылга  Малмыж  районының   Носла  авылыннан  </a:t>
            </a:r>
            <a:r>
              <a:rPr lang="tt-RU" sz="2400" dirty="0" smtClean="0">
                <a:latin typeface="Times New Roman"/>
                <a:ea typeface="Calibri"/>
              </a:rPr>
              <a:t>Шаки  </a:t>
            </a:r>
            <a:r>
              <a:rPr lang="tt-RU" sz="2400" dirty="0">
                <a:latin typeface="Times New Roman"/>
                <a:ea typeface="Calibri"/>
              </a:rPr>
              <a:t>агай  булган.  Аннан  Чурадан  бер  кыз,  Сәрдектән  Кәримә  апа,  Тәмәйдән   Бану  апа, Мәчкәрәдән  Шакир  абый,  Сәрдегәннән   Мәҗитов Гәптелбәр  абыйлар укытканнар.  Сугыштан  соңгы  еллардан башлап  70  елларга  кадәр  безнең  авылга  килен  булып  төшкән  апалар  Тесарева  Зәйнәп, Вафина  Назиралар  һәм  Фәтхетдинова  Мәфкәрия  безнең  авылга  күченеп  килгән  Кадыйров  Мөбәрәк  абыйлар  укыттылар.  Хәзерге  буын  </a:t>
            </a:r>
            <a:r>
              <a:rPr lang="tt-RU" sz="2400" dirty="0" smtClean="0">
                <a:latin typeface="Times New Roman"/>
                <a:ea typeface="Calibri"/>
              </a:rPr>
              <a:t>укытучылар  </a:t>
            </a:r>
            <a:r>
              <a:rPr lang="tt-RU" sz="2400" dirty="0">
                <a:latin typeface="Times New Roman"/>
                <a:ea typeface="Calibri"/>
              </a:rPr>
              <a:t>үзебезнең  авылныкылар: Гайнетдинова  Рузалия  һәм  Шагабиева  Нурияләр</a:t>
            </a:r>
            <a:endParaRPr lang="ru-RU" dirty="0"/>
          </a:p>
        </p:txBody>
      </p:sp>
    </p:spTree>
    <p:custDataLst>
      <p:tags r:id="rId1"/>
    </p:custDataLst>
    <p:extLst>
      <p:ext uri="{BB962C8B-B14F-4D97-AF65-F5344CB8AC3E}">
        <p14:creationId xmlns:p14="http://schemas.microsoft.com/office/powerpoint/2010/main" val="3279699620"/>
      </p:ext>
    </p:extLst>
  </p:cSld>
  <p:clrMapOvr>
    <a:masterClrMapping/>
  </p:clrMapOvr>
  <p:transition spd="slow" advTm="19438">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fade">
                                      <p:cBhvr>
                                        <p:cTn id="12" dur="1000"/>
                                        <p:tgtEl>
                                          <p:spTgt spid="5">
                                            <p:txEl>
                                              <p:pRg st="0" end="0"/>
                                            </p:txEl>
                                          </p:spTgt>
                                        </p:tgtEl>
                                      </p:cBhvr>
                                    </p:animEffect>
                                    <p:anim calcmode="lin" valueType="num">
                                      <p:cBhvr>
                                        <p:cTn id="13"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539552" y="548680"/>
            <a:ext cx="7772400" cy="720080"/>
          </a:xfrm>
        </p:spPr>
        <p:txBody>
          <a:bodyPr/>
          <a:lstStyle/>
          <a:p>
            <a:pPr algn="ctr"/>
            <a:r>
              <a:rPr lang="tt-RU" sz="4800" dirty="0" smtClean="0">
                <a:latin typeface="Times New Roman" pitchFamily="18" charset="0"/>
                <a:cs typeface="Times New Roman" pitchFamily="18" charset="0"/>
              </a:rPr>
              <a:t>Атамалар</a:t>
            </a:r>
            <a:endParaRPr lang="ru-RU" sz="4800" dirty="0">
              <a:latin typeface="Times New Roman" pitchFamily="18" charset="0"/>
              <a:cs typeface="Times New Roman" pitchFamily="18" charset="0"/>
            </a:endParaRPr>
          </a:p>
        </p:txBody>
      </p:sp>
      <p:sp>
        <p:nvSpPr>
          <p:cNvPr id="5" name="Текст 4"/>
          <p:cNvSpPr>
            <a:spLocks noGrp="1"/>
          </p:cNvSpPr>
          <p:nvPr>
            <p:ph type="body" idx="1"/>
          </p:nvPr>
        </p:nvSpPr>
        <p:spPr/>
        <p:txBody>
          <a:bodyPr/>
          <a:lstStyle/>
          <a:p>
            <a:endParaRPr lang="ru-RU"/>
          </a:p>
        </p:txBody>
      </p:sp>
      <p:sp>
        <p:nvSpPr>
          <p:cNvPr id="6" name="Прямоугольник 5"/>
          <p:cNvSpPr/>
          <p:nvPr/>
        </p:nvSpPr>
        <p:spPr>
          <a:xfrm>
            <a:off x="755576" y="1949364"/>
            <a:ext cx="7416824" cy="4056495"/>
          </a:xfrm>
          <a:prstGeom prst="rect">
            <a:avLst/>
          </a:prstGeom>
        </p:spPr>
        <p:txBody>
          <a:bodyPr wrap="square">
            <a:spAutoFit/>
          </a:bodyPr>
          <a:lstStyle/>
          <a:p>
            <a:pPr>
              <a:lnSpc>
                <a:spcPct val="115000"/>
              </a:lnSpc>
              <a:spcAft>
                <a:spcPts val="1000"/>
              </a:spcAft>
            </a:pPr>
            <a:r>
              <a:rPr lang="tt-RU" sz="2800" dirty="0">
                <a:latin typeface="Times New Roman"/>
                <a:ea typeface="Calibri"/>
                <a:cs typeface="Times New Roman"/>
              </a:rPr>
              <a:t>“Кәпитән  үзәне”,  “Шүрәле  җире”,  “Ундүртле”,  “Сәгыйтдин  үзәне”, “Мозаффар  үзәне”,  “Биш  гектарлы” (яки  “Биш  гектар  җире”),  “Унбиш  гектар  җире”,  “Кече  көек”,  “Түбә  янык”,  “Сәрдек  урманы”,  “Алпамша  тавы”,  “Лел</a:t>
            </a:r>
            <a:r>
              <a:rPr lang="ru-RU" sz="2800" dirty="0">
                <a:latin typeface="Times New Roman"/>
                <a:ea typeface="Calibri"/>
                <a:cs typeface="Times New Roman"/>
              </a:rPr>
              <a:t>ь</a:t>
            </a:r>
            <a:r>
              <a:rPr lang="tt-RU" sz="2800" dirty="0">
                <a:latin typeface="Times New Roman"/>
                <a:ea typeface="Calibri"/>
                <a:cs typeface="Times New Roman"/>
              </a:rPr>
              <a:t>ви</a:t>
            </a:r>
            <a:r>
              <a:rPr lang="ru-RU" sz="2800" dirty="0">
                <a:latin typeface="Times New Roman"/>
                <a:ea typeface="Calibri"/>
                <a:cs typeface="Times New Roman"/>
              </a:rPr>
              <a:t>ж</a:t>
            </a:r>
            <a:r>
              <a:rPr lang="tt-RU" sz="2800" dirty="0">
                <a:latin typeface="Times New Roman"/>
                <a:ea typeface="Calibri"/>
                <a:cs typeface="Times New Roman"/>
              </a:rPr>
              <a:t>  җире”,  “Галиәхмәт  урманы”,  “Чирмеш  җире”,  “Миләшлек”,  “ Шалкан  ышнасы”.</a:t>
            </a:r>
            <a:endParaRPr lang="ru-RU" sz="2800" dirty="0">
              <a:effectLst/>
              <a:latin typeface="Calibri"/>
              <a:ea typeface="Calibri"/>
              <a:cs typeface="Times New Roman"/>
            </a:endParaRPr>
          </a:p>
        </p:txBody>
      </p:sp>
    </p:spTree>
    <p:custDataLst>
      <p:tags r:id="rId1"/>
    </p:custDataLst>
    <p:extLst>
      <p:ext uri="{BB962C8B-B14F-4D97-AF65-F5344CB8AC3E}">
        <p14:creationId xmlns:p14="http://schemas.microsoft.com/office/powerpoint/2010/main" val="3233539191"/>
      </p:ext>
    </p:extLst>
  </p:cSld>
  <p:clrMapOvr>
    <a:masterClrMapping/>
  </p:clrMapOvr>
  <p:transition advTm="7844"/>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 calcmode="lin" valueType="num">
                                      <p:cBhvr>
                                        <p:cTn id="14" dur="500" fill="hold"/>
                                        <p:tgtEl>
                                          <p:spTgt spid="4"/>
                                        </p:tgtEl>
                                        <p:attrNameLst>
                                          <p:attrName>ppt_w</p:attrName>
                                        </p:attrNameLst>
                                      </p:cBhvr>
                                      <p:tavLst>
                                        <p:tav tm="0">
                                          <p:val>
                                            <p:fltVal val="0"/>
                                          </p:val>
                                        </p:tav>
                                        <p:tav tm="100000">
                                          <p:val>
                                            <p:strVal val="#ppt_w"/>
                                          </p:val>
                                        </p:tav>
                                      </p:tavLst>
                                    </p:anim>
                                    <p:anim calcmode="lin" valueType="num">
                                      <p:cBhvr>
                                        <p:cTn id="15" dur="500" fill="hold"/>
                                        <p:tgtEl>
                                          <p:spTgt spid="4"/>
                                        </p:tgtEl>
                                        <p:attrNameLst>
                                          <p:attrName>ppt_h</p:attrName>
                                        </p:attrNameLst>
                                      </p:cBhvr>
                                      <p:tavLst>
                                        <p:tav tm="0">
                                          <p:val>
                                            <p:fltVal val="0"/>
                                          </p:val>
                                        </p:tav>
                                        <p:tav tm="100000">
                                          <p:val>
                                            <p:strVal val="#ppt_h"/>
                                          </p:val>
                                        </p:tav>
                                      </p:tavLst>
                                    </p:anim>
                                    <p:animEffect transition="in" filter="fade">
                                      <p:cBhvr>
                                        <p:cTn id="16"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0352" y="764704"/>
            <a:ext cx="7772400" cy="864096"/>
          </a:xfrm>
        </p:spPr>
        <p:txBody>
          <a:bodyPr/>
          <a:lstStyle/>
          <a:p>
            <a:pPr algn="ctr"/>
            <a:r>
              <a:rPr lang="tt-RU" sz="4000" dirty="0" smtClean="0">
                <a:latin typeface="Times New Roman" pitchFamily="18" charset="0"/>
                <a:cs typeface="Times New Roman" pitchFamily="18" charset="0"/>
              </a:rPr>
              <a:t>Кулланылган әдәбият</a:t>
            </a:r>
            <a:endParaRPr lang="ru-RU" sz="4000" dirty="0">
              <a:latin typeface="Times New Roman" pitchFamily="18" charset="0"/>
              <a:cs typeface="Times New Roman" pitchFamily="18" charset="0"/>
            </a:endParaRPr>
          </a:p>
        </p:txBody>
      </p:sp>
      <p:sp>
        <p:nvSpPr>
          <p:cNvPr id="3" name="Текст 2"/>
          <p:cNvSpPr>
            <a:spLocks noGrp="1"/>
          </p:cNvSpPr>
          <p:nvPr>
            <p:ph type="body" idx="1"/>
          </p:nvPr>
        </p:nvSpPr>
        <p:spPr>
          <a:xfrm>
            <a:off x="530352" y="1772816"/>
            <a:ext cx="7772400" cy="4104456"/>
          </a:xfrm>
        </p:spPr>
        <p:txBody>
          <a:bodyPr>
            <a:normAutofit lnSpcReduction="10000"/>
          </a:bodyPr>
          <a:lstStyle/>
          <a:p>
            <a:pPr marR="45720" lvl="0">
              <a:lnSpc>
                <a:spcPct val="115000"/>
              </a:lnSpc>
              <a:spcAft>
                <a:spcPts val="1000"/>
              </a:spcAft>
              <a:buClr>
                <a:srgbClr val="0BD0D9"/>
              </a:buClr>
            </a:pPr>
            <a:r>
              <a:rPr lang="tt-RU" sz="1200" dirty="0">
                <a:solidFill>
                  <a:prstClr val="white"/>
                </a:solidFill>
                <a:latin typeface="Times New Roman"/>
                <a:ea typeface="Times New Roman"/>
                <a:cs typeface="Times New Roman"/>
              </a:rPr>
              <a:t>Ал кирәк, гөл кирәк: Уеннар китабы.- Казан,1995.</a:t>
            </a:r>
            <a:endParaRPr lang="ru-RU" sz="1200" dirty="0">
              <a:solidFill>
                <a:prstClr val="white"/>
              </a:solidFill>
              <a:latin typeface="Calibri"/>
              <a:ea typeface="Calibri"/>
              <a:cs typeface="Times New Roman"/>
            </a:endParaRPr>
          </a:p>
          <a:p>
            <a:pPr marR="45720" lvl="0">
              <a:lnSpc>
                <a:spcPct val="115000"/>
              </a:lnSpc>
              <a:spcAft>
                <a:spcPts val="1000"/>
              </a:spcAft>
              <a:buClr>
                <a:srgbClr val="0BD0D9"/>
              </a:buClr>
            </a:pPr>
            <a:r>
              <a:rPr lang="ru-RU" sz="1200" dirty="0">
                <a:solidFill>
                  <a:prstClr val="white"/>
                </a:solidFill>
                <a:latin typeface="Times New Roman"/>
                <a:ea typeface="Times New Roman"/>
                <a:cs typeface="Times New Roman"/>
              </a:rPr>
              <a:t>Татар </a:t>
            </a:r>
            <a:r>
              <a:rPr lang="ru-RU" sz="1200" dirty="0" err="1">
                <a:solidFill>
                  <a:prstClr val="white"/>
                </a:solidFill>
                <a:latin typeface="Times New Roman"/>
                <a:ea typeface="Times New Roman"/>
                <a:cs typeface="Times New Roman"/>
              </a:rPr>
              <a:t>халыкиҗаты</a:t>
            </a:r>
            <a:r>
              <a:rPr lang="ru-RU" sz="1200" dirty="0">
                <a:solidFill>
                  <a:prstClr val="white"/>
                </a:solidFill>
                <a:latin typeface="Times New Roman"/>
                <a:ea typeface="Times New Roman"/>
                <a:cs typeface="Times New Roman"/>
              </a:rPr>
              <a:t>: </a:t>
            </a:r>
            <a:r>
              <a:rPr lang="ru-RU" sz="1200" dirty="0" err="1">
                <a:solidFill>
                  <a:prstClr val="white"/>
                </a:solidFill>
                <a:latin typeface="Times New Roman"/>
                <a:ea typeface="Times New Roman"/>
                <a:cs typeface="Times New Roman"/>
              </a:rPr>
              <a:t>Тарихиһәм</a:t>
            </a:r>
            <a:r>
              <a:rPr lang="ru-RU" sz="1200" dirty="0">
                <a:solidFill>
                  <a:prstClr val="white"/>
                </a:solidFill>
                <a:latin typeface="Times New Roman"/>
                <a:ea typeface="Times New Roman"/>
                <a:cs typeface="Times New Roman"/>
              </a:rPr>
              <a:t> лирик </a:t>
            </a:r>
            <a:r>
              <a:rPr lang="ru-RU" sz="1200" dirty="0" err="1">
                <a:solidFill>
                  <a:prstClr val="white"/>
                </a:solidFill>
                <a:latin typeface="Times New Roman"/>
                <a:ea typeface="Times New Roman"/>
                <a:cs typeface="Times New Roman"/>
              </a:rPr>
              <a:t>җырлар</a:t>
            </a:r>
            <a:r>
              <a:rPr lang="ru-RU" sz="1200" dirty="0">
                <a:solidFill>
                  <a:prstClr val="white"/>
                </a:solidFill>
                <a:latin typeface="Times New Roman"/>
                <a:ea typeface="Times New Roman"/>
                <a:cs typeface="Times New Roman"/>
              </a:rPr>
              <a:t>. – Казан, 1988.</a:t>
            </a:r>
            <a:endParaRPr lang="ru-RU" sz="1200" dirty="0">
              <a:solidFill>
                <a:prstClr val="white"/>
              </a:solidFill>
              <a:latin typeface="Calibri"/>
              <a:ea typeface="Calibri"/>
              <a:cs typeface="Times New Roman"/>
            </a:endParaRPr>
          </a:p>
          <a:p>
            <a:pPr marR="45720" lvl="0">
              <a:lnSpc>
                <a:spcPct val="115000"/>
              </a:lnSpc>
              <a:spcAft>
                <a:spcPts val="1000"/>
              </a:spcAft>
              <a:buClr>
                <a:srgbClr val="0BD0D9"/>
              </a:buClr>
            </a:pPr>
            <a:r>
              <a:rPr lang="ru-RU" sz="1200" dirty="0">
                <a:solidFill>
                  <a:prstClr val="white"/>
                </a:solidFill>
                <a:latin typeface="Times New Roman"/>
                <a:ea typeface="Times New Roman"/>
                <a:cs typeface="Times New Roman"/>
              </a:rPr>
              <a:t>Татар </a:t>
            </a:r>
            <a:r>
              <a:rPr lang="ru-RU" sz="1200" dirty="0" err="1">
                <a:solidFill>
                  <a:prstClr val="white"/>
                </a:solidFill>
                <a:latin typeface="Times New Roman"/>
                <a:ea typeface="Times New Roman"/>
                <a:cs typeface="Times New Roman"/>
              </a:rPr>
              <a:t>халыкиҗаты</a:t>
            </a:r>
            <a:r>
              <a:rPr lang="ru-RU" sz="1200" dirty="0">
                <a:solidFill>
                  <a:prstClr val="white"/>
                </a:solidFill>
                <a:latin typeface="Times New Roman"/>
                <a:ea typeface="Times New Roman"/>
                <a:cs typeface="Times New Roman"/>
              </a:rPr>
              <a:t>: </a:t>
            </a:r>
            <a:r>
              <a:rPr lang="ru-RU" sz="1200" dirty="0" err="1">
                <a:solidFill>
                  <a:prstClr val="white"/>
                </a:solidFill>
                <a:latin typeface="Times New Roman"/>
                <a:ea typeface="Times New Roman"/>
                <a:cs typeface="Times New Roman"/>
              </a:rPr>
              <a:t>Табышмаклар</a:t>
            </a:r>
            <a:r>
              <a:rPr lang="ru-RU" sz="1200" dirty="0">
                <a:solidFill>
                  <a:prstClr val="white"/>
                </a:solidFill>
                <a:latin typeface="Times New Roman"/>
                <a:ea typeface="Times New Roman"/>
                <a:cs typeface="Times New Roman"/>
              </a:rPr>
              <a:t>.-  Казан, 1988.</a:t>
            </a:r>
            <a:endParaRPr lang="ru-RU" sz="1200" dirty="0">
              <a:solidFill>
                <a:prstClr val="white"/>
              </a:solidFill>
              <a:latin typeface="Calibri"/>
              <a:ea typeface="Calibri"/>
              <a:cs typeface="Times New Roman"/>
            </a:endParaRPr>
          </a:p>
          <a:p>
            <a:pPr marR="45720" lvl="0">
              <a:lnSpc>
                <a:spcPct val="115000"/>
              </a:lnSpc>
              <a:spcAft>
                <a:spcPts val="1000"/>
              </a:spcAft>
              <a:buClr>
                <a:srgbClr val="0BD0D9"/>
              </a:buClr>
            </a:pPr>
            <a:r>
              <a:rPr lang="ru-RU" sz="1200" dirty="0">
                <a:solidFill>
                  <a:prstClr val="white"/>
                </a:solidFill>
                <a:latin typeface="Times New Roman"/>
                <a:ea typeface="Times New Roman"/>
                <a:cs typeface="Times New Roman"/>
              </a:rPr>
              <a:t>Татар </a:t>
            </a:r>
            <a:r>
              <a:rPr lang="ru-RU" sz="1200" dirty="0" err="1">
                <a:solidFill>
                  <a:prstClr val="white"/>
                </a:solidFill>
                <a:latin typeface="Times New Roman"/>
                <a:ea typeface="Times New Roman"/>
                <a:cs typeface="Times New Roman"/>
              </a:rPr>
              <a:t>халыкиҗаты</a:t>
            </a:r>
            <a:r>
              <a:rPr lang="ru-RU" sz="1200" dirty="0">
                <a:solidFill>
                  <a:prstClr val="white"/>
                </a:solidFill>
                <a:latin typeface="Times New Roman"/>
                <a:ea typeface="Times New Roman"/>
                <a:cs typeface="Times New Roman"/>
              </a:rPr>
              <a:t>: </a:t>
            </a:r>
            <a:r>
              <a:rPr lang="ru-RU" sz="1200" dirty="0" err="1">
                <a:solidFill>
                  <a:prstClr val="white"/>
                </a:solidFill>
                <a:latin typeface="Times New Roman"/>
                <a:ea typeface="Times New Roman"/>
                <a:cs typeface="Times New Roman"/>
              </a:rPr>
              <a:t>Мәкальләр</a:t>
            </a:r>
            <a:r>
              <a:rPr lang="ru-RU" sz="1200" dirty="0">
                <a:solidFill>
                  <a:prstClr val="white"/>
                </a:solidFill>
                <a:latin typeface="Times New Roman"/>
                <a:ea typeface="Times New Roman"/>
                <a:cs typeface="Times New Roman"/>
              </a:rPr>
              <a:t>. – Казан, 1987.</a:t>
            </a:r>
            <a:endParaRPr lang="ru-RU" sz="1200" dirty="0">
              <a:solidFill>
                <a:prstClr val="white"/>
              </a:solidFill>
              <a:latin typeface="Calibri"/>
              <a:ea typeface="Calibri"/>
              <a:cs typeface="Times New Roman"/>
            </a:endParaRPr>
          </a:p>
          <a:p>
            <a:pPr marR="45720" lvl="0">
              <a:lnSpc>
                <a:spcPct val="115000"/>
              </a:lnSpc>
              <a:spcAft>
                <a:spcPts val="1000"/>
              </a:spcAft>
              <a:buClr>
                <a:srgbClr val="0BD0D9"/>
              </a:buClr>
            </a:pPr>
            <a:r>
              <a:rPr lang="tt-RU" sz="1200" dirty="0">
                <a:solidFill>
                  <a:prstClr val="white"/>
                </a:solidFill>
                <a:latin typeface="Times New Roman"/>
                <a:ea typeface="Times New Roman"/>
                <a:cs typeface="Times New Roman"/>
              </a:rPr>
              <a:t>Татар халык әкиятләре. – Казан,1989.</a:t>
            </a:r>
            <a:endParaRPr lang="ru-RU" sz="1200" dirty="0">
              <a:solidFill>
                <a:prstClr val="white"/>
              </a:solidFill>
              <a:latin typeface="Calibri"/>
              <a:ea typeface="Calibri"/>
              <a:cs typeface="Times New Roman"/>
            </a:endParaRPr>
          </a:p>
          <a:p>
            <a:pPr marR="45720" lvl="0">
              <a:lnSpc>
                <a:spcPct val="115000"/>
              </a:lnSpc>
              <a:spcAft>
                <a:spcPts val="1000"/>
              </a:spcAft>
              <a:buClr>
                <a:srgbClr val="0BD0D9"/>
              </a:buClr>
            </a:pPr>
            <a:r>
              <a:rPr lang="ru-RU" sz="1200" dirty="0">
                <a:solidFill>
                  <a:prstClr val="white"/>
                </a:solidFill>
                <a:latin typeface="Times New Roman"/>
                <a:ea typeface="Times New Roman"/>
                <a:cs typeface="Times New Roman"/>
              </a:rPr>
              <a:t>Валеева-Сулейманова Г.Ф. Декоративное искусство Татарстана. – Казань, 1995</a:t>
            </a:r>
            <a:r>
              <a:rPr lang="ru-RU" sz="1200" dirty="0" smtClean="0">
                <a:solidFill>
                  <a:prstClr val="white"/>
                </a:solidFill>
                <a:latin typeface="Times New Roman"/>
                <a:ea typeface="Times New Roman"/>
                <a:cs typeface="Times New Roman"/>
              </a:rPr>
              <a:t>.</a:t>
            </a:r>
          </a:p>
          <a:p>
            <a:pPr marR="45720" lvl="0">
              <a:lnSpc>
                <a:spcPct val="115000"/>
              </a:lnSpc>
              <a:spcAft>
                <a:spcPts val="1000"/>
              </a:spcAft>
              <a:buClr>
                <a:srgbClr val="0BD0D9"/>
              </a:buClr>
            </a:pPr>
            <a:r>
              <a:rPr lang="tt-RU" sz="1200" dirty="0" smtClean="0">
                <a:solidFill>
                  <a:prstClr val="white"/>
                </a:solidFill>
                <a:latin typeface="Times New Roman"/>
                <a:ea typeface="Times New Roman"/>
                <a:cs typeface="Times New Roman"/>
              </a:rPr>
              <a:t> </a:t>
            </a:r>
            <a:r>
              <a:rPr lang="tt-RU" sz="1200" dirty="0">
                <a:solidFill>
                  <a:prstClr val="white"/>
                </a:solidFill>
                <a:latin typeface="Times New Roman"/>
                <a:ea typeface="Times New Roman"/>
                <a:cs typeface="Times New Roman"/>
              </a:rPr>
              <a:t>Р. Уразман Татар халкының йола һәм бәйрәмнәре.- </a:t>
            </a:r>
            <a:r>
              <a:rPr lang="ru-RU" sz="1200" dirty="0">
                <a:solidFill>
                  <a:prstClr val="white"/>
                </a:solidFill>
                <a:latin typeface="Times New Roman"/>
                <a:ea typeface="Times New Roman"/>
                <a:cs typeface="Times New Roman"/>
              </a:rPr>
              <a:t>Казан, 1992.  </a:t>
            </a:r>
            <a:endParaRPr lang="ru-RU" sz="1200" dirty="0">
              <a:solidFill>
                <a:prstClr val="white"/>
              </a:solidFill>
              <a:latin typeface="Calibri"/>
              <a:ea typeface="Calibri"/>
              <a:cs typeface="Times New Roman"/>
            </a:endParaRPr>
          </a:p>
          <a:p>
            <a:pPr marR="45720" lvl="0">
              <a:lnSpc>
                <a:spcPct val="115000"/>
              </a:lnSpc>
              <a:spcAft>
                <a:spcPts val="1000"/>
              </a:spcAft>
              <a:buClr>
                <a:srgbClr val="0BD0D9"/>
              </a:buClr>
            </a:pPr>
            <a:r>
              <a:rPr lang="ru-RU" sz="1200" dirty="0" err="1">
                <a:solidFill>
                  <a:prstClr val="white"/>
                </a:solidFill>
                <a:latin typeface="Times New Roman"/>
                <a:ea typeface="Times New Roman"/>
                <a:cs typeface="Times New Roman"/>
              </a:rPr>
              <a:t>Әминов</a:t>
            </a:r>
            <a:r>
              <a:rPr lang="ru-RU" sz="1200" dirty="0">
                <a:solidFill>
                  <a:prstClr val="white"/>
                </a:solidFill>
                <a:latin typeface="Times New Roman"/>
                <a:ea typeface="Times New Roman"/>
                <a:cs typeface="Times New Roman"/>
              </a:rPr>
              <a:t> А. М. Татар </a:t>
            </a:r>
            <a:r>
              <a:rPr lang="ru-RU" sz="1200" dirty="0" err="1">
                <a:solidFill>
                  <a:prstClr val="white"/>
                </a:solidFill>
                <a:latin typeface="Times New Roman"/>
                <a:ea typeface="Times New Roman"/>
                <a:cs typeface="Times New Roman"/>
              </a:rPr>
              <a:t>халкыһәм</a:t>
            </a:r>
            <a:r>
              <a:rPr lang="ru-RU" sz="1200" dirty="0">
                <a:solidFill>
                  <a:prstClr val="white"/>
                </a:solidFill>
                <a:latin typeface="Times New Roman"/>
                <a:ea typeface="Times New Roman"/>
                <a:cs typeface="Times New Roman"/>
              </a:rPr>
              <a:t> Татарстан </a:t>
            </a:r>
            <a:r>
              <a:rPr lang="ru-RU" sz="1200" dirty="0" err="1">
                <a:solidFill>
                  <a:prstClr val="white"/>
                </a:solidFill>
                <a:latin typeface="Times New Roman"/>
                <a:ea typeface="Times New Roman"/>
                <a:cs typeface="Times New Roman"/>
              </a:rPr>
              <a:t>тарихы</a:t>
            </a:r>
            <a:r>
              <a:rPr lang="ru-RU" sz="1200" dirty="0">
                <a:solidFill>
                  <a:prstClr val="white"/>
                </a:solidFill>
                <a:latin typeface="Times New Roman"/>
                <a:ea typeface="Times New Roman"/>
                <a:cs typeface="Times New Roman"/>
              </a:rPr>
              <a:t>. – Казан, 2002.</a:t>
            </a:r>
            <a:endParaRPr lang="ru-RU" sz="1200" dirty="0">
              <a:solidFill>
                <a:prstClr val="white"/>
              </a:solidFill>
              <a:latin typeface="Calibri"/>
              <a:ea typeface="Calibri"/>
              <a:cs typeface="Times New Roman"/>
            </a:endParaRPr>
          </a:p>
          <a:p>
            <a:pPr marL="342900" marR="45720" lvl="0" indent="-342900" algn="just">
              <a:lnSpc>
                <a:spcPct val="115000"/>
              </a:lnSpc>
              <a:buClr>
                <a:srgbClr val="0BD0D9"/>
              </a:buClr>
              <a:tabLst>
                <a:tab pos="457200" algn="l"/>
              </a:tabLst>
            </a:pPr>
            <a:r>
              <a:rPr lang="ru-RU" sz="1200" dirty="0" smtClean="0">
                <a:solidFill>
                  <a:prstClr val="white"/>
                </a:solidFill>
                <a:latin typeface="Times New Roman"/>
                <a:ea typeface="Times New Roman"/>
                <a:cs typeface="Times New Roman"/>
              </a:rPr>
              <a:t>Школьникам </a:t>
            </a:r>
            <a:r>
              <a:rPr lang="ru-RU" sz="1200" dirty="0">
                <a:solidFill>
                  <a:prstClr val="white"/>
                </a:solidFill>
                <a:latin typeface="Times New Roman"/>
                <a:ea typeface="Times New Roman"/>
                <a:cs typeface="Times New Roman"/>
              </a:rPr>
              <a:t>о татарском декоративно-прикладном искусстве. – Казань, 1997</a:t>
            </a:r>
            <a:r>
              <a:rPr lang="ru-RU" sz="1200" dirty="0" smtClean="0">
                <a:solidFill>
                  <a:prstClr val="white"/>
                </a:solidFill>
                <a:latin typeface="Times New Roman"/>
                <a:ea typeface="Times New Roman"/>
                <a:cs typeface="Times New Roman"/>
              </a:rPr>
              <a:t>.</a:t>
            </a:r>
            <a:r>
              <a:rPr lang="tt-RU" sz="1200" dirty="0">
                <a:solidFill>
                  <a:prstClr val="white"/>
                </a:solidFill>
                <a:latin typeface="Times New Roman"/>
                <a:ea typeface="Times New Roman"/>
                <a:cs typeface="Times New Roman"/>
              </a:rPr>
              <a:t> </a:t>
            </a:r>
            <a:endParaRPr lang="tt-RU" sz="1200" dirty="0" smtClean="0">
              <a:solidFill>
                <a:prstClr val="white"/>
              </a:solidFill>
              <a:latin typeface="Times New Roman"/>
              <a:ea typeface="Times New Roman"/>
              <a:cs typeface="Times New Roman"/>
            </a:endParaRPr>
          </a:p>
          <a:p>
            <a:pPr marL="342900" marR="45720" lvl="0" indent="-342900" algn="just">
              <a:lnSpc>
                <a:spcPct val="115000"/>
              </a:lnSpc>
              <a:buClr>
                <a:srgbClr val="0BD0D9"/>
              </a:buClr>
              <a:tabLst>
                <a:tab pos="457200" algn="l"/>
              </a:tabLst>
            </a:pPr>
            <a:r>
              <a:rPr lang="tt-RU" sz="1200" dirty="0" smtClean="0">
                <a:solidFill>
                  <a:prstClr val="white"/>
                </a:solidFill>
                <a:latin typeface="Times New Roman"/>
                <a:ea typeface="Times New Roman"/>
                <a:cs typeface="Times New Roman"/>
              </a:rPr>
              <a:t>Л.А</a:t>
            </a:r>
            <a:r>
              <a:rPr lang="tt-RU" sz="1200" dirty="0">
                <a:solidFill>
                  <a:prstClr val="white"/>
                </a:solidFill>
                <a:latin typeface="Times New Roman"/>
                <a:ea typeface="Times New Roman"/>
                <a:cs typeface="Times New Roman"/>
              </a:rPr>
              <a:t>. Харисова.  Культура народов Татарстана.-Казань: издательство </a:t>
            </a:r>
            <a:endParaRPr lang="ru-RU" sz="1200" dirty="0">
              <a:solidFill>
                <a:prstClr val="white"/>
              </a:solidFill>
              <a:latin typeface="Calibri"/>
              <a:ea typeface="Calibri"/>
              <a:cs typeface="Times New Roman"/>
            </a:endParaRPr>
          </a:p>
          <a:p>
            <a:pPr marL="457200" marR="45720" lvl="0" algn="just">
              <a:lnSpc>
                <a:spcPct val="115000"/>
              </a:lnSpc>
              <a:buClr>
                <a:srgbClr val="0BD0D9"/>
              </a:buClr>
            </a:pPr>
            <a:r>
              <a:rPr lang="tt-RU" sz="1200" dirty="0">
                <a:solidFill>
                  <a:prstClr val="white"/>
                </a:solidFill>
                <a:latin typeface="Times New Roman"/>
                <a:ea typeface="Times New Roman"/>
                <a:cs typeface="Times New Roman"/>
              </a:rPr>
              <a:t>“Магариф”, 2005.</a:t>
            </a:r>
            <a:endParaRPr lang="ru-RU" sz="1200" dirty="0">
              <a:solidFill>
                <a:prstClr val="white"/>
              </a:solidFill>
              <a:latin typeface="Calibri"/>
              <a:ea typeface="Calibri"/>
              <a:cs typeface="Times New Roman"/>
            </a:endParaRPr>
          </a:p>
          <a:p>
            <a:pPr marR="45720" lvl="0">
              <a:lnSpc>
                <a:spcPct val="115000"/>
              </a:lnSpc>
              <a:buClr>
                <a:srgbClr val="0BD0D9"/>
              </a:buClr>
            </a:pPr>
            <a:r>
              <a:rPr lang="tt-RU" sz="1200" dirty="0">
                <a:solidFill>
                  <a:prstClr val="white"/>
                </a:solidFill>
                <a:latin typeface="Times New Roman"/>
                <a:ea typeface="Times New Roman"/>
                <a:cs typeface="Times New Roman"/>
              </a:rPr>
              <a:t>      </a:t>
            </a:r>
            <a:endParaRPr lang="ru-RU" sz="1200" dirty="0">
              <a:solidFill>
                <a:prstClr val="white"/>
              </a:solidFill>
              <a:latin typeface="Calibri"/>
              <a:ea typeface="Calibri"/>
              <a:cs typeface="Times New Roman"/>
            </a:endParaRPr>
          </a:p>
          <a:p>
            <a:pPr marL="342900" marR="45720" lvl="0" indent="-342900">
              <a:lnSpc>
                <a:spcPct val="115000"/>
              </a:lnSpc>
              <a:buClr>
                <a:srgbClr val="0BD0D9"/>
              </a:buClr>
              <a:tabLst>
                <a:tab pos="457200" algn="l"/>
              </a:tabLst>
            </a:pPr>
            <a:r>
              <a:rPr lang="tt-RU" sz="1200" dirty="0">
                <a:solidFill>
                  <a:prstClr val="white"/>
                </a:solidFill>
                <a:latin typeface="Times New Roman"/>
                <a:ea typeface="Times New Roman"/>
                <a:cs typeface="Times New Roman"/>
              </a:rPr>
              <a:t>Б.Ф. Солтанбәков. Татарстан тарихы.- Казан: ТаРИХ, 2001.</a:t>
            </a:r>
            <a:endParaRPr lang="ru-RU" sz="1200" dirty="0">
              <a:solidFill>
                <a:prstClr val="white"/>
              </a:solidFill>
              <a:latin typeface="Calibri"/>
              <a:ea typeface="Calibri"/>
              <a:cs typeface="Times New Roman"/>
            </a:endParaRPr>
          </a:p>
          <a:p>
            <a:endParaRPr lang="ru-RU" dirty="0"/>
          </a:p>
        </p:txBody>
      </p:sp>
    </p:spTree>
    <p:extLst>
      <p:ext uri="{BB962C8B-B14F-4D97-AF65-F5344CB8AC3E}">
        <p14:creationId xmlns:p14="http://schemas.microsoft.com/office/powerpoint/2010/main" val="26220279"/>
      </p:ext>
    </p:extLst>
  </p:cSld>
  <p:clrMapOvr>
    <a:masterClrMapping/>
  </p:clrMapOvr>
  <p:transition advTm="6063"/>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Заголовок 11"/>
          <p:cNvSpPr>
            <a:spLocks noGrp="1"/>
          </p:cNvSpPr>
          <p:nvPr>
            <p:ph type="ctrTitle"/>
          </p:nvPr>
        </p:nvSpPr>
        <p:spPr>
          <a:xfrm>
            <a:off x="611560" y="-675456"/>
            <a:ext cx="7851648" cy="2232248"/>
          </a:xfrm>
        </p:spPr>
        <p:txBody>
          <a:bodyPr>
            <a:normAutofit/>
          </a:bodyPr>
          <a:lstStyle/>
          <a:p>
            <a:pPr algn="ctr"/>
            <a:r>
              <a:rPr lang="tt-RU" sz="3200" dirty="0" smtClean="0">
                <a:effectLst/>
                <a:latin typeface="Times New Roman"/>
                <a:ea typeface="Times New Roman"/>
              </a:rPr>
              <a:t>“Туган як сукмаклары” проектының программасы</a:t>
            </a:r>
            <a:endParaRPr lang="ru-RU" sz="3200" dirty="0"/>
          </a:p>
        </p:txBody>
      </p:sp>
      <p:sp>
        <p:nvSpPr>
          <p:cNvPr id="13" name="Подзаголовок 12"/>
          <p:cNvSpPr>
            <a:spLocks noGrp="1"/>
          </p:cNvSpPr>
          <p:nvPr>
            <p:ph type="subTitle" idx="1"/>
          </p:nvPr>
        </p:nvSpPr>
        <p:spPr>
          <a:xfrm>
            <a:off x="539552" y="1772816"/>
            <a:ext cx="7854696" cy="3744416"/>
          </a:xfrm>
        </p:spPr>
        <p:txBody>
          <a:bodyPr>
            <a:normAutofit fontScale="92500" lnSpcReduction="20000"/>
          </a:bodyPr>
          <a:lstStyle/>
          <a:p>
            <a:pPr>
              <a:lnSpc>
                <a:spcPct val="115000"/>
              </a:lnSpc>
              <a:spcAft>
                <a:spcPts val="1000"/>
              </a:spcAft>
            </a:pPr>
            <a:r>
              <a:rPr lang="tt-RU" sz="2800" dirty="0">
                <a:latin typeface="Times New Roman"/>
                <a:ea typeface="Times New Roman"/>
                <a:cs typeface="Times New Roman"/>
              </a:rPr>
              <a:t> </a:t>
            </a:r>
            <a:endParaRPr lang="ru-RU" sz="2000" dirty="0">
              <a:latin typeface="Calibri"/>
              <a:ea typeface="Calibri"/>
              <a:cs typeface="Times New Roman"/>
            </a:endParaRPr>
          </a:p>
          <a:p>
            <a:pPr algn="ctr">
              <a:lnSpc>
                <a:spcPct val="115000"/>
              </a:lnSpc>
              <a:spcAft>
                <a:spcPts val="1000"/>
              </a:spcAft>
            </a:pPr>
            <a:r>
              <a:rPr lang="tt-RU" sz="2800" dirty="0">
                <a:latin typeface="Times New Roman"/>
                <a:ea typeface="Times New Roman"/>
                <a:cs typeface="Times New Roman"/>
              </a:rPr>
              <a:t>  Программа укучыларда үз республикаң, районың, </a:t>
            </a:r>
            <a:r>
              <a:rPr lang="tt-RU" sz="2800" dirty="0" smtClean="0">
                <a:latin typeface="Times New Roman"/>
                <a:ea typeface="Times New Roman"/>
                <a:cs typeface="Times New Roman"/>
              </a:rPr>
              <a:t>авылың тарихына</a:t>
            </a:r>
            <a:r>
              <a:rPr lang="tt-RU" sz="2800" dirty="0">
                <a:latin typeface="Times New Roman"/>
                <a:ea typeface="Times New Roman"/>
                <a:cs typeface="Times New Roman"/>
              </a:rPr>
              <a:t>, халыкның сакланып калган мәдәни </a:t>
            </a:r>
            <a:r>
              <a:rPr lang="tt-RU" sz="2800" dirty="0" smtClean="0">
                <a:latin typeface="Times New Roman"/>
                <a:ea typeface="Times New Roman"/>
                <a:cs typeface="Times New Roman"/>
              </a:rPr>
              <a:t>мәхәббәт, балаларда </a:t>
            </a:r>
            <a:r>
              <a:rPr lang="tt-RU" sz="2800" dirty="0">
                <a:latin typeface="Times New Roman"/>
                <a:ea typeface="Times New Roman"/>
                <a:cs typeface="Times New Roman"/>
              </a:rPr>
              <a:t>гаиләдәге гореф-гадәтләр һәм изге әйберләр</a:t>
            </a:r>
            <a:r>
              <a:rPr lang="tt-RU" sz="2800" dirty="0" smtClean="0">
                <a:latin typeface="Times New Roman"/>
                <a:ea typeface="Times New Roman"/>
                <a:cs typeface="Times New Roman"/>
              </a:rPr>
              <a:t>,</a:t>
            </a:r>
            <a:r>
              <a:rPr lang="tt-RU" sz="2800" dirty="0">
                <a:latin typeface="Times New Roman"/>
                <a:ea typeface="Times New Roman"/>
                <a:cs typeface="Times New Roman"/>
              </a:rPr>
              <a:t> туган</a:t>
            </a:r>
            <a:r>
              <a:rPr lang="tt-RU" sz="2800" dirty="0" smtClean="0">
                <a:latin typeface="Times New Roman"/>
                <a:ea typeface="Times New Roman"/>
                <a:cs typeface="Times New Roman"/>
              </a:rPr>
              <a:t> төбәкнең </a:t>
            </a:r>
            <a:r>
              <a:rPr lang="tt-RU" sz="2800" dirty="0">
                <a:latin typeface="Times New Roman"/>
                <a:ea typeface="Times New Roman"/>
                <a:cs typeface="Times New Roman"/>
              </a:rPr>
              <a:t>мәдәни мирасына сакчыл караш тәрбияләү мөмкинлекләрен исәпкә </a:t>
            </a:r>
            <a:r>
              <a:rPr lang="tt-RU" sz="2800" dirty="0" smtClean="0">
                <a:latin typeface="Times New Roman"/>
                <a:ea typeface="Times New Roman"/>
                <a:cs typeface="Times New Roman"/>
              </a:rPr>
              <a:t>алып Программа укучыларда милли </a:t>
            </a:r>
            <a:r>
              <a:rPr lang="tt-RU" sz="2800" dirty="0">
                <a:latin typeface="Times New Roman"/>
                <a:ea typeface="Times New Roman"/>
                <a:cs typeface="Times New Roman"/>
              </a:rPr>
              <a:t>үзаң һәм милли мәдәният формалаштыруга, мәдәни мираска хөрмәт тәрбияләүгә булыша</a:t>
            </a:r>
            <a:r>
              <a:rPr lang="tt-RU" sz="2800" dirty="0" smtClean="0">
                <a:latin typeface="Times New Roman"/>
                <a:ea typeface="Times New Roman"/>
                <a:cs typeface="Times New Roman"/>
              </a:rPr>
              <a:t>.</a:t>
            </a:r>
            <a:r>
              <a:rPr lang="tt-RU" sz="2400" dirty="0">
                <a:latin typeface="Times New Roman"/>
                <a:ea typeface="Times New Roman"/>
                <a:cs typeface="Times New Roman"/>
              </a:rPr>
              <a:t> </a:t>
            </a:r>
            <a:endParaRPr lang="ru-RU" dirty="0"/>
          </a:p>
        </p:txBody>
      </p:sp>
    </p:spTree>
    <p:custDataLst>
      <p:tags r:id="rId1"/>
    </p:custDataLst>
    <p:extLst>
      <p:ext uri="{BB962C8B-B14F-4D97-AF65-F5344CB8AC3E}">
        <p14:creationId xmlns:p14="http://schemas.microsoft.com/office/powerpoint/2010/main" val="3351389267"/>
      </p:ext>
    </p:extLst>
  </p:cSld>
  <p:clrMapOvr>
    <a:masterClrMapping/>
  </p:clrMapOvr>
  <p:transition spd="slow" advTm="5906">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barn(inVertical)">
                                      <p:cBhvr>
                                        <p:cTn id="7" dur="5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13">
                                            <p:txEl>
                                              <p:pRg st="0" end="0"/>
                                            </p:txEl>
                                          </p:spTgt>
                                        </p:tgtEl>
                                        <p:attrNameLst>
                                          <p:attrName>style.visibility</p:attrName>
                                        </p:attrNameLst>
                                      </p:cBhvr>
                                      <p:to>
                                        <p:strVal val="visible"/>
                                      </p:to>
                                    </p:set>
                                    <p:animEffect transition="in" filter="fade">
                                      <p:cBhvr>
                                        <p:cTn id="12" dur="1000"/>
                                        <p:tgtEl>
                                          <p:spTgt spid="13">
                                            <p:txEl>
                                              <p:pRg st="0" end="0"/>
                                            </p:txEl>
                                          </p:spTgt>
                                        </p:tgtEl>
                                      </p:cBhvr>
                                    </p:animEffect>
                                    <p:anim calcmode="lin" valueType="num">
                                      <p:cBhvr>
                                        <p:cTn id="13" dur="1000" fill="hold"/>
                                        <p:tgtEl>
                                          <p:spTgt spid="1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1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13">
                                            <p:txEl>
                                              <p:pRg st="1" end="1"/>
                                            </p:txEl>
                                          </p:spTgt>
                                        </p:tgtEl>
                                        <p:attrNameLst>
                                          <p:attrName>style.visibility</p:attrName>
                                        </p:attrNameLst>
                                      </p:cBhvr>
                                      <p:to>
                                        <p:strVal val="visible"/>
                                      </p:to>
                                    </p:set>
                                    <p:animEffect transition="in" filter="fade">
                                      <p:cBhvr>
                                        <p:cTn id="19" dur="1000"/>
                                        <p:tgtEl>
                                          <p:spTgt spid="13">
                                            <p:txEl>
                                              <p:pRg st="1" end="1"/>
                                            </p:txEl>
                                          </p:spTgt>
                                        </p:tgtEl>
                                      </p:cBhvr>
                                    </p:animEffect>
                                    <p:anim calcmode="lin" valueType="num">
                                      <p:cBhvr>
                                        <p:cTn id="20" dur="1000" fill="hold"/>
                                        <p:tgtEl>
                                          <p:spTgt spid="1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1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Заголовок 5"/>
          <p:cNvSpPr>
            <a:spLocks noGrp="1"/>
          </p:cNvSpPr>
          <p:nvPr>
            <p:ph type="ctrTitle"/>
          </p:nvPr>
        </p:nvSpPr>
        <p:spPr>
          <a:xfrm>
            <a:off x="533400" y="332656"/>
            <a:ext cx="7851648" cy="1512168"/>
          </a:xfrm>
        </p:spPr>
        <p:txBody>
          <a:bodyPr>
            <a:normAutofit fontScale="90000"/>
          </a:bodyPr>
          <a:lstStyle/>
          <a:p>
            <a:pPr algn="ctr">
              <a:lnSpc>
                <a:spcPct val="115000"/>
              </a:lnSpc>
              <a:spcAft>
                <a:spcPts val="1000"/>
              </a:spcAft>
            </a:pPr>
            <a:r>
              <a:rPr lang="tt-RU" sz="4400" dirty="0" smtClean="0">
                <a:effectLst/>
                <a:latin typeface="Times New Roman"/>
                <a:ea typeface="Times New Roman"/>
                <a:cs typeface="Times New Roman"/>
              </a:rPr>
              <a:t>Проектның төп </a:t>
            </a:r>
            <a:r>
              <a:rPr lang="tt-RU" sz="4400" dirty="0">
                <a:effectLst/>
                <a:latin typeface="Times New Roman"/>
                <a:ea typeface="Times New Roman"/>
                <a:cs typeface="Times New Roman"/>
              </a:rPr>
              <a:t>максатлары:</a:t>
            </a:r>
            <a:r>
              <a:rPr lang="ru-RU" sz="4400" dirty="0">
                <a:effectLst/>
                <a:ea typeface="Calibri"/>
                <a:cs typeface="Times New Roman"/>
              </a:rPr>
              <a:t/>
            </a:r>
            <a:br>
              <a:rPr lang="ru-RU" sz="4400" dirty="0">
                <a:effectLst/>
                <a:ea typeface="Calibri"/>
                <a:cs typeface="Times New Roman"/>
              </a:rPr>
            </a:br>
            <a:endParaRPr lang="ru-RU" sz="4400" dirty="0"/>
          </a:p>
        </p:txBody>
      </p:sp>
      <p:sp>
        <p:nvSpPr>
          <p:cNvPr id="7" name="Подзаголовок 6"/>
          <p:cNvSpPr>
            <a:spLocks noGrp="1"/>
          </p:cNvSpPr>
          <p:nvPr>
            <p:ph type="subTitle" idx="1"/>
          </p:nvPr>
        </p:nvSpPr>
        <p:spPr>
          <a:xfrm>
            <a:off x="533400" y="2132856"/>
            <a:ext cx="7854696" cy="3888432"/>
          </a:xfrm>
        </p:spPr>
        <p:txBody>
          <a:bodyPr>
            <a:normAutofit fontScale="92500"/>
          </a:bodyPr>
          <a:lstStyle/>
          <a:p>
            <a:pPr marL="342900" indent="-342900" algn="l">
              <a:lnSpc>
                <a:spcPct val="115000"/>
              </a:lnSpc>
              <a:spcAft>
                <a:spcPts val="1000"/>
              </a:spcAft>
              <a:buFont typeface="Wingdings" pitchFamily="2" charset="2"/>
              <a:buChar char="v"/>
            </a:pPr>
            <a:r>
              <a:rPr lang="tt-RU" sz="2400" dirty="0" smtClean="0">
                <a:latin typeface="Times New Roman"/>
                <a:ea typeface="Times New Roman"/>
                <a:cs typeface="Times New Roman"/>
              </a:rPr>
              <a:t>    </a:t>
            </a:r>
            <a:r>
              <a:rPr lang="tt-RU" sz="2400" dirty="0">
                <a:latin typeface="Times New Roman"/>
                <a:ea typeface="Times New Roman"/>
                <a:cs typeface="Times New Roman"/>
              </a:rPr>
              <a:t>укучыларда үз республикаң, районың, авылың тарихы турында кузаллау булдыру;</a:t>
            </a:r>
            <a:endParaRPr lang="ru-RU" sz="2400" dirty="0">
              <a:latin typeface="Calibri"/>
              <a:ea typeface="Calibri"/>
              <a:cs typeface="Times New Roman"/>
            </a:endParaRPr>
          </a:p>
          <a:p>
            <a:pPr marL="342900" indent="-342900" algn="l">
              <a:lnSpc>
                <a:spcPct val="115000"/>
              </a:lnSpc>
              <a:spcAft>
                <a:spcPts val="1000"/>
              </a:spcAft>
              <a:buFont typeface="Wingdings" pitchFamily="2" charset="2"/>
              <a:buChar char="v"/>
            </a:pPr>
            <a:r>
              <a:rPr lang="tt-RU" sz="2400" dirty="0" smtClean="0">
                <a:latin typeface="Times New Roman"/>
                <a:ea typeface="Times New Roman"/>
                <a:cs typeface="Times New Roman"/>
              </a:rPr>
              <a:t>     </a:t>
            </a:r>
            <a:r>
              <a:rPr lang="tt-RU" sz="2400" dirty="0">
                <a:latin typeface="Times New Roman"/>
                <a:ea typeface="Times New Roman"/>
                <a:cs typeface="Times New Roman"/>
              </a:rPr>
              <a:t>балаларга үз халкының милли мәдәниятен үзләштерергә булышу</a:t>
            </a:r>
            <a:r>
              <a:rPr lang="tt-RU" sz="2400" dirty="0" smtClean="0">
                <a:latin typeface="Times New Roman"/>
                <a:ea typeface="Times New Roman"/>
                <a:cs typeface="Times New Roman"/>
              </a:rPr>
              <a:t>;</a:t>
            </a:r>
            <a:endParaRPr lang="ru-RU" sz="2400" dirty="0" smtClean="0">
              <a:latin typeface="Calibri"/>
              <a:ea typeface="Calibri"/>
              <a:cs typeface="Times New Roman"/>
            </a:endParaRPr>
          </a:p>
          <a:p>
            <a:pPr algn="l">
              <a:lnSpc>
                <a:spcPct val="115000"/>
              </a:lnSpc>
              <a:spcAft>
                <a:spcPts val="1000"/>
              </a:spcAft>
            </a:pPr>
            <a:r>
              <a:rPr lang="tt-RU" sz="2400" dirty="0" smtClean="0">
                <a:latin typeface="Times New Roman"/>
                <a:ea typeface="Times New Roman"/>
                <a:cs typeface="Times New Roman"/>
              </a:rPr>
              <a:t>       яшь буында мәдәнияткә карата хөрмәтле мөнәсәбәт булдыру;</a:t>
            </a:r>
            <a:endParaRPr lang="ru-RU" sz="2400" dirty="0" smtClean="0">
              <a:latin typeface="Calibri"/>
              <a:ea typeface="Calibri"/>
              <a:cs typeface="Times New Roman"/>
            </a:endParaRPr>
          </a:p>
          <a:p>
            <a:pPr marL="342900" indent="-342900" algn="l">
              <a:lnSpc>
                <a:spcPct val="115000"/>
              </a:lnSpc>
              <a:spcAft>
                <a:spcPts val="1000"/>
              </a:spcAft>
              <a:buFont typeface="Wingdings" pitchFamily="2" charset="2"/>
              <a:buChar char="v"/>
            </a:pPr>
            <a:r>
              <a:rPr lang="tt-RU" sz="2400" dirty="0" smtClean="0">
                <a:latin typeface="Times New Roman"/>
                <a:ea typeface="Times New Roman"/>
                <a:cs typeface="Times New Roman"/>
              </a:rPr>
              <a:t>      </a:t>
            </a:r>
            <a:r>
              <a:rPr lang="tt-RU" sz="2400" dirty="0">
                <a:latin typeface="Times New Roman"/>
                <a:ea typeface="Times New Roman"/>
                <a:cs typeface="Times New Roman"/>
              </a:rPr>
              <a:t>рухи һәм әхлакый сафлыкка ия иҗади шәхес үстерергә тырышу.</a:t>
            </a:r>
            <a:endParaRPr lang="ru-RU" sz="2400" dirty="0">
              <a:latin typeface="Calibri"/>
              <a:ea typeface="Calibri"/>
              <a:cs typeface="Times New Roman"/>
            </a:endParaRPr>
          </a:p>
          <a:p>
            <a:pPr algn="l"/>
            <a:endParaRPr lang="ru-RU" sz="1800" dirty="0"/>
          </a:p>
        </p:txBody>
      </p:sp>
    </p:spTree>
    <p:custDataLst>
      <p:tags r:id="rId1"/>
    </p:custDataLst>
    <p:extLst>
      <p:ext uri="{BB962C8B-B14F-4D97-AF65-F5344CB8AC3E}">
        <p14:creationId xmlns:p14="http://schemas.microsoft.com/office/powerpoint/2010/main" val="1585477616"/>
      </p:ext>
    </p:extLst>
  </p:cSld>
  <p:clrMapOvr>
    <a:masterClrMapping/>
  </p:clrMapOvr>
  <p:transition spd="slow" advTm="13500">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circle(in)">
                                      <p:cBhvr>
                                        <p:cTn id="7" dur="2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Effect transition="in" filter="fade">
                                      <p:cBhvr>
                                        <p:cTn id="12" dur="1000"/>
                                        <p:tgtEl>
                                          <p:spTgt spid="7">
                                            <p:txEl>
                                              <p:pRg st="0" end="0"/>
                                            </p:txEl>
                                          </p:spTgt>
                                        </p:tgtEl>
                                      </p:cBhvr>
                                    </p:animEffect>
                                    <p:anim calcmode="lin" valueType="num">
                                      <p:cBhvr>
                                        <p:cTn id="13" dur="1000" fill="hold"/>
                                        <p:tgtEl>
                                          <p:spTgt spid="7">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7">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7">
                                            <p:txEl>
                                              <p:pRg st="1" end="1"/>
                                            </p:txEl>
                                          </p:spTgt>
                                        </p:tgtEl>
                                        <p:attrNameLst>
                                          <p:attrName>style.visibility</p:attrName>
                                        </p:attrNameLst>
                                      </p:cBhvr>
                                      <p:to>
                                        <p:strVal val="visible"/>
                                      </p:to>
                                    </p:set>
                                    <p:animEffect transition="in" filter="fade">
                                      <p:cBhvr>
                                        <p:cTn id="19" dur="1000"/>
                                        <p:tgtEl>
                                          <p:spTgt spid="7">
                                            <p:txEl>
                                              <p:pRg st="1" end="1"/>
                                            </p:txEl>
                                          </p:spTgt>
                                        </p:tgtEl>
                                      </p:cBhvr>
                                    </p:animEffect>
                                    <p:anim calcmode="lin" valueType="num">
                                      <p:cBhvr>
                                        <p:cTn id="20" dur="1000" fill="hold"/>
                                        <p:tgtEl>
                                          <p:spTgt spid="7">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7">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7">
                                            <p:txEl>
                                              <p:pRg st="2" end="2"/>
                                            </p:txEl>
                                          </p:spTgt>
                                        </p:tgtEl>
                                        <p:attrNameLst>
                                          <p:attrName>style.visibility</p:attrName>
                                        </p:attrNameLst>
                                      </p:cBhvr>
                                      <p:to>
                                        <p:strVal val="visible"/>
                                      </p:to>
                                    </p:set>
                                    <p:animEffect transition="in" filter="fade">
                                      <p:cBhvr>
                                        <p:cTn id="26" dur="1000"/>
                                        <p:tgtEl>
                                          <p:spTgt spid="7">
                                            <p:txEl>
                                              <p:pRg st="2" end="2"/>
                                            </p:txEl>
                                          </p:spTgt>
                                        </p:tgtEl>
                                      </p:cBhvr>
                                    </p:animEffect>
                                    <p:anim calcmode="lin" valueType="num">
                                      <p:cBhvr>
                                        <p:cTn id="27" dur="1000" fill="hold"/>
                                        <p:tgtEl>
                                          <p:spTgt spid="7">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7">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7">
                                            <p:txEl>
                                              <p:pRg st="3" end="3"/>
                                            </p:txEl>
                                          </p:spTgt>
                                        </p:tgtEl>
                                        <p:attrNameLst>
                                          <p:attrName>style.visibility</p:attrName>
                                        </p:attrNameLst>
                                      </p:cBhvr>
                                      <p:to>
                                        <p:strVal val="visible"/>
                                      </p:to>
                                    </p:set>
                                    <p:animEffect transition="in" filter="fade">
                                      <p:cBhvr>
                                        <p:cTn id="33" dur="1000"/>
                                        <p:tgtEl>
                                          <p:spTgt spid="7">
                                            <p:txEl>
                                              <p:pRg st="3" end="3"/>
                                            </p:txEl>
                                          </p:spTgt>
                                        </p:tgtEl>
                                      </p:cBhvr>
                                    </p:animEffect>
                                    <p:anim calcmode="lin" valueType="num">
                                      <p:cBhvr>
                                        <p:cTn id="34" dur="1000" fill="hold"/>
                                        <p:tgtEl>
                                          <p:spTgt spid="7">
                                            <p:txEl>
                                              <p:pRg st="3" end="3"/>
                                            </p:txEl>
                                          </p:spTgt>
                                        </p:tgtEl>
                                        <p:attrNameLst>
                                          <p:attrName>ppt_x</p:attrName>
                                        </p:attrNameLst>
                                      </p:cBhvr>
                                      <p:tavLst>
                                        <p:tav tm="0">
                                          <p:val>
                                            <p:strVal val="#ppt_x"/>
                                          </p:val>
                                        </p:tav>
                                        <p:tav tm="100000">
                                          <p:val>
                                            <p:strVal val="#ppt_x"/>
                                          </p:val>
                                        </p:tav>
                                      </p:tavLst>
                                    </p:anim>
                                    <p:anim calcmode="lin" valueType="num">
                                      <p:cBhvr>
                                        <p:cTn id="35" dur="1000" fill="hold"/>
                                        <p:tgtEl>
                                          <p:spTgt spid="7">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ctrTitle"/>
          </p:nvPr>
        </p:nvSpPr>
        <p:spPr>
          <a:xfrm>
            <a:off x="533400" y="260648"/>
            <a:ext cx="7851648" cy="2232248"/>
          </a:xfrm>
        </p:spPr>
        <p:txBody>
          <a:bodyPr>
            <a:normAutofit/>
          </a:bodyPr>
          <a:lstStyle/>
          <a:p>
            <a:pPr algn="ctr">
              <a:lnSpc>
                <a:spcPct val="115000"/>
              </a:lnSpc>
              <a:spcAft>
                <a:spcPts val="1000"/>
              </a:spcAft>
            </a:pPr>
            <a:r>
              <a:rPr lang="tt-RU" sz="4000" dirty="0" smtClean="0">
                <a:effectLst/>
                <a:latin typeface="Times New Roman"/>
                <a:ea typeface="Times New Roman"/>
                <a:cs typeface="Times New Roman"/>
              </a:rPr>
              <a:t>Проектның бурычлары</a:t>
            </a:r>
            <a:r>
              <a:rPr lang="ru-RU" sz="4800" dirty="0">
                <a:effectLst/>
                <a:ea typeface="Calibri"/>
                <a:cs typeface="Times New Roman"/>
              </a:rPr>
              <a:t/>
            </a:r>
            <a:br>
              <a:rPr lang="ru-RU" sz="4800" dirty="0">
                <a:effectLst/>
                <a:ea typeface="Calibri"/>
                <a:cs typeface="Times New Roman"/>
              </a:rPr>
            </a:br>
            <a:endParaRPr lang="ru-RU" dirty="0"/>
          </a:p>
        </p:txBody>
      </p:sp>
      <p:sp>
        <p:nvSpPr>
          <p:cNvPr id="5" name="Подзаголовок 4"/>
          <p:cNvSpPr>
            <a:spLocks noGrp="1"/>
          </p:cNvSpPr>
          <p:nvPr>
            <p:ph type="subTitle" idx="1"/>
          </p:nvPr>
        </p:nvSpPr>
        <p:spPr>
          <a:xfrm>
            <a:off x="533400" y="1484784"/>
            <a:ext cx="8071048" cy="4752528"/>
          </a:xfrm>
        </p:spPr>
        <p:txBody>
          <a:bodyPr>
            <a:noAutofit/>
          </a:bodyPr>
          <a:lstStyle/>
          <a:p>
            <a:pPr marL="342900" indent="-342900" algn="l">
              <a:lnSpc>
                <a:spcPct val="115000"/>
              </a:lnSpc>
              <a:spcAft>
                <a:spcPts val="1000"/>
              </a:spcAft>
              <a:buFont typeface="Wingdings" pitchFamily="2" charset="2"/>
              <a:buChar char="v"/>
            </a:pPr>
            <a:r>
              <a:rPr lang="tt-RU" sz="2000" dirty="0" smtClean="0">
                <a:latin typeface="Times New Roman"/>
                <a:ea typeface="Times New Roman"/>
                <a:cs typeface="Times New Roman"/>
              </a:rPr>
              <a:t>      </a:t>
            </a:r>
            <a:r>
              <a:rPr lang="tt-RU" sz="2000" dirty="0">
                <a:latin typeface="Times New Roman"/>
                <a:ea typeface="Times New Roman"/>
                <a:cs typeface="Times New Roman"/>
              </a:rPr>
              <a:t>укучыларның танып-белү күнекмәләрен, кызыксынуларын үстерү; балаларда үз халкына, тарихына, гореф-гадәтләренә, мәдәниятенә карата кызыксыну уяту, үз милләте тарихына, яшәешенә битараф булмаска өйрәтү;</a:t>
            </a:r>
            <a:endParaRPr lang="ru-RU" sz="2000" dirty="0">
              <a:latin typeface="Calibri"/>
              <a:ea typeface="Calibri"/>
              <a:cs typeface="Times New Roman"/>
            </a:endParaRPr>
          </a:p>
          <a:p>
            <a:pPr marL="342900" indent="-342900" algn="l">
              <a:lnSpc>
                <a:spcPct val="115000"/>
              </a:lnSpc>
              <a:spcAft>
                <a:spcPts val="1000"/>
              </a:spcAft>
              <a:buFont typeface="Wingdings" pitchFamily="2" charset="2"/>
              <a:buChar char="v"/>
            </a:pPr>
            <a:r>
              <a:rPr lang="tt-RU" sz="2000" dirty="0" smtClean="0">
                <a:latin typeface="Times New Roman"/>
                <a:ea typeface="Times New Roman"/>
                <a:cs typeface="Times New Roman"/>
              </a:rPr>
              <a:t>         </a:t>
            </a:r>
            <a:r>
              <a:rPr lang="tt-RU" sz="2000" dirty="0">
                <a:latin typeface="Times New Roman"/>
                <a:ea typeface="Times New Roman"/>
                <a:cs typeface="Times New Roman"/>
              </a:rPr>
              <a:t>балаларда үз халкы белән горурлану хисе тәрбияләү;</a:t>
            </a:r>
            <a:endParaRPr lang="ru-RU" sz="2000" dirty="0">
              <a:latin typeface="Calibri"/>
              <a:ea typeface="Calibri"/>
              <a:cs typeface="Times New Roman"/>
            </a:endParaRPr>
          </a:p>
          <a:p>
            <a:pPr marL="342900" indent="-342900" algn="l">
              <a:lnSpc>
                <a:spcPct val="115000"/>
              </a:lnSpc>
              <a:spcAft>
                <a:spcPts val="1000"/>
              </a:spcAft>
              <a:buFont typeface="Wingdings" pitchFamily="2" charset="2"/>
              <a:buChar char="v"/>
            </a:pPr>
            <a:r>
              <a:rPr lang="tt-RU" sz="2000" dirty="0" smtClean="0">
                <a:latin typeface="Times New Roman"/>
                <a:ea typeface="Times New Roman"/>
                <a:cs typeface="Times New Roman"/>
              </a:rPr>
              <a:t>       </a:t>
            </a:r>
            <a:r>
              <a:rPr lang="tt-RU" sz="2000" dirty="0">
                <a:latin typeface="Times New Roman"/>
                <a:ea typeface="Times New Roman"/>
                <a:cs typeface="Times New Roman"/>
              </a:rPr>
              <a:t>укучыларда милләтебезнең гасырлар буена тупланган әдәп-әхлак нормаларын булдыру;</a:t>
            </a:r>
            <a:endParaRPr lang="ru-RU" sz="2000" dirty="0">
              <a:latin typeface="Calibri"/>
              <a:ea typeface="Calibri"/>
              <a:cs typeface="Times New Roman"/>
            </a:endParaRPr>
          </a:p>
          <a:p>
            <a:pPr marL="342900" indent="-342900" algn="l">
              <a:lnSpc>
                <a:spcPct val="115000"/>
              </a:lnSpc>
              <a:spcAft>
                <a:spcPts val="1000"/>
              </a:spcAft>
              <a:buFont typeface="Wingdings" pitchFamily="2" charset="2"/>
              <a:buChar char="v"/>
            </a:pPr>
            <a:r>
              <a:rPr lang="tt-RU" sz="2000" dirty="0" smtClean="0">
                <a:latin typeface="Times New Roman"/>
                <a:ea typeface="Times New Roman"/>
                <a:cs typeface="Times New Roman"/>
              </a:rPr>
              <a:t>        </a:t>
            </a:r>
            <a:r>
              <a:rPr lang="tt-RU" sz="2000" dirty="0">
                <a:latin typeface="Times New Roman"/>
                <a:ea typeface="Times New Roman"/>
                <a:cs typeface="Times New Roman"/>
              </a:rPr>
              <a:t>укучыларны декоратив-гамәли сәнгатькә, биюләргә, уеннарга, фольклорның төрле жанрларына катнаштыру;</a:t>
            </a:r>
            <a:endParaRPr lang="ru-RU" sz="2000" dirty="0">
              <a:latin typeface="Calibri"/>
              <a:ea typeface="Calibri"/>
              <a:cs typeface="Times New Roman"/>
            </a:endParaRPr>
          </a:p>
          <a:p>
            <a:pPr algn="l"/>
            <a:r>
              <a:rPr lang="tt-RU" sz="2000" dirty="0" smtClean="0">
                <a:latin typeface="Times New Roman"/>
                <a:ea typeface="Times New Roman"/>
              </a:rPr>
              <a:t>      </a:t>
            </a:r>
            <a:r>
              <a:rPr lang="tt-RU" sz="2000" dirty="0">
                <a:latin typeface="Times New Roman"/>
                <a:ea typeface="Times New Roman"/>
              </a:rPr>
              <a:t>балаларда иҗат итү омтылышы уяту</a:t>
            </a:r>
            <a:endParaRPr lang="ru-RU" sz="2000" dirty="0"/>
          </a:p>
        </p:txBody>
      </p:sp>
    </p:spTree>
    <p:custDataLst>
      <p:tags r:id="rId1"/>
    </p:custDataLst>
    <p:extLst>
      <p:ext uri="{BB962C8B-B14F-4D97-AF65-F5344CB8AC3E}">
        <p14:creationId xmlns:p14="http://schemas.microsoft.com/office/powerpoint/2010/main" val="2621567948"/>
      </p:ext>
    </p:extLst>
  </p:cSld>
  <p:clrMapOvr>
    <a:masterClrMapping/>
  </p:clrMapOvr>
  <p:transition spd="slow" advTm="13843">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fade">
                                      <p:cBhvr>
                                        <p:cTn id="12" dur="1000"/>
                                        <p:tgtEl>
                                          <p:spTgt spid="5">
                                            <p:txEl>
                                              <p:pRg st="0" end="0"/>
                                            </p:txEl>
                                          </p:spTgt>
                                        </p:tgtEl>
                                      </p:cBhvr>
                                    </p:animEffect>
                                    <p:anim calcmode="lin" valueType="num">
                                      <p:cBhvr>
                                        <p:cTn id="13"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5">
                                            <p:txEl>
                                              <p:pRg st="1" end="1"/>
                                            </p:txEl>
                                          </p:spTgt>
                                        </p:tgtEl>
                                        <p:attrNameLst>
                                          <p:attrName>style.visibility</p:attrName>
                                        </p:attrNameLst>
                                      </p:cBhvr>
                                      <p:to>
                                        <p:strVal val="visible"/>
                                      </p:to>
                                    </p:set>
                                    <p:animEffect transition="in" filter="fade">
                                      <p:cBhvr>
                                        <p:cTn id="19" dur="1000"/>
                                        <p:tgtEl>
                                          <p:spTgt spid="5">
                                            <p:txEl>
                                              <p:pRg st="1" end="1"/>
                                            </p:txEl>
                                          </p:spTgt>
                                        </p:tgtEl>
                                      </p:cBhvr>
                                    </p:animEffect>
                                    <p:anim calcmode="lin" valueType="num">
                                      <p:cBhvr>
                                        <p:cTn id="20"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5">
                                            <p:txEl>
                                              <p:pRg st="2" end="2"/>
                                            </p:txEl>
                                          </p:spTgt>
                                        </p:tgtEl>
                                        <p:attrNameLst>
                                          <p:attrName>style.visibility</p:attrName>
                                        </p:attrNameLst>
                                      </p:cBhvr>
                                      <p:to>
                                        <p:strVal val="visible"/>
                                      </p:to>
                                    </p:set>
                                    <p:animEffect transition="in" filter="fade">
                                      <p:cBhvr>
                                        <p:cTn id="26" dur="1000"/>
                                        <p:tgtEl>
                                          <p:spTgt spid="5">
                                            <p:txEl>
                                              <p:pRg st="2" end="2"/>
                                            </p:txEl>
                                          </p:spTgt>
                                        </p:tgtEl>
                                      </p:cBhvr>
                                    </p:animEffect>
                                    <p:anim calcmode="lin" valueType="num">
                                      <p:cBhvr>
                                        <p:cTn id="27"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5">
                                            <p:txEl>
                                              <p:pRg st="3" end="3"/>
                                            </p:txEl>
                                          </p:spTgt>
                                        </p:tgtEl>
                                        <p:attrNameLst>
                                          <p:attrName>style.visibility</p:attrName>
                                        </p:attrNameLst>
                                      </p:cBhvr>
                                      <p:to>
                                        <p:strVal val="visible"/>
                                      </p:to>
                                    </p:set>
                                    <p:animEffect transition="in" filter="fade">
                                      <p:cBhvr>
                                        <p:cTn id="33" dur="1000"/>
                                        <p:tgtEl>
                                          <p:spTgt spid="5">
                                            <p:txEl>
                                              <p:pRg st="3" end="3"/>
                                            </p:txEl>
                                          </p:spTgt>
                                        </p:tgtEl>
                                      </p:cBhvr>
                                    </p:animEffect>
                                    <p:anim calcmode="lin" valueType="num">
                                      <p:cBhvr>
                                        <p:cTn id="34" dur="1000" fill="hold"/>
                                        <p:tgtEl>
                                          <p:spTgt spid="5">
                                            <p:txEl>
                                              <p:pRg st="3" end="3"/>
                                            </p:txEl>
                                          </p:spTgt>
                                        </p:tgtEl>
                                        <p:attrNameLst>
                                          <p:attrName>ppt_x</p:attrName>
                                        </p:attrNameLst>
                                      </p:cBhvr>
                                      <p:tavLst>
                                        <p:tav tm="0">
                                          <p:val>
                                            <p:strVal val="#ppt_x"/>
                                          </p:val>
                                        </p:tav>
                                        <p:tav tm="100000">
                                          <p:val>
                                            <p:strVal val="#ppt_x"/>
                                          </p:val>
                                        </p:tav>
                                      </p:tavLst>
                                    </p:anim>
                                    <p:anim calcmode="lin" valueType="num">
                                      <p:cBhvr>
                                        <p:cTn id="35" dur="1000" fill="hold"/>
                                        <p:tgtEl>
                                          <p:spTgt spid="5">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grpId="0" nodeType="clickEffect">
                                  <p:stCondLst>
                                    <p:cond delay="0"/>
                                  </p:stCondLst>
                                  <p:childTnLst>
                                    <p:set>
                                      <p:cBhvr>
                                        <p:cTn id="39" dur="1" fill="hold">
                                          <p:stCondLst>
                                            <p:cond delay="0"/>
                                          </p:stCondLst>
                                        </p:cTn>
                                        <p:tgtEl>
                                          <p:spTgt spid="5">
                                            <p:txEl>
                                              <p:pRg st="4" end="4"/>
                                            </p:txEl>
                                          </p:spTgt>
                                        </p:tgtEl>
                                        <p:attrNameLst>
                                          <p:attrName>style.visibility</p:attrName>
                                        </p:attrNameLst>
                                      </p:cBhvr>
                                      <p:to>
                                        <p:strVal val="visible"/>
                                      </p:to>
                                    </p:set>
                                    <p:animEffect transition="in" filter="fade">
                                      <p:cBhvr>
                                        <p:cTn id="40" dur="1000"/>
                                        <p:tgtEl>
                                          <p:spTgt spid="5">
                                            <p:txEl>
                                              <p:pRg st="4" end="4"/>
                                            </p:txEl>
                                          </p:spTgt>
                                        </p:tgtEl>
                                      </p:cBhvr>
                                    </p:animEffect>
                                    <p:anim calcmode="lin" valueType="num">
                                      <p:cBhvr>
                                        <p:cTn id="41" dur="1000" fill="hold"/>
                                        <p:tgtEl>
                                          <p:spTgt spid="5">
                                            <p:txEl>
                                              <p:pRg st="4" end="4"/>
                                            </p:txEl>
                                          </p:spTgt>
                                        </p:tgtEl>
                                        <p:attrNameLst>
                                          <p:attrName>ppt_x</p:attrName>
                                        </p:attrNameLst>
                                      </p:cBhvr>
                                      <p:tavLst>
                                        <p:tav tm="0">
                                          <p:val>
                                            <p:strVal val="#ppt_x"/>
                                          </p:val>
                                        </p:tav>
                                        <p:tav tm="100000">
                                          <p:val>
                                            <p:strVal val="#ppt_x"/>
                                          </p:val>
                                        </p:tav>
                                      </p:tavLst>
                                    </p:anim>
                                    <p:anim calcmode="lin" valueType="num">
                                      <p:cBhvr>
                                        <p:cTn id="42" dur="1000" fill="hold"/>
                                        <p:tgtEl>
                                          <p:spTgt spid="5">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Заголовок 5"/>
          <p:cNvSpPr>
            <a:spLocks noGrp="1"/>
          </p:cNvSpPr>
          <p:nvPr>
            <p:ph type="title"/>
          </p:nvPr>
        </p:nvSpPr>
        <p:spPr/>
        <p:txBody>
          <a:bodyPr/>
          <a:lstStyle/>
          <a:p>
            <a:r>
              <a:rPr lang="tt-RU" dirty="0" smtClean="0"/>
              <a:t/>
            </a:r>
            <a:br>
              <a:rPr lang="tt-RU" dirty="0" smtClean="0"/>
            </a:br>
            <a:endParaRPr lang="ru-RU" dirty="0"/>
          </a:p>
        </p:txBody>
      </p:sp>
      <p:sp>
        <p:nvSpPr>
          <p:cNvPr id="7" name="Текст 6"/>
          <p:cNvSpPr>
            <a:spLocks noGrp="1"/>
          </p:cNvSpPr>
          <p:nvPr>
            <p:ph type="body" idx="1"/>
          </p:nvPr>
        </p:nvSpPr>
        <p:spPr>
          <a:xfrm>
            <a:off x="539552" y="548680"/>
            <a:ext cx="7772400" cy="4608512"/>
          </a:xfrm>
        </p:spPr>
        <p:txBody>
          <a:bodyPr>
            <a:normAutofit/>
          </a:bodyPr>
          <a:lstStyle/>
          <a:p>
            <a:pPr>
              <a:lnSpc>
                <a:spcPct val="115000"/>
              </a:lnSpc>
              <a:spcAft>
                <a:spcPts val="1000"/>
              </a:spcAft>
            </a:pPr>
            <a:endParaRPr lang="tt-RU" sz="2400" dirty="0" smtClean="0">
              <a:latin typeface="Times New Roman"/>
              <a:ea typeface="Times New Roman"/>
              <a:cs typeface="Times New Roman"/>
            </a:endParaRPr>
          </a:p>
          <a:p>
            <a:pPr>
              <a:lnSpc>
                <a:spcPct val="115000"/>
              </a:lnSpc>
              <a:spcAft>
                <a:spcPts val="1000"/>
              </a:spcAft>
            </a:pPr>
            <a:r>
              <a:rPr lang="tt-RU" sz="2400" dirty="0" smtClean="0">
                <a:latin typeface="Times New Roman"/>
                <a:ea typeface="Times New Roman"/>
                <a:cs typeface="Times New Roman"/>
              </a:rPr>
              <a:t>" </a:t>
            </a:r>
            <a:r>
              <a:rPr lang="tt-RU" sz="2400" dirty="0">
                <a:latin typeface="Times New Roman"/>
                <a:ea typeface="Times New Roman"/>
                <a:cs typeface="Times New Roman"/>
              </a:rPr>
              <a:t>Туган </a:t>
            </a:r>
            <a:r>
              <a:rPr lang="tt-RU" sz="2400" dirty="0" smtClean="0">
                <a:latin typeface="Times New Roman"/>
                <a:ea typeface="Times New Roman"/>
                <a:cs typeface="Times New Roman"/>
              </a:rPr>
              <a:t>як сукмаклары”түгәрәге </a:t>
            </a:r>
            <a:r>
              <a:rPr lang="tt-RU" sz="2400" dirty="0">
                <a:latin typeface="Times New Roman"/>
                <a:ea typeface="Times New Roman"/>
                <a:cs typeface="Times New Roman"/>
              </a:rPr>
              <a:t>программасы </a:t>
            </a:r>
            <a:r>
              <a:rPr lang="tt-RU" sz="2400" dirty="0" smtClean="0">
                <a:latin typeface="Times New Roman"/>
                <a:ea typeface="Times New Roman"/>
                <a:cs typeface="Times New Roman"/>
              </a:rPr>
              <a:t>1 сыйныф укучылары өчен атнага </a:t>
            </a:r>
            <a:r>
              <a:rPr lang="tt-RU" sz="2400" dirty="0">
                <a:latin typeface="Times New Roman"/>
                <a:ea typeface="Times New Roman"/>
                <a:cs typeface="Times New Roman"/>
              </a:rPr>
              <a:t>1,елга    33   сәгатькә  исәпләнгән. </a:t>
            </a:r>
            <a:r>
              <a:rPr lang="tt-RU" sz="2400" dirty="0" smtClean="0">
                <a:latin typeface="Times New Roman"/>
                <a:ea typeface="Times New Roman"/>
                <a:cs typeface="Times New Roman"/>
              </a:rPr>
              <a:t>      Һәр </a:t>
            </a:r>
            <a:r>
              <a:rPr lang="tt-RU" sz="2400" dirty="0">
                <a:latin typeface="Times New Roman"/>
                <a:ea typeface="Times New Roman"/>
                <a:cs typeface="Times New Roman"/>
              </a:rPr>
              <a:t>теманы өйрәнгәннән соң интелектуаль уеннар, иҗади эшләр, экскурсияләр һәм телдән хәбәрләр; рәсемнәр, сочинениеләр конкурсы, экологик әкият сценарийлары, конкурсларда катнашу формасында белемнәрен тикшерү планлаштырыла.</a:t>
            </a:r>
            <a:endParaRPr lang="ru-RU" sz="1800" dirty="0">
              <a:latin typeface="Calibri"/>
              <a:ea typeface="Calibri"/>
              <a:cs typeface="Times New Roman"/>
            </a:endParaRPr>
          </a:p>
          <a:p>
            <a:endParaRPr lang="ru-RU" dirty="0"/>
          </a:p>
        </p:txBody>
      </p:sp>
    </p:spTree>
    <p:custDataLst>
      <p:tags r:id="rId1"/>
    </p:custDataLst>
    <p:extLst>
      <p:ext uri="{BB962C8B-B14F-4D97-AF65-F5344CB8AC3E}">
        <p14:creationId xmlns:p14="http://schemas.microsoft.com/office/powerpoint/2010/main" val="159284821"/>
      </p:ext>
    </p:extLst>
  </p:cSld>
  <p:clrMapOvr>
    <a:masterClrMapping/>
  </p:clrMapOvr>
  <p:transition spd="slow" advTm="2719">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7">
                                            <p:txEl>
                                              <p:pRg st="1" end="1"/>
                                            </p:txEl>
                                          </p:spTgt>
                                        </p:tgtEl>
                                        <p:attrNameLst>
                                          <p:attrName>style.visibility</p:attrName>
                                        </p:attrNameLst>
                                      </p:cBhvr>
                                      <p:to>
                                        <p:strVal val="visible"/>
                                      </p:to>
                                    </p:set>
                                    <p:animEffect transition="in" filter="fade">
                                      <p:cBhvr>
                                        <p:cTn id="7" dur="1000"/>
                                        <p:tgtEl>
                                          <p:spTgt spid="7">
                                            <p:txEl>
                                              <p:pRg st="1" end="1"/>
                                            </p:txEl>
                                          </p:spTgt>
                                        </p:tgtEl>
                                      </p:cBhvr>
                                    </p:animEffect>
                                    <p:anim calcmode="lin" valueType="num">
                                      <p:cBhvr>
                                        <p:cTn id="8" dur="1000" fill="hold"/>
                                        <p:tgtEl>
                                          <p:spTgt spid="7">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7">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p:txBody>
          <a:bodyPr/>
          <a:lstStyle/>
          <a:p>
            <a:pPr algn="ctr">
              <a:spcAft>
                <a:spcPts val="0"/>
              </a:spcAft>
            </a:pPr>
            <a:r>
              <a:rPr lang="ru-RU" sz="3600" smtClean="0">
                <a:effectLst/>
                <a:latin typeface="Times New Roman"/>
                <a:ea typeface="Times New Roman"/>
              </a:rPr>
              <a:t/>
            </a:r>
            <a:br>
              <a:rPr lang="ru-RU" sz="3600" smtClean="0">
                <a:effectLst/>
                <a:latin typeface="Times New Roman"/>
                <a:ea typeface="Times New Roman"/>
              </a:rPr>
            </a:br>
            <a:endParaRPr lang="ru-RU" dirty="0"/>
          </a:p>
        </p:txBody>
      </p:sp>
      <p:sp>
        <p:nvSpPr>
          <p:cNvPr id="8" name="Текст 7"/>
          <p:cNvSpPr>
            <a:spLocks noGrp="1"/>
          </p:cNvSpPr>
          <p:nvPr>
            <p:ph type="body" idx="1"/>
          </p:nvPr>
        </p:nvSpPr>
        <p:spPr>
          <a:xfrm>
            <a:off x="395536" y="188640"/>
            <a:ext cx="7772400" cy="2517824"/>
          </a:xfrm>
        </p:spPr>
        <p:txBody>
          <a:bodyPr>
            <a:normAutofit/>
          </a:bodyPr>
          <a:lstStyle/>
          <a:p>
            <a:pPr algn="ctr"/>
            <a:r>
              <a:rPr lang="tt-RU" sz="4400" dirty="0" smtClean="0">
                <a:solidFill>
                  <a:schemeClr val="accent1">
                    <a:lumMod val="60000"/>
                    <a:lumOff val="40000"/>
                  </a:schemeClr>
                </a:solidFill>
              </a:rPr>
              <a:t>Аңлатма язуы</a:t>
            </a:r>
            <a:endParaRPr lang="ru-RU" sz="4400" dirty="0">
              <a:solidFill>
                <a:schemeClr val="accent1">
                  <a:lumMod val="60000"/>
                  <a:lumOff val="40000"/>
                </a:schemeClr>
              </a:solidFill>
            </a:endParaRPr>
          </a:p>
        </p:txBody>
      </p:sp>
      <p:sp>
        <p:nvSpPr>
          <p:cNvPr id="9" name="Прямоугольник 8"/>
          <p:cNvSpPr/>
          <p:nvPr/>
        </p:nvSpPr>
        <p:spPr>
          <a:xfrm>
            <a:off x="251520" y="1052736"/>
            <a:ext cx="8568952" cy="3847207"/>
          </a:xfrm>
          <a:prstGeom prst="rect">
            <a:avLst/>
          </a:prstGeom>
        </p:spPr>
        <p:txBody>
          <a:bodyPr wrap="square">
            <a:spAutoFit/>
          </a:bodyPr>
          <a:lstStyle/>
          <a:p>
            <a:r>
              <a:rPr lang="tt-RU" sz="2800" i="1" dirty="0"/>
              <a:t>Ватан –</a:t>
            </a:r>
            <a:r>
              <a:rPr lang="tt-RU" sz="2800" i="1" dirty="0" smtClean="0"/>
              <a:t>кешеләрнең </a:t>
            </a:r>
            <a:r>
              <a:rPr lang="tt-RU" sz="2800" i="1" dirty="0"/>
              <a:t>хөрмәте һәм һәркем хозурында тора торган кадерле бер мактанычыдыр...Шуның өчен малыгызны кызганмагыз, көчләрегезне аямагыз,Ватан хакына болай фидакяр булмаган кеше анда яшәргә лаек түгелдер.</a:t>
            </a:r>
            <a:r>
              <a:rPr lang="tt-RU" sz="2800" dirty="0"/>
              <a:t> </a:t>
            </a:r>
            <a:endParaRPr lang="ru-RU" sz="2800" dirty="0"/>
          </a:p>
          <a:p>
            <a:pPr algn="r"/>
            <a:r>
              <a:rPr lang="tt-RU" sz="2800" dirty="0"/>
              <a:t>                                                                                                           </a:t>
            </a:r>
            <a:r>
              <a:rPr lang="tt-RU" sz="2800" dirty="0" smtClean="0"/>
              <a:t>            Риза </a:t>
            </a:r>
            <a:r>
              <a:rPr lang="tt-RU" sz="2800" dirty="0"/>
              <a:t>Фәхретдин</a:t>
            </a:r>
            <a:endParaRPr lang="ru-RU" sz="2800" dirty="0"/>
          </a:p>
          <a:p>
            <a:r>
              <a:rPr lang="tt-RU" sz="2400" dirty="0"/>
              <a:t>                                                                                                                                                              </a:t>
            </a:r>
            <a:endParaRPr lang="ru-RU" sz="2400" dirty="0"/>
          </a:p>
          <a:p>
            <a:r>
              <a:rPr lang="tt-RU" sz="2400" dirty="0"/>
              <a:t> </a:t>
            </a:r>
            <a:endParaRPr lang="ru-RU" sz="2400" dirty="0"/>
          </a:p>
        </p:txBody>
      </p:sp>
    </p:spTree>
    <p:custDataLst>
      <p:tags r:id="rId1"/>
    </p:custDataLst>
    <p:extLst>
      <p:ext uri="{BB962C8B-B14F-4D97-AF65-F5344CB8AC3E}">
        <p14:creationId xmlns:p14="http://schemas.microsoft.com/office/powerpoint/2010/main" val="258777468"/>
      </p:ext>
    </p:extLst>
  </p:cSld>
  <p:clrMapOvr>
    <a:masterClrMapping/>
  </p:clrMapOvr>
  <p:transition spd="slow" advTm="8250">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wheel(1)">
                                      <p:cBhvr>
                                        <p:cTn id="7" dur="2000"/>
                                        <p:tgtEl>
                                          <p:spTgt spid="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fade">
                                      <p:cBhvr>
                                        <p:cTn id="12" dur="1000"/>
                                        <p:tgtEl>
                                          <p:spTgt spid="9"/>
                                        </p:tgtEl>
                                      </p:cBhvr>
                                    </p:animEffect>
                                    <p:anim calcmode="lin" valueType="num">
                                      <p:cBhvr>
                                        <p:cTn id="13" dur="1000" fill="hold"/>
                                        <p:tgtEl>
                                          <p:spTgt spid="9"/>
                                        </p:tgtEl>
                                        <p:attrNameLst>
                                          <p:attrName>ppt_x</p:attrName>
                                        </p:attrNameLst>
                                      </p:cBhvr>
                                      <p:tavLst>
                                        <p:tav tm="0">
                                          <p:val>
                                            <p:strVal val="#ppt_x"/>
                                          </p:val>
                                        </p:tav>
                                        <p:tav tm="100000">
                                          <p:val>
                                            <p:strVal val="#ppt_x"/>
                                          </p:val>
                                        </p:tav>
                                      </p:tavLst>
                                    </p:anim>
                                    <p:anim calcmode="lin" valueType="num">
                                      <p:cBhvr>
                                        <p:cTn id="14" dur="100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539552" y="-1323528"/>
            <a:ext cx="7845496" cy="7560840"/>
          </a:xfrm>
        </p:spPr>
        <p:txBody>
          <a:bodyPr>
            <a:normAutofit/>
          </a:bodyPr>
          <a:lstStyle/>
          <a:p>
            <a:pPr algn="l"/>
            <a:r>
              <a:rPr lang="tt-RU" sz="6000" dirty="0" smtClean="0">
                <a:solidFill>
                  <a:srgbClr val="7030A0"/>
                </a:solidFill>
                <a:effectLst/>
                <a:latin typeface="Times New Roman"/>
                <a:ea typeface="Times New Roman"/>
                <a:cs typeface="Times New Roman"/>
              </a:rPr>
              <a:t>  </a:t>
            </a:r>
            <a:r>
              <a:rPr lang="tt-RU" sz="2800" dirty="0" smtClean="0">
                <a:solidFill>
                  <a:srgbClr val="7030A0"/>
                </a:solidFill>
                <a:effectLst/>
                <a:latin typeface="Times New Roman"/>
                <a:ea typeface="Times New Roman"/>
                <a:cs typeface="Times New Roman"/>
              </a:rPr>
              <a:t>Укучыны </a:t>
            </a:r>
            <a:r>
              <a:rPr lang="tt-RU" sz="2800" dirty="0">
                <a:solidFill>
                  <a:srgbClr val="7030A0"/>
                </a:solidFill>
                <a:effectLst/>
                <a:latin typeface="Times New Roman"/>
                <a:ea typeface="Times New Roman"/>
                <a:cs typeface="Times New Roman"/>
              </a:rPr>
              <a:t>шәхес итеп формалаштыруда әхлак тәрбиясенең  әһәмияте бик мөһим. Үзен ихтирам иткән шәхес туган җирен дә ихтирам итә, үзен туган ил белән бердәм итеп хис итә. Аның өчен зур Ватан кечкенәдән, үзенең торган җиреннән, районыннан, авылыннан, урамыннан башлана. Шуңа күрә баланы туган җирен яратырга өйрәтү әхлак тәрбиясенең иң мөһим өлеше булып тора.</a:t>
            </a:r>
            <a:endParaRPr lang="ru-RU" sz="2800" dirty="0">
              <a:solidFill>
                <a:srgbClr val="7030A0"/>
              </a:solidFill>
            </a:endParaRPr>
          </a:p>
        </p:txBody>
      </p:sp>
      <p:sp>
        <p:nvSpPr>
          <p:cNvPr id="3" name="Подзаголовок 2"/>
          <p:cNvSpPr>
            <a:spLocks noGrp="1"/>
          </p:cNvSpPr>
          <p:nvPr>
            <p:ph type="subTitle" idx="1"/>
          </p:nvPr>
        </p:nvSpPr>
        <p:spPr>
          <a:xfrm>
            <a:off x="533400" y="980728"/>
            <a:ext cx="7854696" cy="5328592"/>
          </a:xfrm>
        </p:spPr>
        <p:txBody>
          <a:bodyPr/>
          <a:lstStyle/>
          <a:p>
            <a:endParaRPr lang="ru-RU" dirty="0"/>
          </a:p>
        </p:txBody>
      </p:sp>
    </p:spTree>
    <p:extLst>
      <p:ext uri="{BB962C8B-B14F-4D97-AF65-F5344CB8AC3E}">
        <p14:creationId xmlns:p14="http://schemas.microsoft.com/office/powerpoint/2010/main" val="1130519321"/>
      </p:ext>
    </p:extLst>
  </p:cSld>
  <p:clrMapOvr>
    <a:masterClrMapping/>
  </p:clrMapOvr>
  <p:transition spd="slow" advTm="1875">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ctrTitle"/>
          </p:nvPr>
        </p:nvSpPr>
        <p:spPr>
          <a:xfrm>
            <a:off x="533400" y="1371600"/>
            <a:ext cx="7851648" cy="4001616"/>
          </a:xfrm>
        </p:spPr>
        <p:txBody>
          <a:bodyPr>
            <a:noAutofit/>
          </a:bodyPr>
          <a:lstStyle/>
          <a:p>
            <a:pPr algn="l">
              <a:lnSpc>
                <a:spcPct val="115000"/>
              </a:lnSpc>
              <a:spcAft>
                <a:spcPts val="1000"/>
              </a:spcAft>
            </a:pPr>
            <a:r>
              <a:rPr lang="tt-RU" sz="2800" dirty="0" smtClean="0">
                <a:solidFill>
                  <a:srgbClr val="7030A0"/>
                </a:solidFill>
                <a:effectLst/>
                <a:latin typeface="Times New Roman"/>
                <a:ea typeface="Times New Roman"/>
                <a:cs typeface="Times New Roman"/>
              </a:rPr>
              <a:t/>
            </a:r>
            <a:br>
              <a:rPr lang="tt-RU" sz="2800" dirty="0" smtClean="0">
                <a:solidFill>
                  <a:srgbClr val="7030A0"/>
                </a:solidFill>
                <a:effectLst/>
                <a:latin typeface="Times New Roman"/>
                <a:ea typeface="Times New Roman"/>
                <a:cs typeface="Times New Roman"/>
              </a:rPr>
            </a:br>
            <a:r>
              <a:rPr lang="tt-RU" sz="2800" dirty="0">
                <a:solidFill>
                  <a:srgbClr val="7030A0"/>
                </a:solidFill>
                <a:effectLst/>
                <a:latin typeface="Times New Roman"/>
                <a:ea typeface="Times New Roman"/>
                <a:cs typeface="Times New Roman"/>
              </a:rPr>
              <a:t/>
            </a:r>
            <a:br>
              <a:rPr lang="tt-RU" sz="2800" dirty="0">
                <a:solidFill>
                  <a:srgbClr val="7030A0"/>
                </a:solidFill>
                <a:effectLst/>
                <a:latin typeface="Times New Roman"/>
                <a:ea typeface="Times New Roman"/>
                <a:cs typeface="Times New Roman"/>
              </a:rPr>
            </a:br>
            <a:r>
              <a:rPr lang="tt-RU" sz="2800" dirty="0" smtClean="0">
                <a:solidFill>
                  <a:srgbClr val="7030A0"/>
                </a:solidFill>
                <a:effectLst/>
                <a:latin typeface="Times New Roman"/>
                <a:ea typeface="Times New Roman"/>
                <a:cs typeface="Times New Roman"/>
              </a:rPr>
              <a:t/>
            </a:r>
            <a:br>
              <a:rPr lang="tt-RU" sz="2800" dirty="0" smtClean="0">
                <a:solidFill>
                  <a:srgbClr val="7030A0"/>
                </a:solidFill>
                <a:effectLst/>
                <a:latin typeface="Times New Roman"/>
                <a:ea typeface="Times New Roman"/>
                <a:cs typeface="Times New Roman"/>
              </a:rPr>
            </a:br>
            <a:r>
              <a:rPr lang="tt-RU" sz="2800" dirty="0">
                <a:solidFill>
                  <a:srgbClr val="7030A0"/>
                </a:solidFill>
                <a:effectLst/>
                <a:latin typeface="Times New Roman"/>
                <a:ea typeface="Times New Roman"/>
                <a:cs typeface="Times New Roman"/>
              </a:rPr>
              <a:t/>
            </a:r>
            <a:br>
              <a:rPr lang="tt-RU" sz="2800" dirty="0">
                <a:solidFill>
                  <a:srgbClr val="7030A0"/>
                </a:solidFill>
                <a:effectLst/>
                <a:latin typeface="Times New Roman"/>
                <a:ea typeface="Times New Roman"/>
                <a:cs typeface="Times New Roman"/>
              </a:rPr>
            </a:br>
            <a:r>
              <a:rPr lang="tt-RU" sz="2800" dirty="0" smtClean="0">
                <a:solidFill>
                  <a:srgbClr val="7030A0"/>
                </a:solidFill>
                <a:effectLst/>
                <a:latin typeface="Times New Roman"/>
                <a:ea typeface="Times New Roman"/>
                <a:cs typeface="Times New Roman"/>
              </a:rPr>
              <a:t>Туган як. Туган туфрак. Туган төбәк. Бу сүзләр өлкән  яшьтәге кешеләр өчен генә түгел, һәр сабый бала өчен дә газиз һәм кадерле булырга тиеш. Туган якның табигате, аңа бәйле кызыклы фактлар, аның тарихы,  халкының көнкүреше, гореф-гадәтләре,  милли йолалары балаларга белем һәм тәрбия бирүнең состав өлешенә әверелеп китте</a:t>
            </a:r>
            <a:r>
              <a:rPr lang="tt-RU" sz="3200" dirty="0" smtClean="0">
                <a:solidFill>
                  <a:srgbClr val="7030A0"/>
                </a:solidFill>
                <a:effectLst/>
                <a:latin typeface="Times New Roman"/>
                <a:ea typeface="Times New Roman"/>
                <a:cs typeface="Times New Roman"/>
              </a:rPr>
              <a:t>. </a:t>
            </a:r>
            <a:r>
              <a:rPr lang="ru-RU" sz="3200" dirty="0" smtClean="0">
                <a:solidFill>
                  <a:srgbClr val="7030A0"/>
                </a:solidFill>
                <a:effectLst/>
                <a:ea typeface="Calibri"/>
                <a:cs typeface="Times New Roman"/>
              </a:rPr>
              <a:t/>
            </a:r>
            <a:br>
              <a:rPr lang="ru-RU" sz="3200" dirty="0" smtClean="0">
                <a:solidFill>
                  <a:srgbClr val="7030A0"/>
                </a:solidFill>
                <a:effectLst/>
                <a:ea typeface="Calibri"/>
                <a:cs typeface="Times New Roman"/>
              </a:rPr>
            </a:br>
            <a:endParaRPr lang="ru-RU" sz="3200" dirty="0">
              <a:solidFill>
                <a:srgbClr val="7030A0"/>
              </a:solidFill>
            </a:endParaRPr>
          </a:p>
        </p:txBody>
      </p:sp>
      <p:sp>
        <p:nvSpPr>
          <p:cNvPr id="5" name="Подзаголовок 4"/>
          <p:cNvSpPr>
            <a:spLocks noGrp="1"/>
          </p:cNvSpPr>
          <p:nvPr>
            <p:ph type="subTitle" idx="1"/>
          </p:nvPr>
        </p:nvSpPr>
        <p:spPr/>
        <p:txBody>
          <a:bodyPr/>
          <a:lstStyle/>
          <a:p>
            <a:endParaRPr lang="ru-RU" dirty="0">
              <a:solidFill>
                <a:srgbClr val="7030A0"/>
              </a:solidFill>
            </a:endParaRPr>
          </a:p>
        </p:txBody>
      </p:sp>
    </p:spTree>
    <p:custDataLst>
      <p:tags r:id="rId1"/>
    </p:custDataLst>
    <p:extLst>
      <p:ext uri="{BB962C8B-B14F-4D97-AF65-F5344CB8AC3E}">
        <p14:creationId xmlns:p14="http://schemas.microsoft.com/office/powerpoint/2010/main" val="2221405527"/>
      </p:ext>
    </p:extLst>
  </p:cSld>
  <p:clrMapOvr>
    <a:masterClrMapping/>
  </p:clrMapOvr>
  <p:transition spd="slow" advTm="6640">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nodePh="1">
                                  <p:stCondLst>
                                    <p:cond delay="0"/>
                                  </p:stCondLst>
                                  <p:endCondLst>
                                    <p:cond evt="begin" delay="0">
                                      <p:tn val="10"/>
                                    </p:cond>
                                  </p:end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fade">
                                      <p:cBhvr>
                                        <p:cTn id="12" dur="1000"/>
                                        <p:tgtEl>
                                          <p:spTgt spid="5">
                                            <p:txEl>
                                              <p:pRg st="0" end="0"/>
                                            </p:txEl>
                                          </p:spTgt>
                                        </p:tgtEl>
                                      </p:cBhvr>
                                    </p:animEffect>
                                    <p:anim calcmode="lin" valueType="num">
                                      <p:cBhvr>
                                        <p:cTn id="13"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build="p"/>
    </p:bldLst>
  </p:timing>
</p:sld>
</file>

<file path=ppt/tags/tag1.xml><?xml version="1.0" encoding="utf-8"?>
<p:tagLst xmlns:a="http://schemas.openxmlformats.org/drawingml/2006/main" xmlns:r="http://schemas.openxmlformats.org/officeDocument/2006/relationships" xmlns:p="http://schemas.openxmlformats.org/presentationml/2006/main">
  <p:tag name="TIMING" val="|1.5|1.3|1.5"/>
</p:tagLst>
</file>

<file path=ppt/tags/tag10.xml><?xml version="1.0" encoding="utf-8"?>
<p:tagLst xmlns:a="http://schemas.openxmlformats.org/drawingml/2006/main" xmlns:r="http://schemas.openxmlformats.org/officeDocument/2006/relationships" xmlns:p="http://schemas.openxmlformats.org/presentationml/2006/main">
  <p:tag name="TIMING" val="|0.2|1.2|2.5|3.5"/>
</p:tagLst>
</file>

<file path=ppt/tags/tag11.xml><?xml version="1.0" encoding="utf-8"?>
<p:tagLst xmlns:a="http://schemas.openxmlformats.org/drawingml/2006/main" xmlns:r="http://schemas.openxmlformats.org/officeDocument/2006/relationships" xmlns:p="http://schemas.openxmlformats.org/presentationml/2006/main">
  <p:tag name="TIMING" val="|4|2|1.9|1.7|1.8|1.5"/>
</p:tagLst>
</file>

<file path=ppt/tags/tag12.xml><?xml version="1.0" encoding="utf-8"?>
<p:tagLst xmlns:a="http://schemas.openxmlformats.org/drawingml/2006/main" xmlns:r="http://schemas.openxmlformats.org/officeDocument/2006/relationships" xmlns:p="http://schemas.openxmlformats.org/presentationml/2006/main">
  <p:tag name="TIMING" val="|1.2"/>
</p:tagLst>
</file>

<file path=ppt/tags/tag13.xml><?xml version="1.0" encoding="utf-8"?>
<p:tagLst xmlns:a="http://schemas.openxmlformats.org/drawingml/2006/main" xmlns:r="http://schemas.openxmlformats.org/officeDocument/2006/relationships" xmlns:p="http://schemas.openxmlformats.org/presentationml/2006/main">
  <p:tag name="TIMING" val="|0.6|1.1|2"/>
</p:tagLst>
</file>

<file path=ppt/tags/tag14.xml><?xml version="1.0" encoding="utf-8"?>
<p:tagLst xmlns:a="http://schemas.openxmlformats.org/drawingml/2006/main" xmlns:r="http://schemas.openxmlformats.org/officeDocument/2006/relationships" xmlns:p="http://schemas.openxmlformats.org/presentationml/2006/main">
  <p:tag name="TIMING" val="|0.7"/>
</p:tagLst>
</file>

<file path=ppt/tags/tag15.xml><?xml version="1.0" encoding="utf-8"?>
<p:tagLst xmlns:a="http://schemas.openxmlformats.org/drawingml/2006/main" xmlns:r="http://schemas.openxmlformats.org/officeDocument/2006/relationships" xmlns:p="http://schemas.openxmlformats.org/presentationml/2006/main">
  <p:tag name="TIMING" val="|0.1|2.2|2|1.7|1.7|1.5|1.1"/>
</p:tagLst>
</file>

<file path=ppt/tags/tag16.xml><?xml version="1.0" encoding="utf-8"?>
<p:tagLst xmlns:a="http://schemas.openxmlformats.org/drawingml/2006/main" xmlns:r="http://schemas.openxmlformats.org/officeDocument/2006/relationships" xmlns:p="http://schemas.openxmlformats.org/presentationml/2006/main">
  <p:tag name="TIMING" val="|0.4|2.5"/>
</p:tagLst>
</file>

<file path=ppt/tags/tag17.xml><?xml version="1.0" encoding="utf-8"?>
<p:tagLst xmlns:a="http://schemas.openxmlformats.org/drawingml/2006/main" xmlns:r="http://schemas.openxmlformats.org/officeDocument/2006/relationships" xmlns:p="http://schemas.openxmlformats.org/presentationml/2006/main">
  <p:tag name="TIMING" val="|1.4|1.6"/>
</p:tagLst>
</file>

<file path=ppt/tags/tag18.xml><?xml version="1.0" encoding="utf-8"?>
<p:tagLst xmlns:a="http://schemas.openxmlformats.org/drawingml/2006/main" xmlns:r="http://schemas.openxmlformats.org/officeDocument/2006/relationships" xmlns:p="http://schemas.openxmlformats.org/presentationml/2006/main">
  <p:tag name="TIMING" val="|0.2|2.3"/>
</p:tagLst>
</file>

<file path=ppt/tags/tag19.xml><?xml version="1.0" encoding="utf-8"?>
<p:tagLst xmlns:a="http://schemas.openxmlformats.org/drawingml/2006/main" xmlns:r="http://schemas.openxmlformats.org/officeDocument/2006/relationships" xmlns:p="http://schemas.openxmlformats.org/presentationml/2006/main">
  <p:tag name="TIMING" val="|0|2.3"/>
</p:tagLst>
</file>

<file path=ppt/tags/tag2.xml><?xml version="1.0" encoding="utf-8"?>
<p:tagLst xmlns:a="http://schemas.openxmlformats.org/drawingml/2006/main" xmlns:r="http://schemas.openxmlformats.org/officeDocument/2006/relationships" xmlns:p="http://schemas.openxmlformats.org/presentationml/2006/main">
  <p:tag name="TIMING" val="|0.6|1.4|0.9|1.3|1.2"/>
</p:tagLst>
</file>

<file path=ppt/tags/tag20.xml><?xml version="1.0" encoding="utf-8"?>
<p:tagLst xmlns:a="http://schemas.openxmlformats.org/drawingml/2006/main" xmlns:r="http://schemas.openxmlformats.org/officeDocument/2006/relationships" xmlns:p="http://schemas.openxmlformats.org/presentationml/2006/main">
  <p:tag name="TIMING" val="|0.2|1.2"/>
</p:tagLst>
</file>

<file path=ppt/tags/tag21.xml><?xml version="1.0" encoding="utf-8"?>
<p:tagLst xmlns:a="http://schemas.openxmlformats.org/drawingml/2006/main" xmlns:r="http://schemas.openxmlformats.org/officeDocument/2006/relationships" xmlns:p="http://schemas.openxmlformats.org/presentationml/2006/main">
  <p:tag name="TIMING" val="|0.4|4.7"/>
</p:tagLst>
</file>

<file path=ppt/tags/tag3.xml><?xml version="1.0" encoding="utf-8"?>
<p:tagLst xmlns:a="http://schemas.openxmlformats.org/drawingml/2006/main" xmlns:r="http://schemas.openxmlformats.org/officeDocument/2006/relationships" xmlns:p="http://schemas.openxmlformats.org/presentationml/2006/main">
  <p:tag name="TIMING" val="|0|1.8|2.1"/>
</p:tagLst>
</file>

<file path=ppt/tags/tag4.xml><?xml version="1.0" encoding="utf-8"?>
<p:tagLst xmlns:a="http://schemas.openxmlformats.org/drawingml/2006/main" xmlns:r="http://schemas.openxmlformats.org/officeDocument/2006/relationships" xmlns:p="http://schemas.openxmlformats.org/presentationml/2006/main">
  <p:tag name="TIMING" val="|1.3|2.5|2.3|2.2|2"/>
</p:tagLst>
</file>

<file path=ppt/tags/tag5.xml><?xml version="1.0" encoding="utf-8"?>
<p:tagLst xmlns:a="http://schemas.openxmlformats.org/drawingml/2006/main" xmlns:r="http://schemas.openxmlformats.org/officeDocument/2006/relationships" xmlns:p="http://schemas.openxmlformats.org/presentationml/2006/main">
  <p:tag name="TIMING" val="|0.6|1.9|1.6|2.5|2.2|2.5"/>
</p:tagLst>
</file>

<file path=ppt/tags/tag6.xml><?xml version="1.0" encoding="utf-8"?>
<p:tagLst xmlns:a="http://schemas.openxmlformats.org/drawingml/2006/main" xmlns:r="http://schemas.openxmlformats.org/officeDocument/2006/relationships" xmlns:p="http://schemas.openxmlformats.org/presentationml/2006/main">
  <p:tag name="TIMING" val="|0.3"/>
</p:tagLst>
</file>

<file path=ppt/tags/tag7.xml><?xml version="1.0" encoding="utf-8"?>
<p:tagLst xmlns:a="http://schemas.openxmlformats.org/drawingml/2006/main" xmlns:r="http://schemas.openxmlformats.org/officeDocument/2006/relationships" xmlns:p="http://schemas.openxmlformats.org/presentationml/2006/main">
  <p:tag name="TIMING" val="|2.8|1.7"/>
</p:tagLst>
</file>

<file path=ppt/tags/tag8.xml><?xml version="1.0" encoding="utf-8"?>
<p:tagLst xmlns:a="http://schemas.openxmlformats.org/drawingml/2006/main" xmlns:r="http://schemas.openxmlformats.org/officeDocument/2006/relationships" xmlns:p="http://schemas.openxmlformats.org/presentationml/2006/main">
  <p:tag name="TIMING" val="|0"/>
</p:tagLst>
</file>

<file path=ppt/tags/tag9.xml><?xml version="1.0" encoding="utf-8"?>
<p:tagLst xmlns:a="http://schemas.openxmlformats.org/drawingml/2006/main" xmlns:r="http://schemas.openxmlformats.org/officeDocument/2006/relationships" xmlns:p="http://schemas.openxmlformats.org/presentationml/2006/main">
  <p:tag name="TIMING" val="|0|0"/>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Поток">
  <a:themeElements>
    <a:clrScheme name="Поток">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Поток">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Поток">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1143</TotalTime>
  <Words>1352</Words>
  <Application>Microsoft Office PowerPoint</Application>
  <PresentationFormat>Экран (4:3)</PresentationFormat>
  <Paragraphs>85</Paragraphs>
  <Slides>23</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23</vt:i4>
      </vt:variant>
    </vt:vector>
  </HeadingPairs>
  <TitlesOfParts>
    <vt:vector size="24" baseType="lpstr">
      <vt:lpstr>Поток</vt:lpstr>
      <vt:lpstr>Проект эше </vt:lpstr>
      <vt:lpstr>Проект эшчәнлеге һәм юнәлешләре</vt:lpstr>
      <vt:lpstr>“Туган як сукмаклары” проектының программасы</vt:lpstr>
      <vt:lpstr>Проектның төп максатлары: </vt:lpstr>
      <vt:lpstr>Проектның бурычлары </vt:lpstr>
      <vt:lpstr> </vt:lpstr>
      <vt:lpstr> </vt:lpstr>
      <vt:lpstr>  Укучыны шәхес итеп формалаштыруда әхлак тәрбиясенең  әһәмияте бик мөһим. Үзен ихтирам иткән шәхес туган җирен дә ихтирам итә, үзен туган ил белән бердәм итеп хис итә. Аның өчен зур Ватан кечкенәдән, үзенең торган җиреннән, районыннан, авылыннан, урамыннан башлана. Шуңа күрә баланы туган җирен яратырга өйрәтү әхлак тәрбиясенең иң мөһим өлеше булып тора.</vt:lpstr>
      <vt:lpstr>    Туган як. Туган туфрак. Туган төбәк. Бу сүзләр өлкән  яшьтәге кешеләр өчен генә түгел, һәр сабый бала өчен дә газиз һәм кадерле булырга тиеш. Туган якның табигате, аңа бәйле кызыклы фактлар, аның тарихы,  халкының көнкүреше, гореф-гадәтләре,  милли йолалары балаларга белем һәм тәрбия бирүнең состав өлешенә әверелеп китте.  </vt:lpstr>
      <vt:lpstr> Программа укучыларда үз республикаң, районың, авылың тарихына, халыкның сакланып калган мәдәни хәзинәләренә мәхәббәт, балаларда гаиләдәге гореф-гадәтләр һәм изге әйберләр, туган төбәкнең мәдәни мирасына сакчыл караш тәрбияләү мөмкинлекләрен исәпкә алып эшләнде. Программа укучыларда милли үзаң һәм милли мәдәният формалаштыруга, мәдәни мираска хөрмәт тәрбияләүгә булыша.</vt:lpstr>
      <vt:lpstr>Программаның эчтәлеге </vt:lpstr>
      <vt:lpstr>Мин һәм минем гаиләм </vt:lpstr>
      <vt:lpstr>   Шәҗәрәнең аңлатмасы. </vt:lpstr>
      <vt:lpstr> Шәҗәрәне мисаллау ысуллары. </vt:lpstr>
      <vt:lpstr>Үрнәк шәҗәрәләр</vt:lpstr>
      <vt:lpstr> Туган авылым </vt:lpstr>
      <vt:lpstr>Тырыш  авылы  тарихы. </vt:lpstr>
      <vt:lpstr> </vt:lpstr>
      <vt:lpstr>Исеме, атамасы</vt:lpstr>
      <vt:lpstr>Колхозлашу чоры</vt:lpstr>
      <vt:lpstr>Мәктәп тарихы</vt:lpstr>
      <vt:lpstr>Атамалар</vt:lpstr>
      <vt:lpstr>Кулланылган әдәбият</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Туркаш</dc:creator>
  <cp:lastModifiedBy>Разина</cp:lastModifiedBy>
  <cp:revision>96</cp:revision>
  <dcterms:created xsi:type="dcterms:W3CDTF">2012-02-20T08:49:20Z</dcterms:created>
  <dcterms:modified xsi:type="dcterms:W3CDTF">2014-02-01T20:12:43Z</dcterms:modified>
</cp:coreProperties>
</file>