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6" r:id="rId2"/>
    <p:sldId id="273" r:id="rId3"/>
    <p:sldId id="265" r:id="rId4"/>
    <p:sldId id="260" r:id="rId5"/>
    <p:sldId id="266" r:id="rId6"/>
    <p:sldId id="267" r:id="rId7"/>
    <p:sldId id="259" r:id="rId8"/>
    <p:sldId id="261" r:id="rId9"/>
    <p:sldId id="262" r:id="rId10"/>
    <p:sldId id="268" r:id="rId11"/>
    <p:sldId id="269" r:id="rId12"/>
    <p:sldId id="270" r:id="rId13"/>
    <p:sldId id="277" r:id="rId14"/>
    <p:sldId id="271" r:id="rId15"/>
    <p:sldId id="272" r:id="rId16"/>
    <p:sldId id="279" r:id="rId17"/>
    <p:sldId id="280" r:id="rId18"/>
    <p:sldId id="281" r:id="rId19"/>
    <p:sldId id="282" r:id="rId20"/>
    <p:sldId id="283" r:id="rId21"/>
    <p:sldId id="258" r:id="rId22"/>
    <p:sldId id="278" r:id="rId23"/>
    <p:sldId id="263" r:id="rId24"/>
    <p:sldId id="264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98ABF-231D-4DC2-8351-46E656A53E29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19890-B040-4B34-A5AB-93196E11B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8E09EC-1E17-4A10-9BE5-BA900F5B97EC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84473A-0A3C-4BD1-9412-01A6C36D5F2B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679DE5-CF61-48ED-9518-30026D7FE5E7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19890-B040-4B34-A5AB-93196E11B38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744476-24E7-4F9F-9041-8AC09DF5D81C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502FFE-9115-459E-B07F-9E0C839F2E00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A530-8566-4918-89E1-D1D50AE7743F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280B-16D4-4DF7-9991-0ED74B5B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A530-8566-4918-89E1-D1D50AE7743F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280B-16D4-4DF7-9991-0ED74B5B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A530-8566-4918-89E1-D1D50AE7743F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280B-16D4-4DF7-9991-0ED74B5B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A530-8566-4918-89E1-D1D50AE7743F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280B-16D4-4DF7-9991-0ED74B5B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A530-8566-4918-89E1-D1D50AE7743F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280B-16D4-4DF7-9991-0ED74B5B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A530-8566-4918-89E1-D1D50AE7743F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280B-16D4-4DF7-9991-0ED74B5B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A530-8566-4918-89E1-D1D50AE7743F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280B-16D4-4DF7-9991-0ED74B5B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A530-8566-4918-89E1-D1D50AE7743F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280B-16D4-4DF7-9991-0ED74B5B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A530-8566-4918-89E1-D1D50AE7743F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280B-16D4-4DF7-9991-0ED74B5B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A530-8566-4918-89E1-D1D50AE7743F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280B-16D4-4DF7-9991-0ED74B5B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3A530-8566-4918-89E1-D1D50AE7743F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280B-16D4-4DF7-9991-0ED74B5B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A530-8566-4918-89E1-D1D50AE7743F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280B-16D4-4DF7-9991-0ED74B5BF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\Desktop\&#1053;&#1086;&#1074;&#1072;&#1103;%20&#1087;&#1072;&#1087;&#1082;&#1072;%20(2)\&#1044;&#1080;&#1085;%20&#1076;&#1086;&#1085;+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\Desktop\&#1047;&#1072;&#1088;&#1103;&#1076;&#1082;&#1072;%20&#1089;&#1086;%20&#1079;&#1074;&#1077;&#1079;&#1076;&#1086;&#1095;&#1082;&#1072;&#1084;&#1080;\&#1044;&#1080;&#1085;%20&#1076;&#1086;&#1085;+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2;&#1083;&#1077;&#1090;&#1082;&#1072;\&#1054;&#1089;&#1086;&#1073;&#1077;&#1085;&#1085;&#1086;&#1089;&#1090;&#1080;%20&#1088;&#1072;&#1089;&#1090;&#1080;&#1090;&#1077;&#1083;&#1100;&#1085;&#1086;&#1081;%20&#1082;&#1083;&#1077;&#1090;&#1082;&#1080;\%5bBIO6_02-07%5d_%5bMV_01%5d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7030A0"/>
                </a:solidFill>
              </a:rPr>
              <a:t>« Не ошибается только тот, кто ничего не делает.»</a:t>
            </a:r>
            <a:endParaRPr lang="ru-RU" sz="60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628775"/>
            <a:ext cx="9144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 i="1"/>
              <a:t>Клетка – обязательная </a:t>
            </a:r>
          </a:p>
          <a:p>
            <a:pPr algn="ctr"/>
            <a:r>
              <a:rPr lang="ru-RU" sz="4000" i="1"/>
              <a:t>простейшая структурная единица,</a:t>
            </a:r>
          </a:p>
          <a:p>
            <a:pPr algn="ctr"/>
            <a:r>
              <a:rPr lang="ru-RU" sz="4000" i="1"/>
              <a:t> которая лежит в основе строения, </a:t>
            </a:r>
          </a:p>
          <a:p>
            <a:pPr algn="ctr"/>
            <a:r>
              <a:rPr lang="ru-RU" sz="4000" i="1"/>
              <a:t>развития и всей жизнедеятельности живого организма.</a:t>
            </a:r>
          </a:p>
        </p:txBody>
      </p:sp>
      <p:pic>
        <p:nvPicPr>
          <p:cNvPr id="15366" name="Picture 6" descr="&amp;Rcy;&amp;acy;&amp;scy;&amp;tcy;&amp;icy;&amp;tcy;&amp;iecy;&amp;lcy;&amp;softcy;&amp;ncy;&amp;acy;&amp;yacy; &amp;kcy;&amp;lcy;&amp;iecy;&amp;t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0188" cy="234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67" name="Picture 39" descr="&amp;Rcy;&amp;acy;&amp;scy;&amp;tcy;&amp;icy;&amp;tcy;&amp;iecy;&amp;lcy;&amp;softcy;&amp;ncy;&amp;acy;&amp;yacy; &amp;kcy;&amp;lcy;&amp;iecy;&amp;tcy;&amp;kcy;&amp;acy;"/>
          <p:cNvPicPr>
            <a:picLocks noChangeAspect="1" noChangeArrowheads="1"/>
          </p:cNvPicPr>
          <p:nvPr/>
        </p:nvPicPr>
        <p:blipFill>
          <a:blip r:embed="rId2">
            <a:lum bright="-12000" contrast="-6000"/>
          </a:blip>
          <a:srcRect/>
          <a:stretch>
            <a:fillRect/>
          </a:stretch>
        </p:blipFill>
        <p:spPr bwMode="auto">
          <a:xfrm>
            <a:off x="539750" y="1484313"/>
            <a:ext cx="3024188" cy="4608512"/>
          </a:xfrm>
          <a:prstGeom prst="rect">
            <a:avLst/>
          </a:prstGeom>
          <a:noFill/>
        </p:spPr>
      </p:pic>
      <p:sp>
        <p:nvSpPr>
          <p:cNvPr id="22568" name="Line 40"/>
          <p:cNvSpPr>
            <a:spLocks noChangeShapeType="1"/>
          </p:cNvSpPr>
          <p:nvPr/>
        </p:nvSpPr>
        <p:spPr bwMode="auto">
          <a:xfrm flipV="1">
            <a:off x="1619250" y="1125538"/>
            <a:ext cx="2376488" cy="1511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3995738" y="765175"/>
            <a:ext cx="2592387" cy="4318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ОБОЛОЧКА</a:t>
            </a:r>
          </a:p>
        </p:txBody>
      </p:sp>
      <p:sp>
        <p:nvSpPr>
          <p:cNvPr id="22571" name="Line 43"/>
          <p:cNvSpPr>
            <a:spLocks noChangeShapeType="1"/>
          </p:cNvSpPr>
          <p:nvPr/>
        </p:nvSpPr>
        <p:spPr bwMode="auto">
          <a:xfrm flipV="1">
            <a:off x="2916238" y="1196975"/>
            <a:ext cx="1943100" cy="2808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Растительная клетка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49561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Line 6"/>
          <p:cNvSpPr>
            <a:spLocks noChangeShapeType="1"/>
          </p:cNvSpPr>
          <p:nvPr/>
        </p:nvSpPr>
        <p:spPr bwMode="auto">
          <a:xfrm flipH="1" flipV="1">
            <a:off x="3419475" y="1341438"/>
            <a:ext cx="2592388" cy="2374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 flipV="1">
            <a:off x="1979613" y="3573463"/>
            <a:ext cx="4105275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4067175" y="3860800"/>
            <a:ext cx="2008188" cy="8747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724525" y="3429000"/>
            <a:ext cx="2520950" cy="650875"/>
          </a:xfrm>
          <a:prstGeom prst="rect">
            <a:avLst/>
          </a:prstGeom>
          <a:solidFill>
            <a:srgbClr val="3366CC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solidFill>
                  <a:srgbClr val="FFFFFF"/>
                </a:solidFill>
              </a:rPr>
              <a:t>поры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38" name="Picture 38" descr="&amp;Rcy;&amp;acy;&amp;scy;&amp;tcy;&amp;icy;&amp;tcy;&amp;iecy;&amp;lcy;&amp;softcy;&amp;ncy;&amp;acy;&amp;yacy; &amp;kcy;&amp;lcy;&amp;iecy;&amp;tcy;&amp;kcy;&amp;acy;"/>
          <p:cNvPicPr>
            <a:picLocks noChangeAspect="1" noChangeArrowheads="1"/>
          </p:cNvPicPr>
          <p:nvPr/>
        </p:nvPicPr>
        <p:blipFill>
          <a:blip r:embed="rId2">
            <a:lum bright="-12000" contrast="-6000"/>
          </a:blip>
          <a:srcRect/>
          <a:stretch>
            <a:fillRect/>
          </a:stretch>
        </p:blipFill>
        <p:spPr bwMode="auto">
          <a:xfrm>
            <a:off x="539750" y="1557338"/>
            <a:ext cx="3024188" cy="4608512"/>
          </a:xfrm>
          <a:prstGeom prst="rect">
            <a:avLst/>
          </a:prstGeom>
          <a:noFill/>
        </p:spPr>
      </p:pic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5715008" y="2714620"/>
            <a:ext cx="2138381" cy="72072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ЦИТОПЛАЗМА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5" name="Line 39"/>
          <p:cNvSpPr>
            <a:spLocks noChangeShapeType="1"/>
          </p:cNvSpPr>
          <p:nvPr/>
        </p:nvSpPr>
        <p:spPr bwMode="auto">
          <a:xfrm flipV="1">
            <a:off x="2571736" y="3000372"/>
            <a:ext cx="3168650" cy="9350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38" name="Picture 38" descr="&amp;Rcy;&amp;acy;&amp;scy;&amp;tcy;&amp;icy;&amp;tcy;&amp;iecy;&amp;lcy;&amp;softcy;&amp;ncy;&amp;acy;&amp;yacy; &amp;kcy;&amp;lcy;&amp;iecy;&amp;tcy;&amp;kcy;&amp;acy;"/>
          <p:cNvPicPr>
            <a:picLocks noChangeAspect="1" noChangeArrowheads="1"/>
          </p:cNvPicPr>
          <p:nvPr/>
        </p:nvPicPr>
        <p:blipFill>
          <a:blip r:embed="rId2">
            <a:lum bright="-12000" contrast="-6000"/>
          </a:blip>
          <a:srcRect/>
          <a:stretch>
            <a:fillRect/>
          </a:stretch>
        </p:blipFill>
        <p:spPr bwMode="auto">
          <a:xfrm>
            <a:off x="539750" y="1557338"/>
            <a:ext cx="3024188" cy="4608512"/>
          </a:xfrm>
          <a:prstGeom prst="rect">
            <a:avLst/>
          </a:prstGeom>
          <a:noFill/>
        </p:spPr>
      </p:pic>
      <p:sp>
        <p:nvSpPr>
          <p:cNvPr id="25639" name="Line 39"/>
          <p:cNvSpPr>
            <a:spLocks noChangeShapeType="1"/>
          </p:cNvSpPr>
          <p:nvPr/>
        </p:nvSpPr>
        <p:spPr bwMode="auto">
          <a:xfrm flipV="1">
            <a:off x="1763713" y="2565400"/>
            <a:ext cx="3168650" cy="9350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5148263" y="2060575"/>
            <a:ext cx="1584325" cy="72072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ЯДРО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&amp;Rcy;&amp;acy;&amp;scy;&amp;tcy;&amp;icy;&amp;tcy;&amp;iecy;&amp;lcy;&amp;softcy;&amp;ncy;&amp;acy;&amp;yacy; &amp;kcy;&amp;lcy;&amp;iecy;&amp;tcy;&amp;kcy;&amp;acy;"/>
          <p:cNvPicPr>
            <a:picLocks noChangeAspect="1" noChangeArrowheads="1"/>
          </p:cNvPicPr>
          <p:nvPr/>
        </p:nvPicPr>
        <p:blipFill>
          <a:blip r:embed="rId3">
            <a:lum bright="-12000" contrast="-6000"/>
          </a:blip>
          <a:srcRect/>
          <a:stretch>
            <a:fillRect/>
          </a:stretch>
        </p:blipFill>
        <p:spPr bwMode="auto">
          <a:xfrm>
            <a:off x="539750" y="1557338"/>
            <a:ext cx="3024188" cy="4608512"/>
          </a:xfrm>
          <a:prstGeom prst="rect">
            <a:avLst/>
          </a:prstGeom>
          <a:noFill/>
        </p:spPr>
      </p:pic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1835150" y="2781300"/>
            <a:ext cx="3529013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2627313" y="3933825"/>
            <a:ext cx="2808287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2268538" y="692150"/>
            <a:ext cx="2159000" cy="2089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500563" y="476250"/>
            <a:ext cx="2233612" cy="4318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ОБОЛОЧКА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5580063" y="2565400"/>
            <a:ext cx="1368425" cy="35877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ЯДРО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5580063" y="3789363"/>
            <a:ext cx="2232025" cy="4318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0099"/>
                </a:solidFill>
              </a:rPr>
              <a:t>ЦИТОПЛАЗМА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214546" y="4500570"/>
            <a:ext cx="2857520" cy="6429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286380" y="5072074"/>
            <a:ext cx="2428892" cy="35877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ХЛОРОПЛАСТЫ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3" descr="1faa2677d9a04d8e5edcc231b9d31e4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1071563"/>
            <a:ext cx="10048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14" descr="1faa2677d9a04d8e5edcc231b9d31e4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2143125"/>
            <a:ext cx="10048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15" descr="1faa2677d9a04d8e5edcc231b9d31e4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3286125"/>
            <a:ext cx="10048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16" descr="1faa2677d9a04d8e5edcc231b9d31e4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2286000"/>
            <a:ext cx="10033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17" descr="1faa2677d9a04d8e5edcc231b9d31e4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4071938"/>
            <a:ext cx="10033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18" descr="1faa2677d9a04d8e5edcc231b9d31e4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3786188"/>
            <a:ext cx="10033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43063" y="5572125"/>
            <a:ext cx="67151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ФИЗКУЛЬТМИНУТКА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«ЗАРЯДКА СО ЗВЁЗДОЧКАМИ»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43563" y="571500"/>
            <a:ext cx="321468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ПОВТОРЯЙ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НАМИ!</a:t>
            </a:r>
          </a:p>
        </p:txBody>
      </p:sp>
      <p:pic>
        <p:nvPicPr>
          <p:cNvPr id="13" name="Дин дон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14375" y="500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6" descr="7dec333bf07ac9e9dd16ba41909a1f8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143000"/>
            <a:ext cx="10048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7" descr="7dec333bf07ac9e9dd16ba41909a1f8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929063"/>
            <a:ext cx="10048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8" descr="7dec333bf07ac9e9dd16ba41909a1f8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2500313"/>
            <a:ext cx="10048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9" descr="7dec333bf07ac9e9dd16ba41909a1f8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143125"/>
            <a:ext cx="10048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0" descr="7dec333bf07ac9e9dd16ba41909a1f8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929063"/>
            <a:ext cx="10048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11" descr="7dec333bf07ac9e9dd16ba41909a1f8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929063"/>
            <a:ext cx="10048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9" descr="45e777776e8ee7cf812f8322a1a5ed7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857250"/>
            <a:ext cx="857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10" descr="45e777776e8ee7cf812f8322a1a5ed7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3143250"/>
            <a:ext cx="857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11" descr="45e777776e8ee7cf812f8322a1a5ed7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2500313"/>
            <a:ext cx="857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12" descr="45e777776e8ee7cf812f8322a1a5ed7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714500"/>
            <a:ext cx="857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13" descr="45e777776e8ee7cf812f8322a1a5ed7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3786188"/>
            <a:ext cx="857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Рисунок 14" descr="45e777776e8ee7cf812f8322a1a5ed7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857625"/>
            <a:ext cx="857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Дин дон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599835003.jpg"/>
          <p:cNvPicPr>
            <a:picLocks noChangeAspect="1"/>
          </p:cNvPicPr>
          <p:nvPr/>
        </p:nvPicPr>
        <p:blipFill>
          <a:blip r:embed="rId2">
            <a:lum bright="10000"/>
          </a:blip>
          <a:srcRect l="17819"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4" descr="c72ba1a41039d65d5e20e4b63a46389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622550"/>
            <a:ext cx="5000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5" descr="c72ba1a41039d65d5e20e4b63a46389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928938"/>
            <a:ext cx="64293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6" descr="c72ba1a41039d65d5e20e4b63a46389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3397250"/>
            <a:ext cx="857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7" descr="c72ba1a41039d65d5e20e4b63a46389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3929063"/>
            <a:ext cx="15001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8" descr="c72ba1a41039d65d5e20e4b63a46389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3857625"/>
            <a:ext cx="1016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Движение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Различная окраска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Шесть ног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Две</a:t>
                      </a:r>
                      <a:r>
                        <a:rPr lang="ru-RU" baseline="0" dirty="0" smtClean="0"/>
                        <a:t> пары ног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Зеленая окраска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Стебель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Листья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</a:t>
                      </a:r>
                      <a:r>
                        <a:rPr lang="ru-RU" baseline="0" dirty="0" smtClean="0"/>
                        <a:t> когтей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Цветок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Длинный хвост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Шерстяной покров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599835003.jpg"/>
          <p:cNvPicPr>
            <a:picLocks noChangeAspect="1"/>
          </p:cNvPicPr>
          <p:nvPr/>
        </p:nvPicPr>
        <p:blipFill>
          <a:blip r:embed="rId2">
            <a:lum bright="10000"/>
          </a:blip>
          <a:srcRect l="17819"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1" descr="599835003.jpg"/>
          <p:cNvPicPr>
            <a:picLocks noChangeAspect="1"/>
          </p:cNvPicPr>
          <p:nvPr/>
        </p:nvPicPr>
        <p:blipFill>
          <a:blip r:embed="rId2">
            <a:lum bright="10000"/>
          </a:blip>
          <a:srcRect l="17819"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4" descr="baby13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851150"/>
            <a:ext cx="2286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Расскажи с помощью схемы, как идёт процесс фотосинтеза в зелёной клетке.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500430" y="3714752"/>
            <a:ext cx="198597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хлорофилл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3143248"/>
            <a:ext cx="184309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кислород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4786322"/>
            <a:ext cx="1843094" cy="642942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</a:t>
            </a:r>
            <a:r>
              <a:rPr lang="ru-RU" b="1" dirty="0" smtClean="0">
                <a:solidFill>
                  <a:schemeClr val="bg1"/>
                </a:solidFill>
              </a:rPr>
              <a:t>рганические вещества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714620"/>
            <a:ext cx="1843094" cy="64294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свет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929066"/>
            <a:ext cx="1843094" cy="64294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</a:t>
            </a:r>
            <a:r>
              <a:rPr lang="ru-RU" sz="2400" b="1" dirty="0" smtClean="0">
                <a:solidFill>
                  <a:schemeClr val="bg1"/>
                </a:solidFill>
              </a:rPr>
              <a:t>глекислый газ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072074"/>
            <a:ext cx="1843094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вода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Светлана\Анимации\стрелка 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000504"/>
            <a:ext cx="714380" cy="381000"/>
          </a:xfrm>
          <a:prstGeom prst="rect">
            <a:avLst/>
          </a:prstGeom>
          <a:noFill/>
        </p:spPr>
      </p:pic>
      <p:pic>
        <p:nvPicPr>
          <p:cNvPr id="11" name="Picture 2" descr="D:\Светлана\Анимации\стрелка 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500000">
            <a:off x="2833093" y="4776552"/>
            <a:ext cx="714380" cy="381000"/>
          </a:xfrm>
          <a:prstGeom prst="rect">
            <a:avLst/>
          </a:prstGeom>
          <a:noFill/>
        </p:spPr>
      </p:pic>
      <p:pic>
        <p:nvPicPr>
          <p:cNvPr id="12" name="Picture 2" descr="D:\Светлана\Анимации\стрелка 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0000">
            <a:off x="2831511" y="3167541"/>
            <a:ext cx="714380" cy="381000"/>
          </a:xfrm>
          <a:prstGeom prst="rect">
            <a:avLst/>
          </a:prstGeom>
          <a:noFill/>
        </p:spPr>
      </p:pic>
      <p:pic>
        <p:nvPicPr>
          <p:cNvPr id="13" name="Picture 2" descr="D:\Светлана\Анимации\стрелка 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620000">
            <a:off x="5333933" y="3427523"/>
            <a:ext cx="714380" cy="381000"/>
          </a:xfrm>
          <a:prstGeom prst="rect">
            <a:avLst/>
          </a:prstGeom>
          <a:noFill/>
        </p:spPr>
      </p:pic>
      <p:pic>
        <p:nvPicPr>
          <p:cNvPr id="14" name="Picture 2" descr="D:\Светлана\Анимации\стрелка 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80000">
            <a:off x="5332419" y="4624991"/>
            <a:ext cx="71438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282874"/>
            <a:ext cx="5072097" cy="375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571744"/>
            <a:ext cx="2952754" cy="405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607218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70C0"/>
                </a:solidFill>
              </a:rPr>
              <a:t> </a:t>
            </a:r>
            <a:r>
              <a:rPr lang="ru-RU" sz="3600" smtClean="0">
                <a:solidFill>
                  <a:srgbClr val="0070C0"/>
                </a:solidFill>
              </a:rPr>
              <a:t/>
            </a:r>
            <a:br>
              <a:rPr lang="ru-RU" sz="3600" smtClean="0">
                <a:solidFill>
                  <a:srgbClr val="0070C0"/>
                </a:solidFill>
              </a:rPr>
            </a:br>
            <a:endParaRPr lang="ru-RU" sz="3600" smtClean="0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642918"/>
            <a:ext cx="7500990" cy="580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Ответы к тесту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1:в</a:t>
            </a:r>
          </a:p>
          <a:p>
            <a:r>
              <a:rPr lang="ru-RU" sz="4400" dirty="0" smtClean="0"/>
              <a:t>2:б</a:t>
            </a:r>
          </a:p>
          <a:p>
            <a:r>
              <a:rPr lang="ru-RU" sz="4400" dirty="0" smtClean="0"/>
              <a:t>3:в</a:t>
            </a:r>
          </a:p>
          <a:p>
            <a:r>
              <a:rPr lang="ru-RU" sz="4400" dirty="0" smtClean="0"/>
              <a:t>4:1-а, 2-в, 3-б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8959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643314"/>
            <a:ext cx="3143272" cy="296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Администратор\Рабочий стол\Ужова Т.Б\Ужова Татьяна Борисовна\Картинки по биологии\Заяц-беляк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875" y="142852"/>
            <a:ext cx="3270281" cy="2684463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Ужова Т.Б\Ужова Татьяна Борисовна\Картинки по биологии\Земляника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6190"/>
            <a:ext cx="3357554" cy="2802345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357430"/>
            <a:ext cx="349884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71480"/>
            <a:ext cx="2000264" cy="1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357290" y="500042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ИТОГ    УРОКА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2357430"/>
            <a:ext cx="6858048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Все живое состоит из клеток.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Главные части клетки – ядро, оболочка, цитоплазма.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Только в клетках растений есть хлоропласты.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Растительная клетка производит органические вещества.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268413"/>
            <a:ext cx="8510587" cy="1325562"/>
          </a:xfrm>
        </p:spPr>
        <p:txBody>
          <a:bodyPr>
            <a:normAutofit fontScale="90000"/>
          </a:bodyPr>
          <a:lstStyle/>
          <a:p>
            <a:r>
              <a:rPr lang="ru-RU" sz="3600">
                <a:solidFill>
                  <a:srgbClr val="000099"/>
                </a:solidFill>
              </a:rPr>
              <a:t>Давно пытливый ум мечтал</a:t>
            </a:r>
            <a:br>
              <a:rPr lang="ru-RU" sz="3600">
                <a:solidFill>
                  <a:srgbClr val="000099"/>
                </a:solidFill>
              </a:rPr>
            </a:br>
            <a:r>
              <a:rPr lang="ru-RU" sz="3600">
                <a:solidFill>
                  <a:srgbClr val="000099"/>
                </a:solidFill>
              </a:rPr>
              <a:t>Внутрь всех вещей взглянуть.</a:t>
            </a:r>
            <a:br>
              <a:rPr lang="ru-RU" sz="3600">
                <a:solidFill>
                  <a:srgbClr val="000099"/>
                </a:solidFill>
              </a:rPr>
            </a:br>
            <a:r>
              <a:rPr lang="ru-RU" sz="3600">
                <a:solidFill>
                  <a:srgbClr val="000099"/>
                </a:solidFill>
              </a:rPr>
              <a:t>Путь в мир незримый указал</a:t>
            </a:r>
            <a:br>
              <a:rPr lang="ru-RU" sz="3600">
                <a:solidFill>
                  <a:srgbClr val="000099"/>
                </a:solidFill>
              </a:rPr>
            </a:br>
            <a:r>
              <a:rPr lang="ru-RU" sz="3600" i="1">
                <a:solidFill>
                  <a:srgbClr val="000099"/>
                </a:solidFill>
              </a:rPr>
              <a:t>Великий Левенгук</a:t>
            </a:r>
            <a:r>
              <a:rPr lang="ru-RU" sz="4000" i="1">
                <a:solidFill>
                  <a:srgbClr val="000099"/>
                </a:solidFill>
              </a:rPr>
              <a:t/>
            </a:r>
            <a:br>
              <a:rPr lang="ru-RU" sz="4000" i="1">
                <a:solidFill>
                  <a:srgbClr val="000099"/>
                </a:solidFill>
              </a:rPr>
            </a:br>
            <a:endParaRPr lang="ru-RU" sz="4000" i="1">
              <a:solidFill>
                <a:srgbClr val="000099"/>
              </a:solidFill>
            </a:endParaRPr>
          </a:p>
        </p:txBody>
      </p:sp>
      <p:pic>
        <p:nvPicPr>
          <p:cNvPr id="64516" name="Picture 4" descr="Левенгук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852738"/>
            <a:ext cx="2781300" cy="3529012"/>
          </a:xfrm>
          <a:noFill/>
          <a:ln/>
        </p:spPr>
      </p:pic>
      <p:pic>
        <p:nvPicPr>
          <p:cNvPr id="64517" name="Picture 5" descr="Микроскоп Роберта Гу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924175"/>
            <a:ext cx="3165475" cy="35290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500063" y="5857875"/>
            <a:ext cx="10006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Гу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610"/>
          <a:stretch>
            <a:fillRect/>
          </a:stretch>
        </p:blipFill>
        <p:spPr bwMode="auto">
          <a:xfrm>
            <a:off x="395288" y="981075"/>
            <a:ext cx="4102100" cy="4537075"/>
          </a:xfrm>
          <a:prstGeom prst="rect">
            <a:avLst/>
          </a:prstGeom>
          <a:noFill/>
        </p:spPr>
      </p:pic>
      <p:pic>
        <p:nvPicPr>
          <p:cNvPr id="3077" name="Picture 5" descr="клетка Гука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1989138"/>
            <a:ext cx="29527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510587" cy="1325563"/>
          </a:xfrm>
        </p:spPr>
        <p:txBody>
          <a:bodyPr/>
          <a:lstStyle/>
          <a:p>
            <a:r>
              <a:rPr lang="ru-RU">
                <a:solidFill>
                  <a:srgbClr val="000099"/>
                </a:solidFill>
              </a:rPr>
              <a:t>РОБЕРТ ГУК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prophilaktika-ra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8616" name="WordArt 8"/>
          <p:cNvSpPr>
            <a:spLocks noChangeArrowheads="1" noChangeShapeType="1" noTextEdit="1"/>
          </p:cNvSpPr>
          <p:nvPr/>
        </p:nvSpPr>
        <p:spPr bwMode="auto">
          <a:xfrm>
            <a:off x="684213" y="4221163"/>
            <a:ext cx="76676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66"/>
                  </a:solidFill>
                  <a:round/>
                  <a:headEnd type="none" w="sm" len="sm"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Тема урока: Экскурсия в мир клеток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[BIO6_02-07]_[MV_01]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Изготовление препарата клеток кожицы чешуи луковицы лука</a:t>
            </a:r>
            <a:endParaRPr lang="ru-RU" sz="2800" dirty="0" smtClean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98625" y="1600200"/>
            <a:ext cx="57467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Клетки кожицы лука </a:t>
            </a:r>
            <a:br>
              <a:rPr lang="ru-RU" sz="3600" b="1" smtClean="0"/>
            </a:br>
            <a:r>
              <a:rPr lang="ru-RU" sz="3100" b="1" smtClean="0">
                <a:solidFill>
                  <a:srgbClr val="0070C0"/>
                </a:solidFill>
              </a:rPr>
              <a:t>(микрофотография)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10" y="928670"/>
            <a:ext cx="7786742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161</Words>
  <Application>Microsoft Office PowerPoint</Application>
  <PresentationFormat>Экран (4:3)</PresentationFormat>
  <Paragraphs>60</Paragraphs>
  <Slides>26</Slides>
  <Notes>6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Проверка домашнего задания</vt:lpstr>
      <vt:lpstr>Давно пытливый ум мечтал Внутрь всех вещей взглянуть. Путь в мир незримый указал Великий Левенгук </vt:lpstr>
      <vt:lpstr>Слайд 4</vt:lpstr>
      <vt:lpstr>РОБЕРТ ГУК</vt:lpstr>
      <vt:lpstr>Слайд 6</vt:lpstr>
      <vt:lpstr>Слайд 7</vt:lpstr>
      <vt:lpstr> Изготовление препарата клеток кожицы чешуи луковицы лука</vt:lpstr>
      <vt:lpstr>Клетки кожицы лука  (микрофотография)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Расскажи с помощью схемы, как идёт процесс фотосинтеза в зелёной клетке.</vt:lpstr>
      <vt:lpstr>Слайд 22</vt:lpstr>
      <vt:lpstr>  </vt:lpstr>
      <vt:lpstr>Ответы к тесту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школа</cp:lastModifiedBy>
  <cp:revision>19</cp:revision>
  <dcterms:created xsi:type="dcterms:W3CDTF">2012-11-07T07:16:30Z</dcterms:created>
  <dcterms:modified xsi:type="dcterms:W3CDTF">2012-11-28T11:36:28Z</dcterms:modified>
</cp:coreProperties>
</file>