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8" r:id="rId2"/>
    <p:sldId id="300" r:id="rId3"/>
    <p:sldId id="312" r:id="rId4"/>
    <p:sldId id="260" r:id="rId5"/>
    <p:sldId id="257" r:id="rId6"/>
    <p:sldId id="293" r:id="rId7"/>
    <p:sldId id="299" r:id="rId8"/>
    <p:sldId id="279" r:id="rId9"/>
    <p:sldId id="301" r:id="rId10"/>
    <p:sldId id="306" r:id="rId11"/>
    <p:sldId id="307" r:id="rId12"/>
    <p:sldId id="311" r:id="rId13"/>
    <p:sldId id="309" r:id="rId14"/>
    <p:sldId id="298" r:id="rId15"/>
    <p:sldId id="305" r:id="rId16"/>
    <p:sldId id="294" r:id="rId17"/>
    <p:sldId id="295" r:id="rId18"/>
    <p:sldId id="304" r:id="rId19"/>
    <p:sldId id="297" r:id="rId20"/>
    <p:sldId id="302" r:id="rId21"/>
    <p:sldId id="275" r:id="rId22"/>
    <p:sldId id="276" r:id="rId23"/>
    <p:sldId id="277" r:id="rId24"/>
    <p:sldId id="296" r:id="rId25"/>
    <p:sldId id="280" r:id="rId26"/>
    <p:sldId id="31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>
        <p:scale>
          <a:sx n="70" d="100"/>
          <a:sy n="70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41080675853018372"/>
          <c:h val="0.58437499999999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2012-2013г.</c:v>
                </c:pt>
              </c:strCache>
            </c:strRef>
          </c:tx>
          <c:explosion val="2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Основы православной культуры</c:v>
                </c:pt>
                <c:pt idx="1">
                  <c:v>Основы светской этики</c:v>
                </c:pt>
                <c:pt idx="2">
                  <c:v>Основы мировых религиозных культур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0.88600000000000001</c:v>
                </c:pt>
                <c:pt idx="1">
                  <c:v>8.1000000000000003E-2</c:v>
                </c:pt>
                <c:pt idx="2">
                  <c:v>3.2000000000000001E-2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4470744221129"/>
          <c:y val="4.6717773143508438E-2"/>
          <c:w val="0.29746519077391098"/>
          <c:h val="0.59491229969067061"/>
        </c:manualLayout>
      </c:layout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scene3d>
      <a:camera prst="orthographicFront"/>
      <a:lightRig rig="threePt" dir="t"/>
    </a:scene3d>
    <a:sp3d>
      <a:bevelT w="1460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0.92</c:v>
                </c:pt>
                <c:pt idx="1">
                  <c:v>0.03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0.2465</cdr:x>
      <cdr:y>2.19103E-7</cdr:y>
    </cdr:from>
    <cdr:to>
      <cdr:x>0.51796</cdr:x>
      <cdr:y>0.09242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5442" y="1"/>
          <a:ext cx="1944204" cy="421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2012-2013 уч. год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0.33699</cdr:x>
      <cdr:y>0.37777</cdr:y>
    </cdr:from>
    <cdr:to>
      <cdr:x>0.60845</cdr:x>
      <cdr:y>0.47019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13514" y="1724178"/>
          <a:ext cx="1944204" cy="421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2014-2015 уч. год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61CDE-4859-4F99-BB87-6BD365ACDE9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6C735-4470-4DA0-A325-BD90FEB86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1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DFBFAB-CA49-4B53-8B42-E7122D9285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3" y="4350018"/>
            <a:ext cx="4738097" cy="35096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6C735-4470-4DA0-A325-BD90FEB8692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1B49-5C04-4540-AFEC-7790C48E3845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B5D4-D3AB-44C2-963F-C09E40B3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1B49-5C04-4540-AFEC-7790C48E3845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B5D4-D3AB-44C2-963F-C09E40B3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1B49-5C04-4540-AFEC-7790C48E3845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B5D4-D3AB-44C2-963F-C09E40B3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9699-580E-4FF4-AEB1-2476CEB7F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1B49-5C04-4540-AFEC-7790C48E3845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B5D4-D3AB-44C2-963F-C09E40B3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1B49-5C04-4540-AFEC-7790C48E3845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B5D4-D3AB-44C2-963F-C09E40B3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1B49-5C04-4540-AFEC-7790C48E3845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B5D4-D3AB-44C2-963F-C09E40B3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1B49-5C04-4540-AFEC-7790C48E3845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B5D4-D3AB-44C2-963F-C09E40B3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1B49-5C04-4540-AFEC-7790C48E3845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B5D4-D3AB-44C2-963F-C09E40B3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1B49-5C04-4540-AFEC-7790C48E3845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B5D4-D3AB-44C2-963F-C09E40B3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1B49-5C04-4540-AFEC-7790C48E3845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B5D4-D3AB-44C2-963F-C09E40B3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1B49-5C04-4540-AFEC-7790C48E3845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B5D4-D3AB-44C2-963F-C09E40B3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1B49-5C04-4540-AFEC-7790C48E3845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B5D4-D3AB-44C2-963F-C09E40B3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587" y="4149080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Культурологический подход к преподаванию курса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«Основы религиозной культуры и светской этики».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r="2708"/>
          <a:stretch>
            <a:fillRect/>
          </a:stretch>
        </p:blipFill>
        <p:spPr>
          <a:xfrm>
            <a:off x="2123728" y="254270"/>
            <a:ext cx="5648544" cy="3894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Важные положения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13787" cy="5472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7030A0"/>
                </a:solidFill>
              </a:rPr>
              <a:t>«Дети не готовятся стать гражданами и жить в обществе, а являются гражданами и живут в обществе»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7030A0"/>
                </a:solidFill>
              </a:rPr>
              <a:t>«Нельзя приобрести гражданские качества слушая указания и распоряжения»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7030A0"/>
                </a:solidFill>
              </a:rPr>
              <a:t>«Интерес – наиболее короткий путь к получению знаний»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7030A0"/>
                </a:solidFill>
              </a:rPr>
              <a:t>«Самыми ненадежными спутниками учителя являются страх и истерика»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7030A0"/>
                </a:solidFill>
              </a:rPr>
              <a:t>«Уважение и сотрудничество – основа образования»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7030A0"/>
                </a:solidFill>
              </a:rPr>
              <a:t>«Юмор и улыбка делают школу человечнее»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04448" y="64533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54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772816"/>
            <a:ext cx="8229600" cy="4535909"/>
          </a:xfrm>
        </p:spPr>
        <p:txBody>
          <a:bodyPr/>
          <a:lstStyle/>
          <a:p>
            <a:pPr marL="174625" indent="-38100" algn="ctr">
              <a:buFontTx/>
              <a:buNone/>
            </a:pPr>
            <a:endParaRPr lang="en-US" altLang="ru-RU" sz="40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174625" indent="-38100" algn="ctr"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</a:rPr>
              <a:t>Культура  </a:t>
            </a:r>
            <a:r>
              <a:rPr lang="ru-RU" altLang="ru-RU" sz="4000" b="1" dirty="0">
                <a:solidFill>
                  <a:srgbClr val="7030A0"/>
                </a:solidFill>
                <a:latin typeface="Times New Roman" pitchFamily="18" charset="0"/>
              </a:rPr>
              <a:t>-  образ жизни, обычаи, традиции и верования, духовное и материальное богатство народов мира.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29224" y="63560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65100"/>
            <a:bevelB w="285750"/>
          </a:sp3d>
        </p:spPr>
        <p:txBody>
          <a:bodyPr/>
          <a:lstStyle/>
          <a:p>
            <a:r>
              <a:rPr lang="ru-RU" altLang="ru-RU" sz="5400" b="1" dirty="0" smtClean="0">
                <a:solidFill>
                  <a:srgbClr val="FF0000"/>
                </a:solidFill>
              </a:rPr>
              <a:t>Базовые ценности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992" y="1484784"/>
            <a:ext cx="8598792" cy="453072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altLang="ru-RU" b="1" dirty="0" smtClean="0">
                <a:solidFill>
                  <a:srgbClr val="7030A0"/>
                </a:solidFill>
              </a:rPr>
              <a:t>Содержание всех модулей комплексного учебного предмета подчинено общей цели – 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>воспитанию личности гражданина России посредством приобщения его к одной из национальных духовных традиций. </a:t>
            </a:r>
          </a:p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Содержание       каждого        из          модулей организуется          вокруг        трех      базовых национальных       ценностей: 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>                      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0432" y="63093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5379145"/>
            <a:ext cx="5969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altLang="ru-RU" sz="3200" b="1" dirty="0">
                <a:solidFill>
                  <a:srgbClr val="FF0000"/>
                </a:solidFill>
              </a:rPr>
              <a:t>Отечество, семья, религия</a:t>
            </a:r>
          </a:p>
        </p:txBody>
      </p:sp>
    </p:spTree>
    <p:extLst>
      <p:ext uri="{BB962C8B-B14F-4D97-AF65-F5344CB8AC3E}">
        <p14:creationId xmlns:p14="http://schemas.microsoft.com/office/powerpoint/2010/main" val="40094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60350"/>
            <a:ext cx="8435975" cy="6048375"/>
          </a:xfrm>
        </p:spPr>
        <p:txBody>
          <a:bodyPr>
            <a:normAutofit/>
          </a:bodyPr>
          <a:lstStyle/>
          <a:p>
            <a:pPr marL="547688" indent="-411163" algn="ctr"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В результате освоения данного курса школьниками  должны быть усвоены следующие смыслы: </a:t>
            </a:r>
            <a:endParaRPr lang="en-US" altLang="ru-RU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547688" indent="-411163" algn="ctr">
              <a:buFontTx/>
              <a:buNone/>
            </a:pPr>
            <a:endParaRPr lang="ru-RU" altLang="ru-RU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547688" indent="-411163"/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</a:rPr>
              <a:t>каждая культура имеет собственный контекст и свою логику, </a:t>
            </a:r>
          </a:p>
          <a:p>
            <a:pPr marL="547688" indent="-411163"/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</a:rPr>
              <a:t>ни одна культура не может быть лучше другой,</a:t>
            </a:r>
          </a:p>
          <a:p>
            <a:pPr marL="547688" indent="-411163"/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</a:rPr>
              <a:t>каждая культура обладает значимым для развития человечества  ценностным содержанием.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04448" y="63406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6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333" y="1749112"/>
            <a:ext cx="8568952" cy="46782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1</a:t>
            </a:r>
            <a:r>
              <a:rPr lang="ru-RU" sz="2000" dirty="0"/>
              <a:t>. Коммуникативные ситуации, нравственные ситуации, проблемные ситуации для эмоциональной включенности ребенка </a:t>
            </a:r>
          </a:p>
          <a:p>
            <a:r>
              <a:rPr lang="ru-RU" sz="2000" dirty="0"/>
              <a:t>2. Эмоционально-смысловую кульминацию </a:t>
            </a:r>
          </a:p>
          <a:p>
            <a:r>
              <a:rPr lang="ru-RU" sz="2000" dirty="0"/>
              <a:t>3. Работу с текстами, ключевыми словами, нравственными понятиями, со словарем </a:t>
            </a:r>
          </a:p>
          <a:p>
            <a:r>
              <a:rPr lang="ru-RU" sz="2000" dirty="0"/>
              <a:t>4. Работу с иллюстративным материалом </a:t>
            </a:r>
          </a:p>
          <a:p>
            <a:r>
              <a:rPr lang="ru-RU" sz="2000" dirty="0"/>
              <a:t>5. Совместную деятельность учащихся (учебное сотрудничество - диалоговая форма, задания на осмысление и выражение собственного мнения, инсценировки, разыгрывание по ролям,…) </a:t>
            </a:r>
          </a:p>
          <a:p>
            <a:r>
              <a:rPr lang="ru-RU" sz="2000" dirty="0"/>
              <a:t>5. Дидактические игры и игры на общение (ритуалы) </a:t>
            </a:r>
          </a:p>
          <a:p>
            <a:r>
              <a:rPr lang="ru-RU" sz="2000" dirty="0"/>
              <a:t>6. Дифференцированные задания </a:t>
            </a:r>
          </a:p>
          <a:p>
            <a:r>
              <a:rPr lang="ru-RU" sz="2000" dirty="0"/>
              <a:t>7. Дополнительный материал (художественные и научно-познавательные тексты, иллюстративный материал) </a:t>
            </a:r>
          </a:p>
          <a:p>
            <a:r>
              <a:rPr lang="ru-RU" sz="2000" dirty="0"/>
              <a:t>8. Рефлексию для создания завершенного эмоционального образа урока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8349" y="294988"/>
            <a:ext cx="651993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46050"/>
            </a:sp3d>
          </a:bodyPr>
          <a:lstStyle/>
          <a:p>
            <a:pPr lvl="0" algn="ctr"/>
            <a:r>
              <a:rPr lang="ru-RU" sz="44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Урок ОРКСЭ должен включать: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38933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5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964" y="980728"/>
            <a:ext cx="8579296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Какие же могут быть риски </a:t>
            </a:r>
            <a:r>
              <a:rPr lang="ru-RU" sz="3200" b="1" i="1" dirty="0" smtClean="0">
                <a:solidFill>
                  <a:srgbClr val="7030A0"/>
                </a:solidFill>
              </a:rPr>
              <a:t>у педагогов</a:t>
            </a:r>
            <a:r>
              <a:rPr lang="ru-RU" sz="3200" b="1" i="1" dirty="0">
                <a:solidFill>
                  <a:srgbClr val="7030A0"/>
                </a:solidFill>
              </a:rPr>
              <a:t>, связанные с  преподаванием новой дисциплины? 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9"/>
            <a:ext cx="8229600" cy="3888432"/>
          </a:xfrm>
        </p:spPr>
        <p:txBody>
          <a:bodyPr/>
          <a:lstStyle/>
          <a:p>
            <a:pPr algn="just"/>
            <a:r>
              <a:rPr lang="ru-RU" b="1" dirty="0"/>
              <a:t>первое </a:t>
            </a:r>
            <a:r>
              <a:rPr lang="ru-RU" b="1" dirty="0" smtClean="0"/>
              <a:t>табу </a:t>
            </a:r>
            <a:r>
              <a:rPr lang="ru-RU" dirty="0" smtClean="0"/>
              <a:t>-  </a:t>
            </a:r>
            <a:r>
              <a:rPr lang="ru-RU" dirty="0"/>
              <a:t>нельзя критиковать чужую </a:t>
            </a:r>
            <a:r>
              <a:rPr lang="ru-RU" dirty="0" smtClean="0"/>
              <a:t>святыню </a:t>
            </a:r>
            <a:r>
              <a:rPr lang="ru-RU" i="1" dirty="0" smtClean="0">
                <a:solidFill>
                  <a:srgbClr val="FF0000"/>
                </a:solidFill>
              </a:rPr>
              <a:t>(«Пой </a:t>
            </a:r>
            <a:r>
              <a:rPr lang="ru-RU" i="1" dirty="0">
                <a:solidFill>
                  <a:srgbClr val="FF0000"/>
                </a:solidFill>
              </a:rPr>
              <a:t>о своем, не ругая чужого</a:t>
            </a:r>
            <a:r>
              <a:rPr lang="ru-RU" i="1" dirty="0" smtClean="0">
                <a:solidFill>
                  <a:srgbClr val="FF0000"/>
                </a:solidFill>
              </a:rPr>
              <a:t>!»)</a:t>
            </a:r>
            <a:r>
              <a:rPr lang="ru-RU" dirty="0" smtClean="0"/>
              <a:t>; </a:t>
            </a:r>
          </a:p>
          <a:p>
            <a:pPr algn="just"/>
            <a:r>
              <a:rPr lang="ru-RU" b="1" dirty="0"/>
              <a:t>в</a:t>
            </a:r>
            <a:r>
              <a:rPr lang="ru-RU" b="1" dirty="0" smtClean="0"/>
              <a:t>торое </a:t>
            </a:r>
            <a:r>
              <a:rPr lang="ru-RU" b="1" dirty="0"/>
              <a:t>ограничение </a:t>
            </a:r>
            <a:r>
              <a:rPr lang="ru-RU" dirty="0"/>
              <a:t>- речь педагога должна быть инклюзивной, а не </a:t>
            </a:r>
            <a:r>
              <a:rPr lang="ru-RU" dirty="0" smtClean="0"/>
              <a:t>эксклюзивной;</a:t>
            </a:r>
          </a:p>
          <a:p>
            <a:pPr algn="just"/>
            <a:r>
              <a:rPr lang="ru-RU" b="1" dirty="0"/>
              <a:t>т</a:t>
            </a:r>
            <a:r>
              <a:rPr lang="ru-RU" b="1" dirty="0" smtClean="0"/>
              <a:t>ретье </a:t>
            </a:r>
            <a:r>
              <a:rPr lang="ru-RU" b="1" dirty="0"/>
              <a:t>табу - </a:t>
            </a:r>
            <a:r>
              <a:rPr lang="ru-RU" dirty="0"/>
              <a:t>нельзя призывать детей к религиозной практике.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4448" y="64533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7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-1571668" y="164305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Культурологический подход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</a:br>
            <a:endParaRPr lang="ru-RU" sz="36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5122" name="Picture 2" descr="G:\фото4а\DSC091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42852"/>
            <a:ext cx="3619494" cy="27146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77800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3071810"/>
            <a:ext cx="8501122" cy="3429024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8600" h="82550"/>
            <a:bevelB w="444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методологического принципа разработки всех учебных пособий выбран культурологический подход, способствующий формированию у учащихся первоначальных представлений об основах религиозных культур и светской этики, учитывающий уже имеющийся у них круг знаний, а также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межпредметное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взаимодействие.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5084" y="63479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Наука и религия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         Комплексный курс является светским. Сведения об истоках традиций и культуры не рассматриваются как конкуренты научных знаний.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        Наука и религия не противоречат друг другу, а являются отдельными сферами общественной жизни и социальной практики, решают конкретные задачи.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/>
              <a:t>                                                    </a:t>
            </a:r>
          </a:p>
        </p:txBody>
      </p:sp>
      <p:sp>
        <p:nvSpPr>
          <p:cNvPr id="4" name="Овал 3"/>
          <p:cNvSpPr/>
          <p:nvPr/>
        </p:nvSpPr>
        <p:spPr>
          <a:xfrm>
            <a:off x="642938" y="3143250"/>
            <a:ext cx="3214687" cy="85725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Наука</a:t>
            </a:r>
          </a:p>
        </p:txBody>
      </p:sp>
      <p:sp>
        <p:nvSpPr>
          <p:cNvPr id="5" name="Овал 4"/>
          <p:cNvSpPr/>
          <p:nvPr/>
        </p:nvSpPr>
        <p:spPr>
          <a:xfrm>
            <a:off x="5143500" y="3214688"/>
            <a:ext cx="2857500" cy="714375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Религия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4500563"/>
            <a:ext cx="3714750" cy="20002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Накопление точных, рациональных, объективных знаний об  окружающей  действительности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5" y="4500563"/>
            <a:ext cx="3643313" cy="207168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Ориентирована на мировоззренческие  и нравственные проблемы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000250" y="4000500"/>
            <a:ext cx="48418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429375" y="3929063"/>
            <a:ext cx="428625" cy="500062"/>
          </a:xfrm>
          <a:prstGeom prst="downArrow">
            <a:avLst>
              <a:gd name="adj1" fmla="val 671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68312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endParaRPr lang="ru-RU" altLang="ru-RU" sz="2400" b="1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214313"/>
            <a:ext cx="8143875" cy="100012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228600"/>
            <a:bevelB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Кто и что должны преподавать в курсе </a:t>
            </a:r>
            <a:r>
              <a:rPr lang="ru-RU" sz="3200" b="1" dirty="0" err="1"/>
              <a:t>ОРКиСЭ</a:t>
            </a:r>
            <a:r>
              <a:rPr lang="ru-RU" sz="3200" b="1" dirty="0"/>
              <a:t>?</a:t>
            </a:r>
            <a:endParaRPr lang="ru-RU" sz="32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357688" y="1285875"/>
            <a:ext cx="48418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1714500"/>
            <a:ext cx="7429500" cy="142875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228600"/>
            <a:bevelB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Вести курс могут исключительно  светские педагоги  прошедшие соответствующую подготовку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57688" y="3214688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1625" y="3714750"/>
            <a:ext cx="6143625" cy="278606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228600"/>
            <a:bevelB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Светский характер курса не подразумевает  включение в программу посещения религиозных организаций </a:t>
            </a:r>
            <a:r>
              <a:rPr lang="ru-RU" sz="2400" dirty="0"/>
              <a:t>(специфика данных сооружений демонстрируется на уроке в фото, видео формате</a:t>
            </a:r>
            <a:r>
              <a:rPr lang="ru-RU" sz="2000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43938" y="64112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1357298"/>
            <a:ext cx="8786874" cy="52864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№1. Россия – наша Родина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№2. Культура и религия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№3. Бог и человек в православии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№4. Православная молитва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№5. Библия и Евангелие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№6. Проповедь Христа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№7. Христос и Его Крест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№8. Пасха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№9. Православное учение о человеке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№10. Совесть и раскаяние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№11. Заповеди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№12. Милосердие и сострадание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№13. Золотое правило этики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№14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Храм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№15.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Икона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№16. Творческие работы учащихся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№17. Подведение итогов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учебного модуля «Основы православной культуры» 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5716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№18. Как христианство пришло на Русь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№19. Подвиг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№20. Заповеди блаженства 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№21. Зачем творить добро?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№22. Чудо в жизни христианина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№23. Православие о Божием суде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№24. Таинство Причастия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№25. Монастырь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№26. Отношение христианина к природе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№27. Христианская семья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№28. Защита Отечества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№29. Христианин в труде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№30. Любовь и уважение 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Отечеству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№31. Итоговый урок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1804" y="64590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445500" cy="4105275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7030A0"/>
                </a:solidFill>
              </a:rPr>
              <a:t>	</a:t>
            </a:r>
            <a:r>
              <a:rPr lang="ru-RU" altLang="ru-RU" sz="3600" b="1" dirty="0">
                <a:solidFill>
                  <a:srgbClr val="7030A0"/>
                </a:solidFill>
                <a:latin typeface="Times New Roman" pitchFamily="18" charset="0"/>
              </a:rPr>
              <a:t>«Мы живем в мире, в котором изоляция уже невозможна. Мы живем во время беспрецедентной мобильности людей и переплетения культур. 	</a:t>
            </a:r>
            <a:br>
              <a:rPr lang="ru-RU" altLang="ru-RU" sz="36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3600" b="1" dirty="0">
                <a:solidFill>
                  <a:srgbClr val="7030A0"/>
                </a:solidFill>
                <a:latin typeface="Times New Roman" pitchFamily="18" charset="0"/>
              </a:rPr>
              <a:t>	Мы все взаимозависимы и разделяем неизбежную ответственность за благосостояние всего мира»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5589240"/>
            <a:ext cx="6994525" cy="1116013"/>
          </a:xfrm>
        </p:spPr>
        <p:txBody>
          <a:bodyPr>
            <a:normAutofit fontScale="92500" lnSpcReduction="10000"/>
          </a:bodyPr>
          <a:lstStyle/>
          <a:p>
            <a:pPr algn="r">
              <a:buFontTx/>
              <a:buNone/>
            </a:pPr>
            <a:r>
              <a:rPr lang="ru-RU" altLang="ru-RU" sz="2600" dirty="0">
                <a:solidFill>
                  <a:srgbClr val="7030A0"/>
                </a:solidFill>
                <a:latin typeface="Times New Roman" pitchFamily="18" charset="0"/>
              </a:rPr>
              <a:t>«Декларация о роли религии в содействии культуре мира», принятая в Барселоне 18 декабря 1994 года, стр.1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13645" y="6575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4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506" y="116632"/>
            <a:ext cx="6674494" cy="72548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Кто и как выбирает модуль?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dirty="0" smtClean="0"/>
              <a:t>Только с согласия родителей (законных представителей) выбирается направление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2500313" y="2071688"/>
            <a:ext cx="4643437" cy="1571625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279400"/>
            <a:bevelB w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Результаты  выбора должны быть  зафиксированы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00563" y="3500438"/>
            <a:ext cx="121443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3857625" y="3643313"/>
            <a:ext cx="785813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785938" y="4143375"/>
            <a:ext cx="2354014" cy="2071688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279400"/>
            <a:bevelB w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Протоколами родительских  собраний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72125" y="4071938"/>
            <a:ext cx="2528267" cy="2143125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279400"/>
            <a:bevelB w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Письменными заявлениями родителей о выборе определенного модуля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48464" y="65253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8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4214818"/>
            <a:ext cx="8286808" cy="242889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  <a:bevelB w="1714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357562"/>
            <a:ext cx="7772400" cy="676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     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Итоги внедрения ОРКСЭ 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33521" y="4214818"/>
            <a:ext cx="7958688" cy="2420888"/>
          </a:xfrm>
          <a:effectLst>
            <a:glow rad="139700">
              <a:schemeClr val="accent4">
                <a:satMod val="175000"/>
                <a:alpha val="21000"/>
              </a:schemeClr>
            </a:glow>
            <a:softEdge rad="0"/>
          </a:effectLst>
        </p:spPr>
        <p:txBody>
          <a:bodyPr>
            <a:normAutofit fontScale="92500" lnSpcReduction="2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В образовательных учреждениях г.Новошахтинска курсом «Основы религиозных культур и светской этики» в 2012 уч.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г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оду охвачены 834 учащихся начальной школы.              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  </a:t>
            </a:r>
            <a:r>
              <a:rPr lang="ru-RU" sz="4400" b="1" dirty="0" smtClean="0">
                <a:solidFill>
                  <a:schemeClr val="bg1"/>
                </a:solidFill>
              </a:rPr>
              <a:t>                    </a:t>
            </a:r>
          </a:p>
        </p:txBody>
      </p:sp>
      <p:pic>
        <p:nvPicPr>
          <p:cNvPr id="6146" name="Picture 2" descr="G:\фото4а\DSC091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442" y="142852"/>
            <a:ext cx="4000528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177800" h="19050"/>
            <a:contourClr>
              <a:srgbClr val="FFFFFF"/>
            </a:contourClr>
          </a:sp3d>
        </p:spPr>
      </p:pic>
      <p:pic>
        <p:nvPicPr>
          <p:cNvPr id="6147" name="Picture 3" descr="G:\фото4а\DSC091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299226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71450"/>
          </a:sp3d>
        </p:spPr>
      </p:pic>
      <p:sp>
        <p:nvSpPr>
          <p:cNvPr id="2" name="TextBox 1"/>
          <p:cNvSpPr txBox="1"/>
          <p:nvPr/>
        </p:nvSpPr>
        <p:spPr>
          <a:xfrm>
            <a:off x="8725296" y="6455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516" y="2060848"/>
            <a:ext cx="6486484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Сравнительная информация о выборе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модуля ОРКСЭ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обучающимися 4 – х классов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2012 – 2013г. и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2014-2015 учебном году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31585"/>
              </p:ext>
            </p:extLst>
          </p:nvPr>
        </p:nvGraphicFramePr>
        <p:xfrm>
          <a:off x="142844" y="3429000"/>
          <a:ext cx="8786875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928694"/>
                <a:gridCol w="785819"/>
                <a:gridCol w="1071570"/>
                <a:gridCol w="1000132"/>
                <a:gridCol w="1071570"/>
                <a:gridCol w="1143008"/>
                <a:gridCol w="1071570"/>
                <a:gridCol w="1000132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Кол-во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ОУ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Кол-во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4х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классов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Кол – во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уч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-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ся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Количество обучающихся, выбравших модули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Основы мировых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религио-зных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культур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Основы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светской этики</a:t>
                      </a:r>
                    </a:p>
                  </a:txBody>
                  <a:tcPr marL="27755" marR="277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Основы православной культуры</a:t>
                      </a:r>
                    </a:p>
                  </a:txBody>
                  <a:tcPr marL="27755" marR="277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Основы иудейской культуры</a:t>
                      </a:r>
                    </a:p>
                  </a:txBody>
                  <a:tcPr marL="27755" marR="277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Основы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буддийс-кой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культуры</a:t>
                      </a:r>
                    </a:p>
                  </a:txBody>
                  <a:tcPr marL="27755" marR="277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Основы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исламс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кой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культуры</a:t>
                      </a:r>
                    </a:p>
                  </a:txBody>
                  <a:tcPr marL="27755" marR="2775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88013" y="64802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2859614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>
              <a:solidFill>
                <a:srgbClr val="4B2D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72457284"/>
              </p:ext>
            </p:extLst>
          </p:nvPr>
        </p:nvGraphicFramePr>
        <p:xfrm>
          <a:off x="214282" y="2143116"/>
          <a:ext cx="7162038" cy="456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28960" y="142852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Анкетирование родителей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«Выбор модулей ОРКСЭ»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6224" y="4682751"/>
            <a:ext cx="15884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0272" y="2859614"/>
            <a:ext cx="16345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5337" y="1302991"/>
            <a:ext cx="1546354" cy="204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2678515"/>
              </p:ext>
            </p:extLst>
          </p:nvPr>
        </p:nvGraphicFramePr>
        <p:xfrm>
          <a:off x="1259632" y="4221088"/>
          <a:ext cx="3743720" cy="241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86842" y="64706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Велико значение родительского участия в изучении курса «Основы  религиозных культур и светской этики»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D:\Работа\фото\Новая папка (2)\DSC03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16624" cy="401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6850"/>
          </a:sp3d>
        </p:spPr>
      </p:pic>
      <p:sp>
        <p:nvSpPr>
          <p:cNvPr id="3" name="Прямоугольник 2"/>
          <p:cNvSpPr/>
          <p:nvPr/>
        </p:nvSpPr>
        <p:spPr>
          <a:xfrm>
            <a:off x="1241697" y="5877272"/>
            <a:ext cx="788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ультура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человеческое в человеке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7361" y="64747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Наташа\Desktop\ОРКСЭ КАРТИНКИ\3287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81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69296" y="5301208"/>
            <a:ext cx="583264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</a:rPr>
              <a:t>«Выращивать каждого, а не поле; разглядывать каждого, а не луг</a:t>
            </a:r>
            <a:r>
              <a:rPr lang="ru-RU" sz="2800" b="1" dirty="0" smtClean="0">
                <a:solidFill>
                  <a:srgbClr val="FFFF00"/>
                </a:solidFill>
              </a:rPr>
              <a:t>!».</a:t>
            </a:r>
            <a:r>
              <a:rPr lang="ru-RU" sz="2800" dirty="0"/>
              <a:t> </a:t>
            </a:r>
            <a:r>
              <a:rPr lang="ru-RU" sz="2800" dirty="0" smtClean="0"/>
              <a:t>                  Андрей Вознесенский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5400" b="1" dirty="0">
                <a:solidFill>
                  <a:srgbClr val="7030A0"/>
                </a:solidFill>
              </a:rPr>
              <a:t>Спасибо за внимание!</a:t>
            </a:r>
            <a:br>
              <a:rPr lang="ru-RU" altLang="ru-RU" sz="5400" b="1" dirty="0">
                <a:solidFill>
                  <a:srgbClr val="7030A0"/>
                </a:solidFill>
              </a:rPr>
            </a:br>
            <a:endParaRPr lang="ru-RU" alt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«...самым важным в обучении мы признаем надлежащее воспитание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Наташа\Desktop\ОРКСЭ КАРТИНКИ\fwdyj_vmfsv4n2nyyndvq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4867" y="148448"/>
            <a:ext cx="4581975" cy="3566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84150"/>
          </a:sp3d>
        </p:spPr>
      </p:pic>
      <p:sp>
        <p:nvSpPr>
          <p:cNvPr id="5" name="TextBox 4"/>
          <p:cNvSpPr txBox="1"/>
          <p:nvPr/>
        </p:nvSpPr>
        <p:spPr>
          <a:xfrm>
            <a:off x="878684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9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3"/>
          <a:srcRect l="17336" t="1636"/>
          <a:stretch>
            <a:fillRect/>
          </a:stretch>
        </p:blipFill>
        <p:spPr bwMode="auto">
          <a:xfrm>
            <a:off x="3000364" y="785794"/>
            <a:ext cx="5976938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03200"/>
          </a:sp3d>
        </p:spPr>
      </p:pic>
      <p:sp>
        <p:nvSpPr>
          <p:cNvPr id="8194" name="Заголовок 1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0261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«Концепция государственной политики в области духовно-нравственного воспитания детей в России и защиты их нравственности»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0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Современный национальный воспитательный идеал 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1000108"/>
            <a:ext cx="3071802" cy="8572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Высоконравственный,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20" y="1714488"/>
            <a:ext cx="3143272" cy="8572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творческий,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1472" y="2428868"/>
            <a:ext cx="3143272" cy="150019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компетентный гражданин России, принимающий судьбу Отечества как свою личную,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24" y="3929066"/>
            <a:ext cx="3286148" cy="135734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осознающий ответственность за настоящее и будущее своей страны,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59632" y="5181067"/>
            <a:ext cx="3286148" cy="135732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521495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укорененный в духовных и</a:t>
            </a:r>
          </a:p>
          <a:p>
            <a:pPr marL="365760" indent="-256032"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культурных традициях многонационального</a:t>
            </a:r>
          </a:p>
          <a:p>
            <a:pPr marL="365760" indent="-256032"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народа России.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6842" y="65722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0" grpId="0"/>
      <p:bldP spid="17" grpId="0" animBg="1"/>
      <p:bldP spid="18" grpId="0" animBg="1"/>
      <p:bldP spid="19" grpId="0" animBg="1"/>
      <p:bldP spid="20" grpId="0" animBg="1"/>
      <p:bldP spid="22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38"/>
            <a:ext cx="607695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7425" y="-214338"/>
            <a:ext cx="3076575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2071688"/>
            <a:ext cx="1857375" cy="243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2071688"/>
            <a:ext cx="1847850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2071688"/>
            <a:ext cx="1847850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75" y="4416425"/>
            <a:ext cx="1857375" cy="243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7688" y="4416425"/>
            <a:ext cx="1857375" cy="243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38" y="4429125"/>
            <a:ext cx="1847850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500166" y="2857496"/>
            <a:ext cx="6715172" cy="185738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Курс «Основы религиозных культур и светской этики» включает в себя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u="sng" dirty="0" smtClean="0">
                <a:solidFill>
                  <a:srgbClr val="FF0000"/>
                </a:solidFill>
              </a:rPr>
              <a:t>6 модулей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92480" y="6525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3214686"/>
            <a:ext cx="8501122" cy="3429024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38100"/>
            <a:bevelB w="2032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14686"/>
            <a:ext cx="8229600" cy="341153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Формирование у учащихся мотивации к осознанному нравственному поведению, основанному на знании и уважении культурных и религиозных традиций многонационального народа России, к диалогу других культур и мировоззрений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Наташа\Desktop\ОРКСЭ КАРТИНКИ\43794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3424512" cy="2428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/>
          </a:sp3d>
        </p:spPr>
      </p:pic>
      <p:pic>
        <p:nvPicPr>
          <p:cNvPr id="2051" name="Picture 3" descr="C:\Users\Наташа\Desktop\ОРКСЭ КАРТИНКИ\2D1C24FC-7814-43E0-BBC7-D854D04E8A98_mw800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786214" cy="28396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15900"/>
          </a:sp3d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428860" y="2428868"/>
            <a:ext cx="4429156" cy="939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Franklin Gothic Medium Cond" pitchFamily="34" charset="0"/>
              </a:rPr>
              <a:t>                     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Franklin Gothic Medium Cond" pitchFamily="34" charset="0"/>
              </a:rPr>
              <a:t>Цель курса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42314" y="6459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T w="31750"/>
            </a:sp3d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Задачи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учебного </a:t>
            </a:r>
            <a:r>
              <a:rPr lang="ru-RU" b="1" dirty="0">
                <a:solidFill>
                  <a:srgbClr val="C00000"/>
                </a:solidFill>
              </a:rPr>
              <a:t>курса ОРКСЭ: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8640960" cy="4032447"/>
          </a:xfrm>
          <a:effectLst>
            <a:glow rad="3302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3350"/>
            <a:bevelB w="1206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 algn="just"/>
            <a:r>
              <a:rPr lang="ru-RU" dirty="0" smtClean="0"/>
              <a:t>знакомство </a:t>
            </a:r>
            <a:r>
              <a:rPr lang="ru-RU" dirty="0"/>
              <a:t>обучающихся с основами православной, мусульманской, буддийской, иудейской культур, основами мировых религиозных культур и светской этики; </a:t>
            </a:r>
          </a:p>
          <a:p>
            <a:pPr lvl="0" algn="just"/>
            <a:r>
              <a:rPr lang="ru-RU" dirty="0"/>
              <a:t>развитие представлений младшего подростка о значении нравственных норм и ценностей для достойной жизни личности, семьи, общества;</a:t>
            </a:r>
          </a:p>
          <a:p>
            <a:pPr lvl="0" algn="just"/>
            <a:r>
              <a:rPr lang="ru-RU" dirty="0"/>
              <a:t>обобщение знаний, понятий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</a:t>
            </a:r>
          </a:p>
          <a:p>
            <a:pPr lvl="0" algn="just"/>
            <a:r>
              <a:rPr lang="ru-RU" dirty="0"/>
              <a:t>развитие способностей младших школьников к общению в полиэтнической и многоконфессиональной среде на основе взаимного уважения и диалога во имя общественного мира и согласия.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2" descr="G:\фото4а\DSC09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3463259" cy="230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5" name="TextBox 4"/>
          <p:cNvSpPr txBox="1"/>
          <p:nvPr/>
        </p:nvSpPr>
        <p:spPr>
          <a:xfrm>
            <a:off x="888051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5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357166"/>
            <a:ext cx="1372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УМК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7105" name="Picture 1" descr="C:\Users\Наташа\Desktop\ОРКСЭ КАРТИНКИ\55594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057616" cy="3246460"/>
          </a:xfrm>
          <a:prstGeom prst="rect">
            <a:avLst/>
          </a:prstGeom>
          <a:noFill/>
        </p:spPr>
      </p:pic>
      <p:pic>
        <p:nvPicPr>
          <p:cNvPr id="47106" name="Picture 2" descr="C:\Users\Наташа\Desktop\ОРКСЭ КАРТИНКИ\9954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214422"/>
            <a:ext cx="2110242" cy="3271843"/>
          </a:xfrm>
          <a:prstGeom prst="rect">
            <a:avLst/>
          </a:prstGeom>
          <a:noFill/>
        </p:spPr>
      </p:pic>
      <p:pic>
        <p:nvPicPr>
          <p:cNvPr id="47107" name="Picture 3" descr="C:\Users\Наташа\Desktop\ОРКСЭ КАРТИНКИ\5444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928802"/>
            <a:ext cx="2143140" cy="3372812"/>
          </a:xfrm>
          <a:prstGeom prst="rect">
            <a:avLst/>
          </a:prstGeom>
          <a:noFill/>
        </p:spPr>
      </p:pic>
      <p:pic>
        <p:nvPicPr>
          <p:cNvPr id="47108" name="Picture 4" descr="C:\Users\Наташа\Desktop\ОРКСЭ КАРТИНКИ\image0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000372"/>
            <a:ext cx="2214578" cy="3328987"/>
          </a:xfrm>
          <a:prstGeom prst="rect">
            <a:avLst/>
          </a:prstGeom>
          <a:noFill/>
        </p:spPr>
      </p:pic>
      <p:pic>
        <p:nvPicPr>
          <p:cNvPr id="47109" name="Picture 5" descr="C:\Users\Наташа\Desktop\ОРКСЭ КАРТИНКИ\Examапапbапp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500042"/>
            <a:ext cx="2097065" cy="2214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857760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действующего законодательства  Российской Федерации все учащиеся обеспечены учебниками в полном объёме.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28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cene3d>
            <a:camera prst="orthographicFront"/>
            <a:lightRig rig="threePt" dir="t"/>
          </a:scene3d>
          <a:sp3d extrusionH="95250">
            <a:bevelT w="323850"/>
            <a:bevelB w="15875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Предметные результаты </a:t>
            </a:r>
            <a:r>
              <a:rPr lang="ru-RU" b="1" i="1" dirty="0">
                <a:solidFill>
                  <a:srgbClr val="C00000"/>
                </a:solidFill>
              </a:rPr>
              <a:t> курса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484784"/>
            <a:ext cx="3888432" cy="6480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понимание значения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059668"/>
            <a:ext cx="26516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/>
              <a:t>нравственности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5" y="3089533"/>
            <a:ext cx="99097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/>
              <a:t>веры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3059668"/>
            <a:ext cx="146931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/>
              <a:t>религии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61734" y="4653135"/>
            <a:ext cx="45720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/>
              <a:t>в жизни человека, семьи и общества в целом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499992" y="1028728"/>
            <a:ext cx="0" cy="4320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627784" y="2132856"/>
            <a:ext cx="792088" cy="92681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15551" y="2132856"/>
            <a:ext cx="0" cy="93370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2132856"/>
            <a:ext cx="1080120" cy="92681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627784" y="3612753"/>
            <a:ext cx="864096" cy="104038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851463" y="3582888"/>
            <a:ext cx="1" cy="107024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048161" y="3612753"/>
            <a:ext cx="648077" cy="104038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69629" y="64126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91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4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1148</Words>
  <Application>Microsoft Office PowerPoint</Application>
  <PresentationFormat>Экран (4:3)</PresentationFormat>
  <Paragraphs>195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 «Мы живем в мире, в котором изоляция уже невозможна. Мы живем во время беспрецедентной мобильности людей и переплетения культур.    Мы все взаимозависимы и разделяем неизбежную ответственность за благосостояние всего мира»</vt:lpstr>
      <vt:lpstr>«...самым важным в обучении мы признаем надлежащее воспитание»  </vt:lpstr>
      <vt:lpstr>«Концепция государственной политики в области духовно-нравственного воспитания детей в России и защиты их нравственности»</vt:lpstr>
      <vt:lpstr>Курс «Основы религиозных культур и светской этики» включает в себя  6 модулей</vt:lpstr>
      <vt:lpstr>                      Цель курса</vt:lpstr>
      <vt:lpstr>Задачи  учебного курса ОРКСЭ: </vt:lpstr>
      <vt:lpstr>Презентация PowerPoint</vt:lpstr>
      <vt:lpstr>Предметные результаты  курса </vt:lpstr>
      <vt:lpstr>Важные положения</vt:lpstr>
      <vt:lpstr>Презентация PowerPoint</vt:lpstr>
      <vt:lpstr>Базовые ценности</vt:lpstr>
      <vt:lpstr>Презентация PowerPoint</vt:lpstr>
      <vt:lpstr>Презентация PowerPoint</vt:lpstr>
      <vt:lpstr>Какие же могут быть риски у педагогов, связанные с  преподаванием новой дисциплины? </vt:lpstr>
      <vt:lpstr>Культурологический подход </vt:lpstr>
      <vt:lpstr>           Наука и религия            </vt:lpstr>
      <vt:lpstr>Презентация PowerPoint</vt:lpstr>
      <vt:lpstr>Содержание учебного модуля «Основы православной культуры»   </vt:lpstr>
      <vt:lpstr>Кто и как выбирает модуль?</vt:lpstr>
      <vt:lpstr>          Итоги внедрения ОРКСЭ </vt:lpstr>
      <vt:lpstr>Сравнительная информация о выборе модуля ОРКСЭ  обучающимися 4 – х классов  в 2012 – 2013г. и в 2014-2015 учебном году    </vt:lpstr>
      <vt:lpstr>Презентация PowerPoint</vt:lpstr>
      <vt:lpstr>Велико значение родительского участия в изучении курса «Основы  религиозных культур и светской этики»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учитель</cp:lastModifiedBy>
  <cp:revision>97</cp:revision>
  <dcterms:created xsi:type="dcterms:W3CDTF">2012-10-05T17:47:58Z</dcterms:created>
  <dcterms:modified xsi:type="dcterms:W3CDTF">2015-01-18T14:01:36Z</dcterms:modified>
</cp:coreProperties>
</file>