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62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9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6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9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7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0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9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07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0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8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1A05B-146A-4592-9523-1A63494D07EC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6417-2841-4F35-AD8C-B186B5723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2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28083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нравственного воспитания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младших школьников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УВП через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социальную компетентность. 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708920"/>
            <a:ext cx="9036496" cy="1752600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"Нравственное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одна из важнейших сторон многогранного процесса становления личности, освоение индивидом моральных ценностей, выработка им нравственных качеств, способности ориентироваться на идеал, жить согласно принципам, нормам и правилам морали, когда убеждения и представления о должном воплощаются в реальных поступках и поведении".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компетентность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современном обществе означает способность человека выстраивать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стратегии взаимодействия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другими людьми в окружающей его изменяющейся социальной реальности.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предполагает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равной степени и освоение вариантов взаимодействия с окружающими,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способов достижения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целей, и понимание сути происходящего, предвидение последствий собственных действий.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Праздник, как форма социальной адаптации детей и взрослых.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Праздник Дружбы народов.</a:t>
            </a:r>
          </a:p>
          <a:p>
            <a:pPr lvl="0"/>
            <a:r>
              <a:rPr lang="ru-RU" dirty="0"/>
              <a:t>Праздники к 8 Марта и 23 февраля. </a:t>
            </a:r>
          </a:p>
          <a:p>
            <a:pPr lvl="0"/>
            <a:r>
              <a:rPr lang="ru-RU" dirty="0"/>
              <a:t>День Матери.</a:t>
            </a:r>
          </a:p>
          <a:p>
            <a:pPr lvl="0"/>
            <a:r>
              <a:rPr lang="ru-RU" dirty="0"/>
              <a:t>Праздник Юмора.</a:t>
            </a:r>
          </a:p>
          <a:p>
            <a:pPr lvl="0"/>
            <a:r>
              <a:rPr lang="ru-RU" dirty="0"/>
              <a:t>Праздник Земля – наш общий дом.</a:t>
            </a:r>
          </a:p>
          <a:p>
            <a:pPr lvl="0"/>
            <a:r>
              <a:rPr lang="ru-RU" dirty="0"/>
              <a:t>Праздник Встреча нового года.</a:t>
            </a:r>
          </a:p>
          <a:p>
            <a:pPr lvl="0"/>
            <a:r>
              <a:rPr lang="ru-RU" dirty="0"/>
              <a:t>Праздник Прощание с букварем.</a:t>
            </a:r>
          </a:p>
          <a:p>
            <a:pPr lvl="0"/>
            <a:r>
              <a:rPr lang="ru-RU" dirty="0"/>
              <a:t>Праздник Всемирный день птиц.</a:t>
            </a:r>
          </a:p>
          <a:p>
            <a:pPr lvl="0"/>
            <a:r>
              <a:rPr lang="ru-RU" dirty="0"/>
              <a:t>Праздник День </a:t>
            </a:r>
            <a:r>
              <a:rPr lang="ru-RU" dirty="0" smtClean="0"/>
              <a:t>знаний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0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Профилактика детского травматизма, как составляющая процесса формирования  социальной компетентности воспитанников.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45" y="476672"/>
            <a:ext cx="91440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кружка по ОБЖ для 3 класса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01070"/>
              </p:ext>
            </p:extLst>
          </p:nvPr>
        </p:nvGraphicFramePr>
        <p:xfrm>
          <a:off x="0" y="980729"/>
          <a:ext cx="9144000" cy="6694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6412"/>
                <a:gridCol w="1213878"/>
                <a:gridCol w="1383710"/>
              </a:tblGrid>
              <a:tr h="161152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 уроков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Часы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Чрезвычайная ситуация – что это?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01.09-08.09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преодолевать страх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10.09-15.09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Уроки городской безопасности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17.09-22.09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справиться с инфекцией: эпидемия гриппа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24.09-29.09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Природа и безопасность (как защитить свой дом от злоумышленников)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01.10-06.10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случаются травмы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08.10-13.10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из раны течет кровь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15.10-20.10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при любой погоде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22.10-27.10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Курение.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29.10-03.11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Осторожно – огонь!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12.11-17.11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Основные правила безопасности поведения на воде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19.11-24.11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Умение плавать – основной фактор безопасности на воде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26.11-01.12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Оказание первой помощи при утоплении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03.12-08.12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Как пешеходы и водители поделили улицу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10.12-15.12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Виды автотранспортных средств и их тормозные свойства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17.12-22.12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Причины детского дорожно – транспортного травматизма.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24.10-29.12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Безопасное поведение на тротуарах и обочинах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14.01-19.01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Правостороннее движение транспортных средств и пешеходов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21.01-26.01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Перекрестки и их виды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28.01-02.02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Поездка за город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04.02-09.02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Дорога, ее элементы и правила поведения на ней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11.02-16.02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Как правильно переходить дорогу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18.02-23.02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 – велосипедист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25.02-02.03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 чем говорят дорожные знаки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04.03-09.03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Сигналы, регулирующие дорожное движение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11.03-16.03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Учите правила дорожного движения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18.03-23.03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25367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Дорога глазами водителей. Сигналы, подаваемые водителями транспортных средств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01.04-06.04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Мы – пассажиры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08.04-13.04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Поездка на автобусе и троллейбусе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15.04-20.04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Поездка на трамвае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22.04-27.04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улице – не в комнате, о том, ребята, помните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29.04-04.05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Урок – зачет. Контрольные вопросы для повторения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06.05-11.05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Урок – викторина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13.05-18.05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Урок – экскурсия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20.05-25.05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  <a:tr h="161152">
                <a:tc>
                  <a:txBody>
                    <a:bodyPr/>
                    <a:lstStyle/>
                    <a:p>
                      <a:pPr marL="228600"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5210" algn="l"/>
                        </a:tabLs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	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ч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787" marR="207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6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Предметная деятельность,  как основа формирования социальной компетентности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294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Содержание образования представляет собой педагогически адаптированный социальный опыт, осваиваемый учеником в собственной деятельности.  Важным  всей педагогики,  является   отслеживание результата деятельности </a:t>
            </a:r>
            <a:r>
              <a:rPr lang="ru-RU" dirty="0" smtClean="0"/>
              <a:t> воспитанника. </a:t>
            </a:r>
            <a:r>
              <a:rPr lang="ru-RU" dirty="0"/>
              <a:t>Традиционно в качестве таких результатов выступают: достижения детей </a:t>
            </a:r>
            <a:r>
              <a:rPr lang="ru-RU" dirty="0" smtClean="0"/>
              <a:t>  </a:t>
            </a:r>
            <a:r>
              <a:rPr lang="ru-RU" dirty="0"/>
              <a:t>в их количественном выражении (количество наград, побед, призовых мест); суммарное разнообразие видов деятельности, в которых участвует воспитанник или которые предоставляет учреждение. </a:t>
            </a:r>
            <a:r>
              <a:rPr lang="ru-RU" dirty="0" smtClean="0"/>
              <a:t> Сегодня </a:t>
            </a:r>
            <a:r>
              <a:rPr lang="ru-RU" dirty="0"/>
              <a:t>эта точка зрения уже начинает трансформироваться, прежде всего, в рамках </a:t>
            </a:r>
            <a:r>
              <a:rPr lang="ru-RU" dirty="0" err="1"/>
              <a:t>компетентностного</a:t>
            </a:r>
            <a:r>
              <a:rPr lang="ru-RU" dirty="0"/>
              <a:t> подхода в образовании. 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В</a:t>
            </a:r>
            <a:r>
              <a:rPr lang="ru-RU" b="1" dirty="0" smtClean="0">
                <a:solidFill>
                  <a:srgbClr val="C00000"/>
                </a:solidFill>
              </a:rPr>
              <a:t>се ученики класса имеют индивидуальное портфолио, для отслеживание предметной деятельности.</a:t>
            </a:r>
            <a:r>
              <a:rPr lang="ru-RU" dirty="0"/>
              <a:t>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2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197489"/>
              </p:ext>
            </p:extLst>
          </p:nvPr>
        </p:nvGraphicFramePr>
        <p:xfrm>
          <a:off x="0" y="692696"/>
          <a:ext cx="9144002" cy="8075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428"/>
                <a:gridCol w="2136615"/>
                <a:gridCol w="4650017"/>
                <a:gridCol w="787340"/>
                <a:gridCol w="971602"/>
              </a:tblGrid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занятия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233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Вводное занятие. Знакомство с проектной деятельностью.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Беседа. Показ презентации «что такое проект?»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1.09-8.09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5847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«Милая сердцу старина» (8ч.)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«Русские народные сказки».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содержания темы проекта, постановка основополагающего вопроса, выдвижение гипотезы, цели, задачи.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10.09-15.09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33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проекта, составление плана действия.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действий – этапы работы над проектом,  поиск информации.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17.09-22.09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435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над постановкой сказки.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группах. Выбор костюмов. Распределение ролей. Репетиции.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24.09-29.09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01.10-06.10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08.10-13.10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15.10-20.10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 сказки.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22.10-27.10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итогов, оценивание.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выполнения проекта, поиск ошибок, оценка выполненной работы.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29.10-03.11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5847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«Творческая мастерская» (12ч.)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Проект: «Новый год».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содержания темы проекта, постановка основополагающего вопроса, выдвижение гипотезы, цели, задачи.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12.11-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17.11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проекта, составление плана действия.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действий – этапы работы над проектом,  поиск информации.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19.11-24.11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233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проекта.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 работа над проектом. Оформление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26.11-01.12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3.12-8.12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новогодних игрушек. Защита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10.12-15.12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итогов, оценивание.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выполнения проекта, поиск ошибок, оценка выполненной работы.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17.12-22.12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«Мамин праздник».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содержания темы проекта, постановка основополагающего вопроса, выдвижение гипотезы, цели, задачи.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24.10-29.12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проекта, составление плана действия.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действий – этапы работы над проектом,  поиск информации.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14.01-19.01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233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18-19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 работа над проектом.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21.01-26.01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28.01-02.02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Подарок для мамы. Защита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4.02-9.02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итогов, оценивание.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выполнения проекта, поиск ошибок, оценка выполненной работы.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11.02-16.02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5847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 такое хорошо» (7ч.)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Проект: «Здоровый образ жизни».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содержания темы проекта, постановка основополагающего вопроса, выдвижение гипотезы, цели, задачи.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18.02-23.02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проекта, составление плана действия.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действий – этапы работы над проектом,  поиск информации.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25.02-02.03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350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24-26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группах или в парах по выбору. Оформление проекта. Книжка – самоделка. Плакат.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04.03-09.03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11.03-16.03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18.03-23.03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Защита проекта.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1.04-6.04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итогов, оценивание.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выполнения проекта, поиск ошибок, оценка выполненной работы.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08.04-13.04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5847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«Юный патриот» (6ч.)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Проект: «Любимый уголок моей отчизны». 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содержания темы проекта, постановка основополагающего вопроса, выдвижение гипотезы, цели, задачи.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15.04-20.04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7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проекта, составление плана действия. 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действий – этапы работы над проектом,  поиск информации.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22.04-27.04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233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31-32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по выбору – группа, пара, индивидуально. Оформление проекта.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29.04-04.05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06.05-11.05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проекта.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проекта. Фотоальбом   «Мой город».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13.05-18.05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11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итогов, оценивание.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выполнения проекта, поиск ошибок, оценка выполненной работы.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20.05-25.05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287" marR="19287" marT="0" marB="0"/>
                </a:tc>
              </a:tr>
              <a:tr h="5847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300">
                          <a:effectLst/>
                        </a:rPr>
                        <a:t>              Итого </a:t>
                      </a:r>
                      <a:endParaRPr lang="ru-RU" sz="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87" marR="192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300">
                          <a:effectLst/>
                        </a:rPr>
                        <a:t>34 ч. </a:t>
                      </a:r>
                      <a:endParaRPr lang="ru-RU" sz="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87" marR="19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00575" algn="l"/>
                        </a:tabLs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87" marR="19287" marT="0" marB="0"/>
                </a:tc>
              </a:tr>
            </a:tbl>
          </a:graphicData>
        </a:graphic>
      </p:graphicFrame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Проектная деятельность, как фактор формирования  социального опыта младшего школьника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Планирование предмета  « Учебное исследование»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165"/>
            <a:ext cx="9144000" cy="77809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социальной компетентности у детей  младшего школьного  возраста через сотрудничество  ОУ с семьей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2880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Работа с родителями на 2012 – 2013 уч. год.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78626"/>
              </p:ext>
            </p:extLst>
          </p:nvPr>
        </p:nvGraphicFramePr>
        <p:xfrm>
          <a:off x="0" y="836712"/>
          <a:ext cx="9143999" cy="63493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89474"/>
                <a:gridCol w="2125304"/>
                <a:gridCol w="1374330"/>
                <a:gridCol w="2228891"/>
                <a:gridCol w="2326000"/>
              </a:tblGrid>
              <a:tr h="552262"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Заседание родительского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 родительских</a:t>
                      </a:r>
                    </a:p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собраний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Просвещение родителей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Совместные дела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552262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Планирований совместных дел на уч. год.</a:t>
                      </a:r>
                    </a:p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празднику «День знаний».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4 года обучения.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Консультация: </a:t>
                      </a:r>
                    </a:p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выполнения домашнего задания и контроль учеников.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организации «Дня знаний».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460218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интересно организовать «Осеннюю ярмарку».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Индивидуальные беседы. Работа консультативного пункта школы: «Наркотикам-нет»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организации «Осенней ярмарки».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73635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Новому году. Организация новогодних подарков, подготовка праздничного утренника.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Итоги  УВП за 1 четверть.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Вечер вопросов и ответов /1 и 3 суббота каждого месяца/.</a:t>
                      </a:r>
                    </a:p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по выполнению заданий в актированные дни.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организации выезда на базу отдыха «ТАТРА».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73635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Итоги  УВП за 1 полугодие.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Круглый стол  «Отношение и подход в семейном воспитании». </a:t>
                      </a:r>
                    </a:p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Досуговая форма общения детей и взрослых: Новогоднее чаепитие. </a:t>
                      </a:r>
                    </a:p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родителей в оформлении кабинета.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552262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выезда детей на базу отдыха с целью оздоровления.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Диспут – Роль семьи в решение проблемных педагогических задачах.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организации выезда на базу отдыха  и подготовка сценария спортивных игр.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460218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 подготовка  проведения праздника к 23 февраля. 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Деловая игра с привлечением детей  «Культура поведения в школе и дома».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 в спортивном зале веселых стартов – Мама, папа и я  - спортивная семья.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460218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 подготовка  проведения праздника к 8 Марта. 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Итоги  УВП за 3 четверть.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организации концерта к  8 Марта.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368174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заключительному концерту «Прощай 3 – ий класс». 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Круглый стол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организации выезда на базу отдыха «ТАТРА».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  <a:tr h="460218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совместных дел Школа – семья. 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 УВП  за  года обучения.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Помощь в организации концерта «Прощай 3 –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ий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класс».  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46" marR="254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6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Педагогическая модель формирования нравственного воспитания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младших школьников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УВП через  социальную компетентность.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480438"/>
              </p:ext>
            </p:extLst>
          </p:nvPr>
        </p:nvGraphicFramePr>
        <p:xfrm>
          <a:off x="0" y="836713"/>
          <a:ext cx="9143999" cy="6021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061"/>
                <a:gridCol w="2564281"/>
                <a:gridCol w="2969919"/>
                <a:gridCol w="2156738"/>
              </a:tblGrid>
              <a:tr h="553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Составляющие социальной компетентности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нравственного воспитания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личностных новообразований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 и виды деятельности</a:t>
                      </a:r>
                    </a:p>
                  </a:txBody>
                  <a:tcPr marL="36896" marR="36896" marT="0" marB="0"/>
                </a:tc>
              </a:tr>
              <a:tr h="1151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Политическая и социально-экономическая компетентность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Ориентироваться в социальной жизни школы и класса, участие в групповых решениях, общих мероприятиях. Воспитание на законах коллективизма.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к принятию ответственности за свои поступки, формирование лидерских качеств,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ценностных ориентаций, развитие кругозора, познавательной сферы, адекватной самооценки и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взаимооценки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действий и поступков.  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Диспут, дискуссия, диалог, обсуждение.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Коллективное сотрудничество,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Самооценка, взаимооценка.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Выдвижение идей.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Мозговая атака.</a:t>
                      </a:r>
                    </a:p>
                  </a:txBody>
                  <a:tcPr marL="36896" marR="36896" marT="0" marB="0"/>
                </a:tc>
              </a:tr>
              <a:tr h="1382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Социально-коммуникативная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компетентность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взаимодействия со сверстниками и взрослыми ориентация в социальных ситуациях между детьми.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норм этики, морали и нравственного поведения.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Сближение группой сверстников, освоение  норм конструктивного взаимодействия.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мотивации социально-значимой деятельности, позитивной самооценки. Достижения положительных результатов.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навыков межличностного общения, умения разрешать конфликты, навыков нравственного поведения и общения, инициативности, организаторские способности.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Коммуникативное взаимодействие, этические беседы, чтение и анализ этических рассказов.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Коллективное обсуждение.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Положительный пример.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Коллективные творческие дела.</a:t>
                      </a:r>
                    </a:p>
                  </a:txBody>
                  <a:tcPr marL="36896" marR="36896" marT="0" marB="0"/>
                </a:tc>
              </a:tr>
              <a:tr h="1311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Поликультурная компетентность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Принятие межкультурных различий, уважение обычаев и традиций других народов.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положительного отношения к окружающему миру.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истоков национальных культур.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Обогащение личного опыта, формирование способности  сочувствовать, сопереживать,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эмпатии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толерантности.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критичности  к себе и окружающему миру. 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национальных, промыслов, традиций.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музеев, выставок, экскурсии.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Акции милосердия. Семейные, национальные праздники, конкурсы.</a:t>
                      </a:r>
                    </a:p>
                  </a:txBody>
                  <a:tcPr marL="36896" marR="36896" marT="0" marB="0"/>
                </a:tc>
              </a:tr>
              <a:tr h="69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компетентность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Обогащение нравственного личного опыта, оценивание полученной информации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Овладение современными информационными технологиями. Умения эффективно добывать и  использовать информацию.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 и анализ информации.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результатов.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газет, презентаций.</a:t>
                      </a:r>
                    </a:p>
                  </a:txBody>
                  <a:tcPr marL="36896" marR="36896" marT="0" marB="0"/>
                </a:tc>
              </a:tr>
              <a:tr h="932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Индивидуально-личностная компетентность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творческой индивидуальности,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воспитание культуры поведения, общения, основ ЗОЖ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к личностному росту, повышение социального статуса, умения адаптироваться в новых ситуациях. Формирование ответственности, настойчивости, целеустремленности.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КТД, спортивные мероприятия, интеллектуальные и творческие конкурсы.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Тематические декады, недели ПДД, ПЖБ,ЗОЖ</a:t>
                      </a:r>
                    </a:p>
                  </a:txBody>
                  <a:tcPr marL="36896" marR="368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помогает формировать нравственное воспитание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младших школьников в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УВП через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социальную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компетентность?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Праздник, как форма социальной адаптации детей и взрослых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Уроки по ОБЖ,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составляющая процесса формирования  социальной компетентности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воспитанников.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Предметная деятельность,  как основа формирования социальной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компетентности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«Портфолио ученика»)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Проектная деятельность, как фактор формирования  социального опыта младшего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школьника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(предмет «Учебное исследование», конкурсы «Грани познания» и «Открытие мира»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отрудничество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ОУ с семьей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4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планах…</a:t>
            </a:r>
            <a:r>
              <a:rPr lang="ru-RU" dirty="0"/>
              <a:t> 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 на следующий уч. год  кружок “Уроки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социальной жизни” - это форма специально организованного общения, направленного на развитие социальной и личностной компетентности младших школьников, формирование у них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нравственного воспитания, через позитивный и  оптимистический взгляд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тематическое планирование,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основываться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не на возрастном подходе, а на психологической и социальной подготовленности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класса.  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выбраны такие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которые   соответствуют социальному опыту учеников   моего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будут отображать проблемы, которые существуют  в классе.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названиях  выделила 6 приоритетных “полюсных” тем: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“Радоваться жизни или жаловаться на судьбу?”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“Любить или ненавидеть?”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“Дружить или ссориться?”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“Верить в успех или надеяться на удачу?”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“Стремиться к цели или ждать чуда?”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“Творить добро или разрушать то, что сделали другие?”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639472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 является изучение педагогических условий нравственного воспитания школьников в связи с новой концепцией модернизации российского образования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Ставлю перед собой следующие задачи:</a:t>
            </a:r>
            <a:br>
              <a:rPr lang="ru-RU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литературных источников по данной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теме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Рассмотреть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характеристики младшего школьного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возраста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Выявить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и условия нравственного воспитания в учебной деятельности младших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школьников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Выявить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активные методы, формы и приемы воспитания младших школьников, способствующих формированию нравственного сознания, чувств,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мышления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Разработать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апробировать педагогическую модель формирования социальной компетентности младших школьников </a:t>
            </a:r>
            <a:r>
              <a:rPr lang="uk-UA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основе</a:t>
            </a:r>
            <a:r>
              <a:rPr lang="uk-UA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uk-UA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нравственных</a:t>
            </a:r>
            <a:r>
              <a:rPr lang="uk-UA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</a:t>
            </a:r>
            <a:r>
              <a:rPr lang="uk-UA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uk-UA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Провести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полученных результатов.</a:t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Сформулировать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 и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рекомендации.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Разработать кружок «Уроки социальной жизни».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4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6178698"/>
          </a:xfrm>
        </p:spPr>
        <p:txBody>
          <a:bodyPr>
            <a:normAutofit/>
          </a:bodyPr>
          <a:lstStyle/>
          <a:p>
            <a:pPr algn="l"/>
            <a:r>
              <a:rPr lang="ru-RU" b="1" dirty="0"/>
              <a:t>Этапы исследования: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Этап (1 класс) - Теоретический – поиск, изучение и анализ философской и психолого-педагогической литературы по данной проблеме;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 (2 – 3 класс) - Практический – выявление активных форм и методов;</a:t>
            </a:r>
            <a:br>
              <a:rPr lang="ru-RU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Этап  (4 класс) – Обобщение понимания нравственной культуры и применение детьми полученных знаний и умений в социально – значимых мероприятиях.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Аспекты социальной компетентности и способы ее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фор-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ия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0888"/>
              </p:ext>
            </p:extLst>
          </p:nvPr>
        </p:nvGraphicFramePr>
        <p:xfrm>
          <a:off x="-10708" y="694033"/>
          <a:ext cx="9144000" cy="6134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4793"/>
                <a:gridCol w="6149207"/>
              </a:tblGrid>
              <a:tr h="313120">
                <a:tc>
                  <a:txBody>
                    <a:bodyPr/>
                    <a:lstStyle/>
                    <a:p>
                      <a:pPr indent="469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аспекты социальной компетентности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способы ее формирования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46968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Знания об обществе, правилах и способах поведения. 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Специально организованное наблюдение, обсуждение литературных произведений, информирование уч-ся об политической обстановке в стране.  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729366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Сотрудничество, работа в команде. Групповая работа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вовлечение уч-ся в групповую деятельность – установление позитивной взаимосвязи между членами группы; 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- необходимость индивидуального вклада в результат учения; 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- оптимизация непосредственного взаимодействия уч-ся, ориентированная на оказание взаимопомощи в процессе решения задач; 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- наличие достаточно развитых социальных умений и навыков; 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- необходимость рефлексии группового процесса.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46968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Коммуникативность. Диалоговое обучение.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дискуссии, диспуты, уроки – экскурсии, коллективные способы обучения - организация презентаций собственный исследований, участие в олимпиадах. 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46968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Способность принимать собственные решения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Проектная деятельность. </a:t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31312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Способность делать осознанный выбор.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Систематическое предложение заданий на выбор для накопления опыта осознанного выбора.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46968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Стремление к осознанию собственных потребностей и целей.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ситуации успеха, обстановки, вызывающей положительные эмоции. 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366072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Социальная целостность, умение определить личностную роль в обществе.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Формирование адекватной самооценки.  </a:t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46968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опыта выполнения разнообразных социальных ролей.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Предоставление возможности проживания разнообразных ролей для овладения нормами общения со сверстниками и взрослыми.  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46968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Владение банком приемов ненасильственного разрешения конфликтов.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Достижение цели наиболее эффективным путем.  </a:t>
                      </a:r>
                    </a:p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  <a:tr h="31312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Развитие личностных качеств, саморегулирование.</a:t>
                      </a:r>
                      <a:endParaRPr lang="ru-RU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Проведение различных видов рефлексии для овладения механизмом развития самосознания.</a:t>
                      </a:r>
                      <a:endParaRPr lang="ru-RU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4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111"/>
            <a:ext cx="9144000" cy="56207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Таблица ведущих качеств личности, составляющих социальную компетентность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68289"/>
              </p:ext>
            </p:extLst>
          </p:nvPr>
        </p:nvGraphicFramePr>
        <p:xfrm>
          <a:off x="-2" y="548680"/>
          <a:ext cx="9144001" cy="643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682"/>
                <a:gridCol w="3096344"/>
                <a:gridCol w="4355975"/>
              </a:tblGrid>
              <a:tr h="545449"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Базовые виды универсальных учебных действий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Перечень умений, составляющих УУД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Показатели развития качества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</a:tr>
              <a:tr h="1707204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Коммуникативные: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1.коммуникация как взаимодействие (интеракция).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2.коммуникация как кооперация.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3.коммуникация как интериоризация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-потребность в общении со взрослыми и сверстниками;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-владение определенными вербальными и невербальными средствами общения;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-эмоционально позитивное отношение к процессу сотрудничества;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-ориентация на партнера по общению;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 умение слушать собеседника.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-понимание возможности различных позиций и точек зрения на какой – либо предмет или вопрос;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 ориентацию на позицию других людей, отличную от собственной, уважение к иной точке зрения;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-умение договариваться, находить общее решение;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 взаимоконтроль и взаимопомощь по ходу выполнения задания;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-рефлексия своих действий как достаточно полное отображение предметного содержания и условий осуществляемых действий;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-умение с помощью вопросов получать необходимые сведения от партнера по деятельности.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</a:tr>
              <a:tr h="1804015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Личностные: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1.нравственно-этическая ориентация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2.самоопределение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1350"/>
                        </a:spcAft>
                      </a:pPr>
                      <a:r>
                        <a:rPr lang="ru-RU" sz="1000">
                          <a:effectLst/>
                        </a:rPr>
                        <a:t>-выделение морального содержания ситуации, нарушения моральной нормы/следование моральной норме;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-оценка действий с точки зрения нарушения/ соблюдения моральной нормы;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-самооценка-когнитивный компонент (дифференцированность, рефлексивность);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-регулятивный компонент;</a:t>
                      </a:r>
                      <a:br>
                        <a:rPr lang="ru-RU" sz="1000">
                          <a:effectLst/>
                        </a:rPr>
                      </a:b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-умение ориентироваться на моральную норму;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-учет ребенком объективных последствий нарушения нормы; -принятие решения на основе соотнесения нескольких моральных норм;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 уровень развития моральных суждений;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-когнитивный компонент: -широта диапазона оценок; представленность в Я –концепции социальной роли ученика; осознание своих возможностей; осознание необходимости самосовершенствования;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-регулятивный компонент: способность адекватно судить о причинах своего успеха/неуспеха.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</a:tr>
              <a:tr h="161039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Регулятивные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-умение учиться и способность к организации своей деятельности (планирование, контроль, оценка);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-формирование целеустремленности и настойчивости в достижении целей, жизненного оптимизма, готовности к преодолению трудностей;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способность принимать, сохранять цели и следовать им в учебной и др. деятельности;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-умение действовать по плану и планировать свою деятельность;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-преодоление импульсивности непроизвольности;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-умение контролировать процесс и результаты своей деятельности, включая осуществление предвосхищающего контроля в сотрудничестве с учителем и сверстниками;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-умение взаимодействовать со взрослыми и со сверстниками;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-целеустремленность и настойчивость в достижении целей.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</a:tr>
              <a:tr h="642263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Познавательные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(действия постановки и решения проблем)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умение формулировать проблему;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- самостоятельное создание способов решения проблем творческого и поискового характера;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-умение решать проблемы и задачи;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2017" marR="22017" marT="22017" marB="220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0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Практическая работа.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нравственных качеств младших школьников в учебно – воспитательной деятельности.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748680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Метод диагностики «Метод ранжирования»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37096"/>
              </p:ext>
            </p:extLst>
          </p:nvPr>
        </p:nvGraphicFramePr>
        <p:xfrm>
          <a:off x="179512" y="1600986"/>
          <a:ext cx="3744416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013"/>
                <a:gridCol w="2822403"/>
              </a:tblGrid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Культурный, веселый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Справедливый, честный, умный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Нарядный, модный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196752"/>
            <a:ext cx="3858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1-й замер (3 четверть 1 класса, 25 ч.)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196752"/>
            <a:ext cx="377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2 замер (1 четверть 2 класса, 26 ч.).</a:t>
            </a:r>
            <a:endParaRPr lang="ru-RU" b="1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377841"/>
              </p:ext>
            </p:extLst>
          </p:nvPr>
        </p:nvGraphicFramePr>
        <p:xfrm>
          <a:off x="4725519" y="1579291"/>
          <a:ext cx="4264962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223"/>
                <a:gridCol w="3254739"/>
              </a:tblGrid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Умный, а затем честный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Справедливый, а потом культурный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Веселый, нарядный, модный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48441" y="3645024"/>
            <a:ext cx="3720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3 замер (1 четверть 3 класса, 26 ч.).</a:t>
            </a:r>
            <a:endParaRPr lang="ru-RU" b="1" i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916535"/>
              </p:ext>
            </p:extLst>
          </p:nvPr>
        </p:nvGraphicFramePr>
        <p:xfrm>
          <a:off x="179512" y="4037998"/>
          <a:ext cx="6264695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6537"/>
                <a:gridCol w="4778158"/>
              </a:tblGrid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Умный, а затем честный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Справедливый, а потом культурный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Веселый, нарядный, модный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130532" y="5464968"/>
            <a:ext cx="3858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 класс</a:t>
            </a:r>
          </a:p>
          <a:p>
            <a:r>
              <a:rPr lang="ru-RU" dirty="0" smtClean="0"/>
              <a:t>0 </a:t>
            </a:r>
            <a:r>
              <a:rPr lang="ru-RU" dirty="0"/>
              <a:t>уч-ся	низкий уровень</a:t>
            </a:r>
          </a:p>
          <a:p>
            <a:r>
              <a:rPr lang="ru-RU" dirty="0"/>
              <a:t>12 уч-ся	средний уровень</a:t>
            </a:r>
          </a:p>
          <a:p>
            <a:r>
              <a:rPr lang="ru-RU" dirty="0"/>
              <a:t>14 уч-ся	высокий уровень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8441" y="504211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Сравнивая данные 1-ого, 2-ого и 3 - его замеров в целом, видно, что в 1 классе (1 замер) детей, имеющих низкий уровень нравственной воспитанности было10 ч., а спустя 2 года, после проделанной работы по формированию нравственности у младших школьников, получились следующие результаты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662712"/>
            <a:ext cx="24773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Учащиеся получили анкету с заданием: «Пронумеруй по порядку те качества человека, которые ты оцениваешь выше: веселый, модный, нарядный, честный, справедливый, умный, культурный». </a:t>
            </a:r>
          </a:p>
        </p:txBody>
      </p:sp>
    </p:spTree>
    <p:extLst>
      <p:ext uri="{BB962C8B-B14F-4D97-AF65-F5344CB8AC3E}">
        <p14:creationId xmlns:p14="http://schemas.microsoft.com/office/powerpoint/2010/main" val="7058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40960" cy="2624226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Смысл этой диагностики заключался в следующем: детям был прочитан текст, в котором содержалось 5 ошибок. Дети должны были отыскать эти ошибки и записать их количество.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Текст: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«Елена Николаевна объясняет ребятам правило сложения. В это время открывается дверь. В класс вбегает запыхавшийся, разгоряченный Федя.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Я встретил Витю. Мы вместе ходили в детский сад. Витя учится в 1 «Б». А я и не знал. Вот здорово!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-Садись, Федя, - сказала Елена Николаевна и нахмурилась. - Сейчас ты допустил несколько ошибок». Сколько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?»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Ошибок 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выделено 5: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Само опоздание. Опаздывать невежливо.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Надо постучаться и спокойно войти.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Извиниться и попросить разрешения сесть на место 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Тихо приготовиться и начать заниматься.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О встрече друга рассказывать на перемене.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12786"/>
              </p:ext>
            </p:extLst>
          </p:nvPr>
        </p:nvGraphicFramePr>
        <p:xfrm>
          <a:off x="400472" y="3789040"/>
          <a:ext cx="8208913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4963"/>
                <a:gridCol w="2111982"/>
                <a:gridCol w="2080984"/>
                <a:gridCol w="2080984"/>
              </a:tblGrid>
              <a:tr h="583554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Уровень/Замер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класса 2 четверть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 2 четверть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 2 четверть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9579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Н.у.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9579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С.у.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9579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В.у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5589240"/>
            <a:ext cx="89289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Такой резкий скачок результатов можно объяснить тем, что уже первичный разбор текста дал четкое определение ошибок. Во- вторых, посещая школу, некоторые дети опаздывают, и им приходилось быть в роли опаздывающего, а классу в роли зрителя и даже судьи. Неоднократно повторявшаяся ситуация, выработала у учеников «навык» разрешения этого конфликта.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8640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диагностики «Работа над ошибками».</a:t>
            </a:r>
          </a:p>
        </p:txBody>
      </p:sp>
    </p:spTree>
    <p:extLst>
      <p:ext uri="{BB962C8B-B14F-4D97-AF65-F5344CB8AC3E}">
        <p14:creationId xmlns:p14="http://schemas.microsoft.com/office/powerpoint/2010/main" val="38726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5121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Метод диагностики «Диагностическая ситуация»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662259"/>
              </p:ext>
            </p:extLst>
          </p:nvPr>
        </p:nvGraphicFramePr>
        <p:xfrm>
          <a:off x="41792" y="1861461"/>
          <a:ext cx="9116721" cy="3552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999"/>
                <a:gridCol w="1584176"/>
                <a:gridCol w="1512168"/>
                <a:gridCol w="1448378"/>
              </a:tblGrid>
              <a:tr h="56654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Уровень/Замер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 </a:t>
                      </a:r>
                    </a:p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класса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  </a:t>
                      </a:r>
                    </a:p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 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Ноябрь </a:t>
                      </a:r>
                    </a:p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57546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отдам деньги, а заберу себе, потому что я нашел их, а другой пусть их не теряет.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ч.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ч.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0ч.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66549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Поделю поровну. Одну монетку себе, а другую хозяину.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ч.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ч.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66549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Отдам деньги, но попрошу всем сказать, что это я нашел их. 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ч.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1ч.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75552">
                <a:tc>
                  <a:txBody>
                    <a:bodyPr/>
                    <a:lstStyle/>
                    <a:p>
                      <a:pPr indent="469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Отдам их тому, кто потерял. 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69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ч.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ч.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3979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ч.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636"/>
            <a:ext cx="9143999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" y="548680"/>
            <a:ext cx="91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Перед учащимися была поставлена проблема морального выбора.  «По дороге в столовую ученик находит 2 монетки по 5 рублей. Довольный находкой ребенок подходит к буфету, но замечает плачущего сверстника, который спрашивает его, не находил ли он монеток, которые ему  дала мама на булочку и потерянных где-то поблизости».</a:t>
            </a:r>
          </a:p>
        </p:txBody>
      </p:sp>
    </p:spTree>
    <p:extLst>
      <p:ext uri="{BB962C8B-B14F-4D97-AF65-F5344CB8AC3E}">
        <p14:creationId xmlns:p14="http://schemas.microsoft.com/office/powerpoint/2010/main" val="27486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Методика анализа кинопроизведений для повышения уровня социальной компетентности.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8" y="1196752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обсуждения были использованы  художественный фильм «Чучело» (СССР, 1983), а так же мультфильмы: «Алеша Попович и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Тугарин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змей» (Россия, 2004),  «Побег из курятника» (Великобритания, 2000),  «Мадагаскар» (США, 2005), «Ледниковый период» (США, 2002).  </a:t>
            </a:r>
            <a:endParaRPr lang="ru-RU" sz="24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35699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самостоятельном просмотре фильмов, прежде дети обращали внимание преимущественно на обстоятельства, препятствующие разрешению проблемы, то после организованного  просмотра и обсуждения кинофильмов учащиеся уже склоняются к поиску возможности самостоятельного разрешения ситуации, что отражает, с одной стороны, более зрелую жизненную позицию, с другой  – более высокий уровень коммуникативных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15020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2824</Words>
  <Application>Microsoft Office PowerPoint</Application>
  <PresentationFormat>Экран (4:3)</PresentationFormat>
  <Paragraphs>546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Формирование нравственного воспитания младших школьников в  УВП через социальную компетентность.  </vt:lpstr>
      <vt:lpstr>Целью работы является изучение педагогических условий нравственного воспитания школьников в связи с новой концепцией модернизации российского образования.  Ставлю перед собой следующие задачи: - Провести анализ литературных источников по данной теме + . - Рассмотреть характеристики младшего школьного возраста + . - Выявить особенности и условия нравственного воспитания в учебной деятельности младших школьников + . - Выявить активные методы, формы и приемы воспитания младших школьников, способствующих формированию нравственного сознания, чувств, мышления + . - Разработать и апробировать педагогическую модель формирования социальной компетентности младших школьников на основе развития  нравственных качеств личности + . - Провести анализ полученных результатов. - Сформулировать выводы и рекомендации. - Разработать кружок «Уроки социальной жизни». </vt:lpstr>
      <vt:lpstr>Этапы исследования: Этап (1 класс) - Теоретический – поиск, изучение и анализ философской и психолого-педагогической литературы по данной проблеме; Этап  (2 – 3 класс) - Практический – выявление активных форм и методов; Этап  (4 класс) – Обобщение понимания нравственной культуры и применение детьми полученных знаний и умений в социально – значимых мероприятиях. </vt:lpstr>
      <vt:lpstr>Аспекты социальной компетентности и способы ее фор-ия: </vt:lpstr>
      <vt:lpstr>Таблица ведущих качеств личности, составляющих социальную компетентность.</vt:lpstr>
      <vt:lpstr>Практическая работа. Диагностика уровня сформированности нравственных качеств младших школьников в учебно – воспитательной деятельности. </vt:lpstr>
      <vt:lpstr>Смысл этой диагностики заключался в следующем: детям был прочитан текст, в котором содержалось 5 ошибок. Дети должны были отыскать эти ошибки и записать их количество.  Текст:  «Елена Николаевна объясняет ребятам правило сложения. В это время открывается дверь. В класс вбегает запыхавшийся, разгоряченный Федя. - Я встретил Витю. Мы вместе ходили в детский сад. Витя учится в 1 «Б». А я и не знал. Вот здорово! -Садись, Федя, - сказала Елена Николаевна и нахмурилась. - Сейчас ты допустил несколько ошибок». Сколько?»  Ошибок выделено 5: 1. Само опоздание. Опаздывать невежливо. 2. Надо постучаться и спокойно войти. 3. Извиниться и попросить разрешения сесть на место . 4. Тихо приготовиться и начать заниматься. 5. О встрече друга рассказывать на перемене. </vt:lpstr>
      <vt:lpstr>Метод диагностики «Диагностическая ситуация»</vt:lpstr>
      <vt:lpstr>Методика анализа кинопроизведений для повышения уровня социальной компетентности. </vt:lpstr>
      <vt:lpstr>Праздник, как форма социальной адаптации детей и взрослых. </vt:lpstr>
      <vt:lpstr>Профилактика детского травматизма, как составляющая процесса формирования  социальной компетентности воспитанников. </vt:lpstr>
      <vt:lpstr>Предметная деятельность,  как основа формирования социальной компетентности.</vt:lpstr>
      <vt:lpstr>Проектная деятельность, как фактор формирования  социального опыта младшего школьника. Планирование предмета  « Учебное исследование»</vt:lpstr>
      <vt:lpstr>Формирование социальной компетентности у детей  младшего школьного  возраста через сотрудничество  ОУ с семьей  </vt:lpstr>
      <vt:lpstr>Педагогическая модель формирования нравственного воспитания младших школьников в УВП через  социальную компетентность.   </vt:lpstr>
      <vt:lpstr>Что помогает формировать нравственное воспитание младших школьников в  УВП через социальную компетентность?</vt:lpstr>
      <vt:lpstr>В планах… 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Нравственное воспитание младших школьников в учебной и вне учебной  деятельности через  формирование социальной компетентности.</dc:title>
  <dc:creator>1</dc:creator>
  <cp:lastModifiedBy>Стас</cp:lastModifiedBy>
  <cp:revision>14</cp:revision>
  <dcterms:created xsi:type="dcterms:W3CDTF">2013-01-06T16:39:28Z</dcterms:created>
  <dcterms:modified xsi:type="dcterms:W3CDTF">2013-01-09T10:45:42Z</dcterms:modified>
</cp:coreProperties>
</file>