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8305800" cy="39624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Речевые  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ошибки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младших 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школьников и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пути  их  устранения 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24200" y="4724400"/>
            <a:ext cx="5562600" cy="914400"/>
          </a:xfrm>
        </p:spPr>
        <p:txBody>
          <a:bodyPr>
            <a:normAutofit/>
          </a:bodyPr>
          <a:lstStyle/>
          <a:p>
            <a:r>
              <a:rPr lang="ru-RU" dirty="0" smtClean="0"/>
              <a:t>учитель начальных  классов </a:t>
            </a:r>
          </a:p>
          <a:p>
            <a:r>
              <a:rPr lang="ru-RU" dirty="0" smtClean="0"/>
              <a:t>      </a:t>
            </a:r>
            <a:r>
              <a:rPr lang="ru-RU" dirty="0" err="1" smtClean="0"/>
              <a:t>Дудич</a:t>
            </a:r>
            <a:r>
              <a:rPr lang="ru-RU" dirty="0" smtClean="0"/>
              <a:t> </a:t>
            </a:r>
            <a:r>
              <a:rPr lang="ru-RU" dirty="0" smtClean="0"/>
              <a:t>Оксана Петровна</a:t>
            </a:r>
            <a:endParaRPr lang="ru-RU" dirty="0"/>
          </a:p>
        </p:txBody>
      </p:sp>
      <p:pic>
        <p:nvPicPr>
          <p:cNvPr id="1026" name="Picture 2" descr="C:\Users\123\Desktop\фото\976151823066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962400"/>
            <a:ext cx="2559821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5)  </a:t>
            </a:r>
            <a:r>
              <a:rPr lang="ru-RU" b="1" dirty="0" smtClean="0">
                <a:solidFill>
                  <a:srgbClr val="002060"/>
                </a:solidFill>
              </a:rPr>
              <a:t>Употребление  просторечных  и  диалектных  слов  и словосочетаний :</a:t>
            </a:r>
          </a:p>
          <a:p>
            <a:pPr>
              <a:buNone/>
            </a:pPr>
            <a:endParaRPr lang="ru-RU" dirty="0" smtClean="0"/>
          </a:p>
          <a:p>
            <a:r>
              <a:rPr lang="ru-RU" sz="3200" i="1" dirty="0" smtClean="0">
                <a:solidFill>
                  <a:srgbClr val="002060"/>
                </a:solidFill>
              </a:rPr>
              <a:t>Никита  шёл  « </a:t>
            </a:r>
            <a:r>
              <a:rPr lang="ru-RU" sz="3200" i="1" dirty="0" err="1" smtClean="0">
                <a:solidFill>
                  <a:srgbClr val="002060"/>
                </a:solidFill>
              </a:rPr>
              <a:t>взади</a:t>
            </a:r>
            <a:r>
              <a:rPr lang="ru-RU" sz="3200" i="1" dirty="0" smtClean="0">
                <a:solidFill>
                  <a:srgbClr val="002060"/>
                </a:solidFill>
              </a:rPr>
              <a:t>» </a:t>
            </a:r>
            <a:r>
              <a:rPr lang="ru-RU" sz="3200" dirty="0" smtClean="0">
                <a:solidFill>
                  <a:srgbClr val="002060"/>
                </a:solidFill>
              </a:rPr>
              <a:t>(нужно</a:t>
            </a:r>
            <a:r>
              <a:rPr lang="ru-RU" sz="3200" i="1" dirty="0" smtClean="0">
                <a:solidFill>
                  <a:srgbClr val="002060"/>
                </a:solidFill>
              </a:rPr>
              <a:t> : сзади ).</a:t>
            </a:r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i="1" dirty="0" smtClean="0">
                <a:solidFill>
                  <a:srgbClr val="002060"/>
                </a:solidFill>
              </a:rPr>
              <a:t>«Обратно» пошёл  дождь </a:t>
            </a:r>
            <a:r>
              <a:rPr lang="ru-RU" sz="3200" dirty="0" smtClean="0">
                <a:solidFill>
                  <a:srgbClr val="002060"/>
                </a:solidFill>
              </a:rPr>
              <a:t>( надо</a:t>
            </a:r>
            <a:r>
              <a:rPr lang="ru-RU" sz="3200" i="1" dirty="0" smtClean="0">
                <a:solidFill>
                  <a:srgbClr val="002060"/>
                </a:solidFill>
              </a:rPr>
              <a:t> :опять ).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Users\123\Desktop\фото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572000"/>
            <a:ext cx="184785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705600"/>
          </a:xfrm>
        </p:spPr>
        <p:txBody>
          <a:bodyPr>
            <a:normAutofit fontScale="62500" lnSpcReduction="20000"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К  </a:t>
            </a:r>
            <a:r>
              <a:rPr lang="ru-RU" sz="3200" b="1" dirty="0" smtClean="0">
                <a:solidFill>
                  <a:srgbClr val="002060"/>
                </a:solidFill>
              </a:rPr>
              <a:t>группе  </a:t>
            </a:r>
            <a:r>
              <a:rPr lang="ru-RU" sz="3200" b="1" i="1" dirty="0" err="1" smtClean="0">
                <a:solidFill>
                  <a:srgbClr val="002060"/>
                </a:solidFill>
              </a:rPr>
              <a:t>морфолого</a:t>
            </a:r>
            <a:r>
              <a:rPr lang="ru-RU" sz="3200" b="1" i="1" dirty="0" smtClean="0">
                <a:solidFill>
                  <a:srgbClr val="002060"/>
                </a:solidFill>
              </a:rPr>
              <a:t> – стилистических</a:t>
            </a:r>
            <a:r>
              <a:rPr lang="ru-RU" sz="3200" b="1" dirty="0" smtClean="0">
                <a:solidFill>
                  <a:srgbClr val="002060"/>
                </a:solidFill>
              </a:rPr>
              <a:t>  ошибок  мы  относим </a:t>
            </a:r>
            <a:r>
              <a:rPr lang="ru-RU" sz="3200" b="1" dirty="0" smtClean="0">
                <a:solidFill>
                  <a:srgbClr val="002060"/>
                </a:solidFill>
              </a:rPr>
              <a:t>неправильное  </a:t>
            </a:r>
            <a:r>
              <a:rPr lang="ru-RU" sz="3200" b="1" dirty="0" smtClean="0">
                <a:solidFill>
                  <a:srgbClr val="002060"/>
                </a:solidFill>
              </a:rPr>
              <a:t>образование  слов  и  особенно  форм  слов 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       </a:t>
            </a:r>
            <a:r>
              <a:rPr lang="ru-RU" sz="3200" b="1" dirty="0" smtClean="0">
                <a:solidFill>
                  <a:srgbClr val="002060"/>
                </a:solidFill>
              </a:rPr>
              <a:t>  </a:t>
            </a:r>
            <a:r>
              <a:rPr lang="ru-RU" sz="3200" b="1" dirty="0" smtClean="0">
                <a:solidFill>
                  <a:srgbClr val="002060"/>
                </a:solidFill>
              </a:rPr>
              <a:t>В начальных  классах  ещё  встречается  детское  </a:t>
            </a:r>
            <a:r>
              <a:rPr lang="ru-RU" sz="3200" dirty="0" smtClean="0">
                <a:solidFill>
                  <a:srgbClr val="002060"/>
                </a:solidFill>
              </a:rPr>
              <a:t>словотворчество . Как  правило ,  дети  создают  собственные  слова  в  соответствии   </a:t>
            </a:r>
            <a:r>
              <a:rPr lang="ru-RU" sz="3200" dirty="0" smtClean="0">
                <a:solidFill>
                  <a:srgbClr val="002060"/>
                </a:solidFill>
              </a:rPr>
              <a:t>со словообразовательной  </a:t>
            </a:r>
            <a:r>
              <a:rPr lang="ru-RU" sz="3200" dirty="0" smtClean="0">
                <a:solidFill>
                  <a:srgbClr val="002060"/>
                </a:solidFill>
              </a:rPr>
              <a:t>системой  русского  языка:</a:t>
            </a:r>
          </a:p>
          <a:p>
            <a:pPr>
              <a:buNone/>
            </a:pPr>
            <a:r>
              <a:rPr lang="ru-RU" sz="3200" i="1" dirty="0" smtClean="0"/>
              <a:t>На  стройке  работают  бетонщики , « штукатурщики</a:t>
            </a:r>
            <a:r>
              <a:rPr lang="ru-RU" sz="3200" i="1" dirty="0" smtClean="0">
                <a:solidFill>
                  <a:srgbClr val="002060"/>
                </a:solidFill>
              </a:rPr>
              <a:t>» </a:t>
            </a:r>
            <a:endParaRPr lang="ru-RU" sz="32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нужно :   </a:t>
            </a:r>
            <a:r>
              <a:rPr lang="ru-RU" sz="3200" i="1" dirty="0" smtClean="0">
                <a:solidFill>
                  <a:srgbClr val="002060"/>
                </a:solidFill>
              </a:rPr>
              <a:t>штукатуры </a:t>
            </a:r>
            <a:r>
              <a:rPr lang="ru-RU" sz="3200" i="1" dirty="0" smtClean="0">
                <a:solidFill>
                  <a:srgbClr val="002060"/>
                </a:solidFill>
              </a:rPr>
              <a:t>, </a:t>
            </a:r>
            <a:r>
              <a:rPr lang="ru-RU" sz="3200" i="1" dirty="0" smtClean="0">
                <a:solidFill>
                  <a:srgbClr val="002060"/>
                </a:solidFill>
              </a:rPr>
              <a:t>монтажники .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       Ошибки  данного  типа  требуют  индивидуального  разъяснения  .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002060"/>
                </a:solidFill>
              </a:rPr>
              <a:t>       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Образование  просторечных   форм  </a:t>
            </a:r>
            <a:r>
              <a:rPr lang="ru-RU" sz="3200" b="1" dirty="0" smtClean="0">
                <a:solidFill>
                  <a:srgbClr val="002060"/>
                </a:solidFill>
              </a:rPr>
              <a:t>слов  </a:t>
            </a:r>
            <a:r>
              <a:rPr lang="ru-RU" sz="3200" dirty="0" smtClean="0">
                <a:solidFill>
                  <a:srgbClr val="002060"/>
                </a:solidFill>
              </a:rPr>
              <a:t>общелитературного  </a:t>
            </a:r>
            <a:r>
              <a:rPr lang="ru-RU" sz="3200" dirty="0" smtClean="0">
                <a:solidFill>
                  <a:srgbClr val="002060"/>
                </a:solidFill>
              </a:rPr>
              <a:t>языка  :</a:t>
            </a:r>
          </a:p>
          <a:p>
            <a:pPr>
              <a:buNone/>
            </a:pPr>
            <a:r>
              <a:rPr lang="ru-RU" sz="3200" i="1" dirty="0" smtClean="0"/>
              <a:t>« они  </a:t>
            </a:r>
            <a:r>
              <a:rPr lang="ru-RU" sz="3200" i="1" dirty="0" err="1" smtClean="0"/>
              <a:t>хочут</a:t>
            </a:r>
            <a:r>
              <a:rPr lang="ru-RU" sz="3200" i="1" dirty="0" smtClean="0"/>
              <a:t>» , «</a:t>
            </a:r>
            <a:r>
              <a:rPr lang="ru-RU" sz="3200" i="1" dirty="0" err="1" smtClean="0"/>
              <a:t>ихняя</a:t>
            </a:r>
            <a:r>
              <a:rPr lang="ru-RU" sz="3200" i="1" dirty="0" smtClean="0"/>
              <a:t>  мама» , « стрельнул» </a:t>
            </a:r>
            <a:r>
              <a:rPr lang="ru-RU" sz="3200" i="1" dirty="0" smtClean="0">
                <a:solidFill>
                  <a:srgbClr val="002060"/>
                </a:solidFill>
              </a:rPr>
              <a:t>и пр.</a:t>
            </a:r>
            <a:endParaRPr lang="ru-RU" sz="32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200" i="1" dirty="0" smtClean="0">
                <a:solidFill>
                  <a:srgbClr val="002060"/>
                </a:solidFill>
              </a:rPr>
              <a:t>       </a:t>
            </a:r>
            <a:r>
              <a:rPr lang="ru-RU" sz="3200" dirty="0" smtClean="0">
                <a:solidFill>
                  <a:srgbClr val="002060"/>
                </a:solidFill>
              </a:rPr>
              <a:t>Искореняются  эти  ошибки   медленно  ,  в  результате  многократных  исправлений  , разъяснений , под  влиянием  общеязыкового  развития ,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благодаря  созданию  хорошей  речевой  среды .</a:t>
            </a:r>
          </a:p>
          <a:p>
            <a:pPr lvl="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Пропуск  морфем ,  чаще  всего  суффиксов :</a:t>
            </a:r>
          </a:p>
          <a:p>
            <a:pPr>
              <a:buNone/>
            </a:pPr>
            <a:r>
              <a:rPr lang="ru-RU" sz="3200" i="1" dirty="0" smtClean="0"/>
              <a:t>«трудящие»  вместо  трудящиеся ,  «волнующее»  вместо   волнующееся </a:t>
            </a:r>
            <a:r>
              <a:rPr lang="ru-RU" sz="3200" i="1" dirty="0" smtClean="0"/>
              <a:t> </a:t>
            </a:r>
            <a:r>
              <a:rPr lang="ru-RU" sz="3200" i="1" dirty="0" smtClean="0"/>
              <a:t>море  .  </a:t>
            </a:r>
            <a:endParaRPr lang="ru-RU" sz="3200" dirty="0" smtClean="0"/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7500" lnSpcReduction="20000"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Причины  </a:t>
            </a:r>
            <a:r>
              <a:rPr lang="ru-RU" dirty="0" smtClean="0">
                <a:solidFill>
                  <a:srgbClr val="002060"/>
                </a:solidFill>
              </a:rPr>
              <a:t>: влияние  просторечия , ребёнку  трудно произносить  громоздкие  , фонетически  усложнённые   слова  . В  устной  речи  говорящий  «теряет»отдельные  звуки  и  звукосочетания и  даже  морфемы ,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и  </a:t>
            </a:r>
            <a:r>
              <a:rPr lang="ru-RU" dirty="0" smtClean="0">
                <a:solidFill>
                  <a:srgbClr val="002060"/>
                </a:solidFill>
              </a:rPr>
              <a:t>это  иногда  отражается  на  письме .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Для  предупреждения  подобных  ошибок , помимо  общего  языкового  развития   , нужна  работа  над  дикцией  , артикуляцией  звуков,  нужно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развивать  </a:t>
            </a:r>
            <a:r>
              <a:rPr lang="ru-RU" dirty="0" smtClean="0">
                <a:solidFill>
                  <a:srgbClr val="002060"/>
                </a:solidFill>
              </a:rPr>
              <a:t>гибкость  и подвижность  речевого  аппарата .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Образование  форм  множественного  числа  </a:t>
            </a:r>
            <a:r>
              <a:rPr lang="ru-RU" dirty="0" smtClean="0">
                <a:solidFill>
                  <a:srgbClr val="002060"/>
                </a:solidFill>
              </a:rPr>
              <a:t>существительных , употребляемых  согласно  правилам  грамматики  только  в  единственном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числе  :</a:t>
            </a:r>
          </a:p>
          <a:p>
            <a:r>
              <a:rPr lang="ru-RU" i="1" dirty="0" smtClean="0"/>
              <a:t>У  воинов  не  хватало  «оружий» </a:t>
            </a:r>
            <a:r>
              <a:rPr lang="ru-RU" dirty="0" smtClean="0"/>
              <a:t>( нужно</a:t>
            </a:r>
            <a:r>
              <a:rPr lang="ru-RU" i="1" dirty="0" smtClean="0"/>
              <a:t> : оружия ) .</a:t>
            </a:r>
            <a:endParaRPr lang="ru-RU" dirty="0" smtClean="0"/>
          </a:p>
          <a:p>
            <a:r>
              <a:rPr lang="ru-RU" i="1" dirty="0" smtClean="0"/>
              <a:t>Съел  « два супа» (</a:t>
            </a:r>
            <a:r>
              <a:rPr lang="ru-RU" dirty="0" smtClean="0"/>
              <a:t>нужно</a:t>
            </a:r>
            <a:r>
              <a:rPr lang="ru-RU" i="1" dirty="0" smtClean="0"/>
              <a:t> : две тарелки супу</a:t>
            </a:r>
            <a:r>
              <a:rPr lang="ru-RU" dirty="0" smtClean="0"/>
              <a:t> )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1000"/>
            <a:ext cx="8229600" cy="5821363"/>
          </a:xfrm>
        </p:spPr>
        <p:txBody>
          <a:bodyPr/>
          <a:lstStyle/>
          <a:p>
            <a:r>
              <a:rPr lang="ru-RU" b="1" i="1" dirty="0" err="1" smtClean="0">
                <a:solidFill>
                  <a:srgbClr val="002060"/>
                </a:solidFill>
              </a:rPr>
              <a:t>Синтаксико</a:t>
            </a:r>
            <a:r>
              <a:rPr lang="ru-RU" b="1" i="1" dirty="0" smtClean="0">
                <a:solidFill>
                  <a:srgbClr val="002060"/>
                </a:solidFill>
              </a:rPr>
              <a:t>- стилистические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b="1" i="1" dirty="0" smtClean="0">
                <a:solidFill>
                  <a:srgbClr val="002060"/>
                </a:solidFill>
              </a:rPr>
              <a:t>ошибки   весьма  многообразны .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1)Нарушение  управления  :</a:t>
            </a:r>
          </a:p>
          <a:p>
            <a:pPr>
              <a:buNone/>
            </a:pPr>
            <a:r>
              <a:rPr lang="ru-RU" i="1" dirty="0" smtClean="0"/>
              <a:t>Все  радовались  красотой  природы</a:t>
            </a:r>
            <a:r>
              <a:rPr lang="ru-RU" dirty="0" smtClean="0"/>
              <a:t> ( надо </a:t>
            </a:r>
            <a:r>
              <a:rPr lang="ru-RU" i="1" dirty="0" smtClean="0"/>
              <a:t>: радовались  ( чему ? ) красоте</a:t>
            </a:r>
            <a:r>
              <a:rPr lang="ru-RU" dirty="0" smtClean="0"/>
              <a:t> ).</a:t>
            </a:r>
          </a:p>
          <a:p>
            <a:pPr>
              <a:buNone/>
            </a:pPr>
            <a:r>
              <a:rPr lang="ru-RU" i="1" dirty="0" smtClean="0"/>
              <a:t>Смеялись  с  него</a:t>
            </a:r>
            <a:r>
              <a:rPr lang="ru-RU" dirty="0" smtClean="0"/>
              <a:t> ( нужно : </a:t>
            </a:r>
            <a:r>
              <a:rPr lang="ru-RU" i="1" dirty="0" smtClean="0"/>
              <a:t>смеялись  над  ним</a:t>
            </a:r>
            <a:r>
              <a:rPr lang="ru-RU" dirty="0" smtClean="0"/>
              <a:t> ) 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2 )  Нарушения  согласования  , чаще  всего  сказуемого  с  подлежащим , нередко  определения  с  определяемым  словом , например :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Вся  семья  радостно встретили  Новый  год</a:t>
            </a:r>
            <a:r>
              <a:rPr lang="ru-RU" dirty="0" smtClean="0">
                <a:solidFill>
                  <a:srgbClr val="002060"/>
                </a:solidFill>
              </a:rPr>
              <a:t>  (  нужно : </a:t>
            </a:r>
            <a:r>
              <a:rPr lang="ru-RU" i="1" dirty="0" smtClean="0">
                <a:solidFill>
                  <a:srgbClr val="002060"/>
                </a:solidFill>
              </a:rPr>
              <a:t>семья </a:t>
            </a:r>
            <a:r>
              <a:rPr lang="ru-RU" dirty="0" smtClean="0">
                <a:solidFill>
                  <a:srgbClr val="002060"/>
                </a:solidFill>
              </a:rPr>
              <a:t>…  </a:t>
            </a:r>
            <a:r>
              <a:rPr lang="ru-RU" i="1" dirty="0" smtClean="0">
                <a:solidFill>
                  <a:srgbClr val="002060"/>
                </a:solidFill>
              </a:rPr>
              <a:t>встретила ) 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Причины таких  ошибок - логический , смысловой ( а не грамматический ) подход  ученика  к   построению  предложения , а также  в самом  механизме  письма 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52400"/>
            <a:ext cx="8229600" cy="5516563"/>
          </a:xfrm>
        </p:spPr>
        <p:txBody>
          <a:bodyPr/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3) Неудачный  порядок  слов   в предложении ,  приводящий  к  искажению  смысла : 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i="1" dirty="0" smtClean="0"/>
              <a:t>Только  равнодушным  оставался  кот  Борька  </a:t>
            </a:r>
            <a:r>
              <a:rPr lang="ru-RU" dirty="0" smtClean="0"/>
              <a:t>( нужно</a:t>
            </a:r>
            <a:r>
              <a:rPr lang="ru-RU" i="1" dirty="0" smtClean="0"/>
              <a:t> : Равнодушным  оставался  только  кот  Борька ). 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4</a:t>
            </a:r>
            <a:r>
              <a:rPr lang="ru-RU" b="1" dirty="0" smtClean="0">
                <a:solidFill>
                  <a:srgbClr val="002060"/>
                </a:solidFill>
              </a:rPr>
              <a:t>)  Нарушение  смысловой  или  грамматической  связи  между местоимениями  и  теми  словами  , на  которые  они  указывают  :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i="1" dirty="0" smtClean="0"/>
              <a:t>   Когда  </a:t>
            </a:r>
            <a:r>
              <a:rPr lang="ru-RU" i="1" dirty="0" smtClean="0"/>
              <a:t>Коля  прощался с  отцом , он  </a:t>
            </a:r>
            <a:r>
              <a:rPr lang="ru-RU" dirty="0" smtClean="0"/>
              <a:t>(кто : Коля или  отец ?)</a:t>
            </a:r>
            <a:r>
              <a:rPr lang="ru-RU" i="1" dirty="0" smtClean="0"/>
              <a:t> не  плакал 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0940" y="152909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5)   Местоимённое  удвоение  подлежащего 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i="1" dirty="0" smtClean="0"/>
              <a:t>Кирилл – он  был  самый  сильный  в  отряде </a:t>
            </a:r>
            <a:r>
              <a:rPr lang="ru-RU" i="1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6)  Употребление  глаголов  в  </a:t>
            </a:r>
            <a:r>
              <a:rPr lang="ru-RU" b="1" dirty="0" err="1" smtClean="0">
                <a:solidFill>
                  <a:srgbClr val="002060"/>
                </a:solidFill>
              </a:rPr>
              <a:t>несоотнесённых</a:t>
            </a:r>
            <a:r>
              <a:rPr lang="ru-RU" b="1" dirty="0" smtClean="0">
                <a:solidFill>
                  <a:srgbClr val="002060"/>
                </a:solidFill>
              </a:rPr>
              <a:t>  временных  и  видовых  формах  там , где  следует  употребить  одно  и  то  же  время , один  и  тот же вид :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i="1" dirty="0" smtClean="0"/>
              <a:t>Незнакомец  входит  в  хижину  и  поздоровался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7)  Неумение  находить  границы  предложений . Встречаются  в  двух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</a:t>
            </a:r>
            <a:r>
              <a:rPr lang="ru-RU" b="1" dirty="0" smtClean="0">
                <a:solidFill>
                  <a:srgbClr val="002060"/>
                </a:solidFill>
              </a:rPr>
              <a:t>вариантах :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rgbClr val="002060"/>
                </a:solidFill>
              </a:rPr>
              <a:t>   а) неоправданное  деление  сложного  предложения  на  простые :</a:t>
            </a:r>
          </a:p>
          <a:p>
            <a:pPr>
              <a:buNone/>
            </a:pPr>
            <a:r>
              <a:rPr lang="ru-RU" i="1" dirty="0" smtClean="0"/>
              <a:t>  Когда  </a:t>
            </a:r>
            <a:r>
              <a:rPr lang="ru-RU" i="1" dirty="0" smtClean="0"/>
              <a:t>ребята  пришли  в  лес . Там  было  много  грибов .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б)  неумение  делить  текст  на  предложения :</a:t>
            </a:r>
          </a:p>
          <a:p>
            <a:pPr>
              <a:buNone/>
            </a:pPr>
            <a:r>
              <a:rPr lang="ru-RU" i="1" dirty="0" smtClean="0"/>
              <a:t>    Охотник  </a:t>
            </a:r>
            <a:r>
              <a:rPr lang="ru-RU" i="1" dirty="0" smtClean="0"/>
              <a:t>однажды  шёл по лесу  , из  чащи  вышла  медведица с  медвежатами , охотник  спрятался  на  дереве ,  медведица  стала  окунать  медвежонка  в  воду  , тот  фыркал и не давался ,  в  это  время другой  медвежонок стал  убегать ,  медведица  догнала  его  и  надавала  шлепков 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Содержание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75000"/>
                  </a:schemeClr>
                </a:solidFill>
              </a:rPr>
            </a:b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1</a:t>
            </a:r>
            <a:r>
              <a:rPr lang="ru-RU" dirty="0">
                <a:solidFill>
                  <a:srgbClr val="002060"/>
                </a:solidFill>
              </a:rPr>
              <a:t>.  Введение . 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    Трудности  в  работе  над  речевыми  ошибками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2.  Классификация    речевых   ошибок . Причины    появления    речевых   и  логических  ошибок  в  речи  младших школьников 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3.  Основные   элементы   методики  исправления  и  предупреждения  речевых   ошибок.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4.  Требования  к  уроку  анализа  изложений   и  сочинений .  Самопроверка   и  редактирование  текста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5.Приложение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            </a:t>
            </a:r>
            <a:r>
              <a:rPr lang="ru-RU" sz="4000" b="1" i="1" dirty="0" smtClean="0">
                <a:solidFill>
                  <a:srgbClr val="002060"/>
                </a:solidFill>
              </a:rPr>
              <a:t>Неречевые  ошибки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 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rgbClr val="002060"/>
                </a:solidFill>
              </a:rPr>
              <a:t>Композиционные                                                                  Искажения  фактов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 Логические</a:t>
            </a:r>
          </a:p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Типичная  </a:t>
            </a:r>
            <a:r>
              <a:rPr lang="ru-RU" b="1" i="1" dirty="0" smtClean="0">
                <a:solidFill>
                  <a:srgbClr val="002060"/>
                </a:solidFill>
              </a:rPr>
              <a:t>композиционная</a:t>
            </a:r>
            <a:r>
              <a:rPr lang="ru-RU" dirty="0" smtClean="0">
                <a:solidFill>
                  <a:srgbClr val="002060"/>
                </a:solidFill>
              </a:rPr>
              <a:t> ошибка- несоответствие  текста  сочинения  или изложения  плану , т. е. нарушение  последовательности в  изложении   событий 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Причины  композиционных  ошибок  кроются  в  методике  подготовки   сочинений . Ученик , допустивший  композиционную  ошибку  в  своём  сочинении, оказался  неподготовленным  к  нему : возможно,  что наблюдения , отбор фактов  были  проведены бессистемно , </a:t>
            </a:r>
            <a:r>
              <a:rPr lang="ru-RU" dirty="0" err="1" smtClean="0">
                <a:solidFill>
                  <a:srgbClr val="002060"/>
                </a:solidFill>
              </a:rPr>
              <a:t>беспланово</a:t>
            </a:r>
            <a:r>
              <a:rPr lang="ru-RU" dirty="0" smtClean="0">
                <a:solidFill>
                  <a:srgbClr val="002060"/>
                </a:solidFill>
              </a:rPr>
              <a:t>  ; возможно , что ученик в  процессе подготовки  недостаточно  чётко  представлял  себе , что  именно  следует сказать вначале , что  далее  ,  что  в конце ,  в  заключении  сочинения 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534400" cy="7086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  </a:t>
            </a:r>
            <a:r>
              <a:rPr lang="ru-RU" sz="2200" dirty="0" smtClean="0"/>
              <a:t> </a:t>
            </a:r>
          </a:p>
          <a:p>
            <a:pPr>
              <a:buNone/>
            </a:pPr>
            <a:r>
              <a:rPr lang="ru-RU" sz="2200" dirty="0" smtClean="0"/>
              <a:t>   </a:t>
            </a:r>
            <a:r>
              <a:rPr lang="ru-RU" sz="2200" dirty="0" smtClean="0">
                <a:solidFill>
                  <a:srgbClr val="002060"/>
                </a:solidFill>
              </a:rPr>
              <a:t>К  числу  </a:t>
            </a:r>
            <a:r>
              <a:rPr lang="ru-RU" sz="2200" b="1" i="1" dirty="0" smtClean="0">
                <a:solidFill>
                  <a:srgbClr val="002060"/>
                </a:solidFill>
              </a:rPr>
              <a:t>логических </a:t>
            </a:r>
            <a:r>
              <a:rPr lang="ru-RU" sz="2200" dirty="0" smtClean="0">
                <a:solidFill>
                  <a:srgbClr val="002060"/>
                </a:solidFill>
              </a:rPr>
              <a:t> ошибок относятся  :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        1)  Пропуск  необходимых слов , а  иногда важных   фактов , целых эпизодов :</a:t>
            </a:r>
          </a:p>
          <a:p>
            <a:pPr>
              <a:buNone/>
            </a:pPr>
            <a:r>
              <a:rPr lang="ru-RU" sz="2200" i="1" dirty="0" smtClean="0">
                <a:solidFill>
                  <a:srgbClr val="002060"/>
                </a:solidFill>
              </a:rPr>
              <a:t>     Из – за куста  вышла  бурая  медведица  с двумя  медвежатами . Когда  медведи  ушли  домой в лес , то  охотник  слез  с дерева и  пошёл  домой . </a:t>
            </a:r>
            <a:r>
              <a:rPr lang="ru-RU" sz="2200" dirty="0" smtClean="0">
                <a:solidFill>
                  <a:srgbClr val="002060"/>
                </a:solidFill>
              </a:rPr>
              <a:t>( Пропущено  главное – вся сцена купания  медвежат . Изложение рассказа  В . Бианки « Купание медвежат»).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            Чтобы  понять причины  таких  пропусков  ,  нужно  проследить  психологическое  состояние  пишущего  школьника . Пишет  он  медленно . Но  мысль его  спешит  , обгоняя процесс  письма . Он  конечно , хорошо знает  содержание рассказа , но  оно  проходит  в  его  воображении , не  находя  отражения  в  тексте . Потом , когда  учитель показывает  ему  текст  его  изложения сам  удивляется , как мог пропустить  столь  важный эпизод . ..</a:t>
            </a:r>
          </a:p>
          <a:p>
            <a:r>
              <a:rPr lang="ru-RU" sz="2200" dirty="0" smtClean="0">
                <a:solidFill>
                  <a:srgbClr val="002060"/>
                </a:solidFill>
              </a:rPr>
              <a:t>       </a:t>
            </a:r>
            <a:r>
              <a:rPr lang="ru-RU" sz="2200" dirty="0" err="1" smtClean="0">
                <a:solidFill>
                  <a:srgbClr val="002060"/>
                </a:solidFill>
              </a:rPr>
              <a:t>Перечитывание</a:t>
            </a:r>
            <a:r>
              <a:rPr lang="ru-RU" sz="2200" dirty="0" smtClean="0">
                <a:solidFill>
                  <a:srgbClr val="002060"/>
                </a:solidFill>
              </a:rPr>
              <a:t>  текста  способствует   обнаружению и  исправлению </a:t>
            </a:r>
            <a:r>
              <a:rPr lang="ru-RU" sz="2200" dirty="0" smtClean="0">
                <a:solidFill>
                  <a:srgbClr val="002060"/>
                </a:solidFill>
              </a:rPr>
              <a:t> пропусков 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21363"/>
          </a:xfrm>
        </p:spPr>
        <p:txBody>
          <a:bodyPr>
            <a:normAutofit fontScale="62500" lnSpcReduction="20000"/>
          </a:bodyPr>
          <a:lstStyle/>
          <a:p>
            <a:endParaRPr lang="ru-RU" sz="3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800" b="1" i="1" dirty="0" smtClean="0">
                <a:solidFill>
                  <a:srgbClr val="002060"/>
                </a:solidFill>
              </a:rPr>
              <a:t>Детской  речи свойственны  иногда  нелепые , </a:t>
            </a:r>
            <a:r>
              <a:rPr lang="ru-RU" sz="3800" b="1" i="1" dirty="0" smtClean="0">
                <a:solidFill>
                  <a:srgbClr val="002060"/>
                </a:solidFill>
              </a:rPr>
              <a:t>парадоксальные суждения  </a:t>
            </a:r>
            <a:r>
              <a:rPr lang="ru-RU" sz="3800" b="1" i="1" dirty="0" smtClean="0">
                <a:solidFill>
                  <a:srgbClr val="002060"/>
                </a:solidFill>
              </a:rPr>
              <a:t>,  связывание  понятий разных уровней :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3400" dirty="0" smtClean="0">
                <a:solidFill>
                  <a:schemeClr val="bg1"/>
                </a:solidFill>
              </a:rPr>
              <a:t>разных </a:t>
            </a:r>
            <a:r>
              <a:rPr lang="ru-RU" sz="3400" dirty="0" smtClean="0">
                <a:solidFill>
                  <a:schemeClr val="bg1"/>
                </a:solidFill>
              </a:rPr>
              <a:t>уровней : </a:t>
            </a:r>
          </a:p>
          <a:p>
            <a:pPr>
              <a:buNone/>
            </a:pPr>
            <a:r>
              <a:rPr lang="ru-RU" i="1" u="sng" dirty="0" smtClean="0"/>
              <a:t> По  утрам</a:t>
            </a:r>
            <a:r>
              <a:rPr lang="ru-RU" i="1" dirty="0" smtClean="0"/>
              <a:t>  мы  с  дедушкой  удили  рыбу  , а</a:t>
            </a:r>
            <a:r>
              <a:rPr lang="ru-RU" i="1" u="sng" dirty="0" smtClean="0"/>
              <a:t> в дождливую погоду</a:t>
            </a:r>
            <a:r>
              <a:rPr lang="ru-RU" i="1" dirty="0" smtClean="0"/>
              <a:t>  лежали  в шалаше.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Вода  освежила медвежат , а охотник пошёл домой . </a:t>
            </a:r>
            <a:endParaRPr lang="ru-RU" dirty="0" smtClean="0"/>
          </a:p>
          <a:p>
            <a:pPr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      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3300" dirty="0" smtClean="0">
                <a:solidFill>
                  <a:srgbClr val="002060"/>
                </a:solidFill>
              </a:rPr>
              <a:t>Общая причина  таких  ошибок -  слабое внимание школьников , недостаточная подготовка  текста  до  его</a:t>
            </a:r>
            <a:r>
              <a:rPr lang="ru-RU" sz="3300" i="1" dirty="0" smtClean="0">
                <a:solidFill>
                  <a:srgbClr val="002060"/>
                </a:solidFill>
              </a:rPr>
              <a:t>  </a:t>
            </a:r>
            <a:r>
              <a:rPr lang="ru-RU" sz="3300" dirty="0" smtClean="0">
                <a:solidFill>
                  <a:srgbClr val="002060"/>
                </a:solidFill>
              </a:rPr>
              <a:t>записи . Когда учитель помогает  детям   заметить нелепость  таких    конструкций ,  то  они  , как  правило ,</a:t>
            </a: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    могут  </a:t>
            </a:r>
            <a:r>
              <a:rPr lang="ru-RU" sz="3300" dirty="0" smtClean="0">
                <a:solidFill>
                  <a:srgbClr val="002060"/>
                </a:solidFill>
              </a:rPr>
              <a:t>самостоятельно исправить ошибки .</a:t>
            </a:r>
          </a:p>
          <a:p>
            <a:pPr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           От  речевых  и  логических  ошибок  следует  отличать  искажения </a:t>
            </a:r>
          </a:p>
          <a:p>
            <a:r>
              <a:rPr lang="ru-RU" sz="3300" dirty="0" smtClean="0">
                <a:solidFill>
                  <a:srgbClr val="002060"/>
                </a:solidFill>
              </a:rPr>
              <a:t>фактического   материала : </a:t>
            </a:r>
            <a:r>
              <a:rPr lang="ru-RU" sz="3300" dirty="0" smtClean="0">
                <a:solidFill>
                  <a:srgbClr val="002060"/>
                </a:solidFill>
              </a:rPr>
              <a:t>       </a:t>
            </a:r>
            <a:r>
              <a:rPr lang="ru-RU" sz="3300" dirty="0" smtClean="0">
                <a:solidFill>
                  <a:schemeClr val="bg1"/>
                </a:solidFill>
              </a:rPr>
              <a:t>Общая </a:t>
            </a:r>
            <a:r>
              <a:rPr lang="ru-RU" sz="3400" dirty="0" smtClean="0">
                <a:solidFill>
                  <a:schemeClr val="bg1"/>
                </a:solidFill>
              </a:rPr>
              <a:t>причина  таких  ошибок </a:t>
            </a:r>
            <a:r>
              <a:rPr lang="ru-RU" sz="3400" dirty="0" smtClean="0">
                <a:solidFill>
                  <a:schemeClr val="bg1"/>
                </a:solidFill>
              </a:rPr>
              <a:t>-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   </a:t>
            </a:r>
            <a:r>
              <a:rPr lang="ru-RU" i="1" dirty="0" smtClean="0"/>
              <a:t>Наступила  осень , скворцы </a:t>
            </a:r>
            <a:r>
              <a:rPr lang="ru-RU" i="1" u="sng" dirty="0" smtClean="0"/>
              <a:t>, синички</a:t>
            </a:r>
            <a:r>
              <a:rPr lang="ru-RU" i="1" dirty="0" smtClean="0"/>
              <a:t> , ласточки  улетели на юг . Только  воробьи  и  </a:t>
            </a:r>
            <a:r>
              <a:rPr lang="ru-RU" i="1" u="sng" dirty="0" smtClean="0"/>
              <a:t>снегири </a:t>
            </a:r>
            <a:r>
              <a:rPr lang="ru-RU" i="1" dirty="0" smtClean="0"/>
              <a:t> остались . </a:t>
            </a:r>
            <a:r>
              <a:rPr lang="ru-RU" dirty="0" smtClean="0"/>
              <a:t>( Известно , что синички зимуют в  средней по –лосе  России ,  а  снегири  прилетают  на  зиму  из  северных  областей ).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Можно сделать следующие выводы.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 мой взгляд, речевые ошибки детей – это ошибки взрослых. Ведь, исходя из психологических особенностей ребенка, мы знаем, что он спешит во всем подражать родителям, старшим. А отсюда и подражание в речи, и речевые ошибки. Поэтому очень важными в формировании речи малыша являются правильные, ясные, четкие высказывания взрослых.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Немаловажным фактором является и постоянное обращение детей к литературному тексту, языковой анализ читаемых и пересказываемых текстов, выяснение оттенков значения слова именно в этом тексте.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Но кроме общего языкового развития нужна и работа над дикцией, артикуляцией, нужно развивать гибкость и подвижность речевого аппарата. В начальных классах я применяла всевозможные </a:t>
            </a:r>
            <a:r>
              <a:rPr lang="ru-RU" sz="1600" dirty="0" err="1" smtClean="0">
                <a:solidFill>
                  <a:srgbClr val="002060"/>
                </a:solidFill>
              </a:rPr>
              <a:t>чистоговорки</a:t>
            </a:r>
            <a:r>
              <a:rPr lang="ru-RU" sz="1600" dirty="0" smtClean="0">
                <a:solidFill>
                  <a:srgbClr val="002060"/>
                </a:solidFill>
              </a:rPr>
              <a:t>, хороша в этом плане игра «Эхо», которая способствует правильному произношению звуков, правильному дыханию, артикуляции.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И, конечно же, самое главное – это система в работе по исправлению и предупреждению речевых ошибок. Только в этом случае можно добиться каких-либо успехов. А успех в овладении речью – это в конечном итоге залог успеха во всем школьном обучении и развитии учащихся, ибо через язык, через речь перед школьниками открывается широкий мир науки и жизни.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Одна  из  целей  учителя  начальных  классов  в  идеале  состоит  в  том ,  чтобы  каждый  ученик  к  концу  4  класса мог  свободно  , с  использованием  большого  словарного  запаса  высказываться  на  любую  тему . Благодарным  будет  труд  учителя , избравшего себе  </a:t>
            </a:r>
            <a:r>
              <a:rPr lang="ru-RU" sz="1600" dirty="0" smtClean="0">
                <a:solidFill>
                  <a:srgbClr val="002060"/>
                </a:solidFill>
              </a:rPr>
              <a:t>в союзники ученика.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0"/>
            <a:ext cx="8077200" cy="5943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   </a:t>
            </a:r>
          </a:p>
          <a:p>
            <a:pPr>
              <a:buNone/>
            </a:pPr>
            <a:endParaRPr lang="ru-RU" sz="9600" b="1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9600" b="1" i="1" smtClean="0">
                <a:solidFill>
                  <a:schemeClr val="bg1"/>
                </a:solidFill>
              </a:rPr>
              <a:t>с  </a:t>
            </a:r>
            <a:r>
              <a:rPr lang="ru-RU" sz="9600" b="1" i="1" dirty="0" smtClean="0">
                <a:solidFill>
                  <a:schemeClr val="bg1"/>
                </a:solidFill>
              </a:rPr>
              <a:t>детьми необходимо учесть следующее</a:t>
            </a:r>
            <a:r>
              <a:rPr lang="ru-RU" sz="9600" dirty="0" smtClean="0">
                <a:solidFill>
                  <a:schemeClr val="bg1"/>
                </a:solidFill>
              </a:rPr>
              <a:t>: 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Работа потребует от вас напряжения и выдержки: ведь положительные результаты проявятся не сразу, и радость небольших успехов довольно долго будут чередоваться с новыми огорчениями. Даже то, что получалось уже хорошо, вдруг может серьезно осложниться.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Занятия должны быть систематическими.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Начиная занятие, необходимо постоянно возвращаться к уже пройденному;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Упорно добиваться того, чтобы ребенок усвоил материал.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Не переходить к новому материалу, если не усвоено предыдущее правило.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Вести строгий контроль за тем, что ребенок уже усвоил и какие трудности испытывает.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 Проводить работу по общему развитию речи.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Занятия дадут хороший результат тогда, когда они интересны ребенку.</a:t>
            </a:r>
          </a:p>
          <a:p>
            <a:r>
              <a:rPr lang="ru-RU" sz="74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32500" lnSpcReduction="20000"/>
          </a:bodyPr>
          <a:lstStyle/>
          <a:p>
            <a:r>
              <a:rPr lang="ru-RU" sz="6000" u="sng" dirty="0" smtClean="0">
                <a:solidFill>
                  <a:schemeClr val="bg1"/>
                </a:solidFill>
              </a:rPr>
              <a:t>Памятка   анализа  устных  и  письменных  высказываний  </a:t>
            </a:r>
            <a:r>
              <a:rPr lang="ru-RU" sz="6000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1. Соответствует  ли  содержание  высказывания  (текста ) заглавию  (теме ) ?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2. Не  пропущено  ли  главное , подтверждена  ли  фактами  основная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     мысль ?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3.  Нет  ли  в  тексте  лишних  фактов ,  предложений , слов ?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4.  Логично  ли  построен  текст , не  надо  ли  что – то  переставить  ?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5. Хорошо  ли  связаны  между  собой   части  текста  и  соседние 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     предложения ?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( Для  письменного  текста :  выделены   части  текста  красной  строкой  </a:t>
            </a:r>
            <a:r>
              <a:rPr lang="ru-RU" sz="5500" dirty="0" smtClean="0">
                <a:solidFill>
                  <a:srgbClr val="002060"/>
                </a:solidFill>
              </a:rPr>
              <a:t>или </a:t>
            </a:r>
            <a:r>
              <a:rPr lang="ru-RU" sz="5500" dirty="0" smtClean="0">
                <a:solidFill>
                  <a:srgbClr val="002060"/>
                </a:solidFill>
              </a:rPr>
              <a:t>нет  ? )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6.  Те  ли  слова   отобраны  для  раскрытия  темы  ?  Хорошо  ли  </a:t>
            </a:r>
            <a:r>
              <a:rPr lang="ru-RU" sz="5500" dirty="0" smtClean="0">
                <a:solidFill>
                  <a:srgbClr val="002060"/>
                </a:solidFill>
              </a:rPr>
              <a:t>построены   </a:t>
            </a:r>
            <a:r>
              <a:rPr lang="ru-RU" sz="5500" dirty="0" smtClean="0">
                <a:solidFill>
                  <a:srgbClr val="002060"/>
                </a:solidFill>
              </a:rPr>
              <a:t>предложения ?</a:t>
            </a:r>
          </a:p>
          <a:p>
            <a:r>
              <a:rPr lang="ru-RU" sz="5500" dirty="0" smtClean="0">
                <a:solidFill>
                  <a:srgbClr val="002060"/>
                </a:solidFill>
              </a:rPr>
              <a:t>7.  Интересно  ли  и  понятно  ли  всё   изложенное   читателю (слушателю ) ?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ts val="0"/>
              </a:spcBef>
            </a:pPr>
            <a:r>
              <a:rPr lang="ru-RU" sz="5100" i="1" u="sng" dirty="0" smtClean="0">
                <a:solidFill>
                  <a:schemeClr val="bg1"/>
                </a:solidFill>
              </a:rPr>
              <a:t>Памятка   работы  над   </a:t>
            </a:r>
            <a:r>
              <a:rPr lang="ru-RU" sz="5100" i="1" u="sng" dirty="0" smtClean="0">
                <a:solidFill>
                  <a:schemeClr val="bg1"/>
                </a:solidFill>
              </a:rPr>
              <a:t>сочинением</a:t>
            </a:r>
          </a:p>
          <a:p>
            <a:pPr>
              <a:spcBef>
                <a:spcPts val="0"/>
              </a:spcBef>
              <a:buNone/>
            </a:pPr>
            <a:endParaRPr lang="ru-RU" sz="5100" i="1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1</a:t>
            </a:r>
            <a:r>
              <a:rPr lang="ru-RU" sz="3800" b="1" dirty="0" smtClean="0">
                <a:solidFill>
                  <a:srgbClr val="002060"/>
                </a:solidFill>
              </a:rPr>
              <a:t>.  Определи  ,  о  чём  ты  будешь  писать ( тему ) .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2.  Определи  ,  с  какой  целью  ты  будешь об  этом  рассказывать 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    (  </a:t>
            </a:r>
            <a:r>
              <a:rPr lang="ru-RU" sz="3800" b="1" dirty="0" smtClean="0">
                <a:solidFill>
                  <a:srgbClr val="002060"/>
                </a:solidFill>
              </a:rPr>
              <a:t>основную мысль ) .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3.  Наметь ,  какие  части  будут  в  сочинении (  план  текста ) . 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4.  Определи ,  о  чём   надо  написать  подробнее .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5.  Подбери  слова  и  выражения  ,  которые  помогут  точно  и  верно  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     </a:t>
            </a:r>
            <a:r>
              <a:rPr lang="ru-RU" sz="3800" b="1" dirty="0" smtClean="0">
                <a:solidFill>
                  <a:srgbClr val="002060"/>
                </a:solidFill>
              </a:rPr>
              <a:t>раскрыть  тему   и  главную  мысль  текста  . 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6.  Напиши  первый  вариант  текста  .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7.  Проверь  сочинение . Исправь  ошибки  и  недочёты .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800" b="1" dirty="0" smtClean="0">
                <a:solidFill>
                  <a:srgbClr val="002060"/>
                </a:solidFill>
              </a:rPr>
              <a:t> </a:t>
            </a:r>
            <a:endParaRPr lang="ru-RU" sz="3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800" b="1" dirty="0" smtClean="0">
                <a:solidFill>
                  <a:srgbClr val="002060"/>
                </a:solidFill>
              </a:rPr>
              <a:t>8.  Перепиши  текст  .</a:t>
            </a:r>
            <a:endParaRPr lang="ru-RU" sz="38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0"/>
            <a:ext cx="8991600" cy="67056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«…Чувство языка, или языковое чутье,- это неосознанное, безотчетное уменье (навык) безошибочно следовать нормам речи в области словообразования, лексики, синтаксиса, стилистики</a:t>
            </a:r>
            <a:r>
              <a:rPr lang="ru-RU" sz="2400" dirty="0" smtClean="0">
                <a:solidFill>
                  <a:srgbClr val="002060"/>
                </a:solidFill>
              </a:rPr>
              <a:t>…»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Федоренко Л.П</a:t>
            </a:r>
            <a:r>
              <a:rPr lang="ru-RU" sz="2400" dirty="0">
                <a:solidFill>
                  <a:srgbClr val="002060"/>
                </a:solidFill>
              </a:rPr>
              <a:t>. «Принципы обучения русскому языку»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123\Desktop\фото\1469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81000"/>
            <a:ext cx="3962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43973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Речевые ошибки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err="1" smtClean="0">
                <a:solidFill>
                  <a:srgbClr val="00B0F0"/>
                </a:solidFill>
              </a:rPr>
              <a:t>Лексико</a:t>
            </a:r>
            <a:r>
              <a:rPr lang="ru-RU" sz="3600" dirty="0" smtClean="0">
                <a:solidFill>
                  <a:srgbClr val="00B0F0"/>
                </a:solidFill>
              </a:rPr>
              <a:t> - </a:t>
            </a:r>
            <a:r>
              <a:rPr lang="ru-RU" sz="3600" dirty="0">
                <a:solidFill>
                  <a:srgbClr val="00B0F0"/>
                </a:solidFill>
              </a:rPr>
              <a:t>стилистические                                        </a:t>
            </a:r>
            <a:r>
              <a:rPr lang="ru-RU" sz="3600" dirty="0" err="1" smtClean="0">
                <a:solidFill>
                  <a:srgbClr val="00B0F0"/>
                </a:solidFill>
              </a:rPr>
              <a:t>Синтаксико</a:t>
            </a:r>
            <a:r>
              <a:rPr lang="ru-RU" sz="3600" dirty="0" smtClean="0">
                <a:solidFill>
                  <a:srgbClr val="00B0F0"/>
                </a:solidFill>
              </a:rPr>
              <a:t> - </a:t>
            </a:r>
            <a:r>
              <a:rPr lang="ru-RU" sz="3600" dirty="0" err="1">
                <a:solidFill>
                  <a:srgbClr val="00B0F0"/>
                </a:solidFill>
              </a:rPr>
              <a:t>стилистические</a:t>
            </a:r>
            <a:r>
              <a:rPr lang="ru-RU" sz="3600" dirty="0">
                <a:solidFill>
                  <a:srgbClr val="00B0F0"/>
                </a:solidFill>
              </a:rPr>
              <a:t/>
            </a:r>
            <a:br>
              <a:rPr lang="ru-RU" sz="3600" dirty="0">
                <a:solidFill>
                  <a:srgbClr val="00B0F0"/>
                </a:solidFill>
              </a:rPr>
            </a:br>
            <a:r>
              <a:rPr lang="ru-RU" sz="3600" dirty="0">
                <a:solidFill>
                  <a:srgbClr val="00B0F0"/>
                </a:solidFill>
              </a:rPr>
              <a:t> </a:t>
            </a:r>
            <a:br>
              <a:rPr lang="ru-RU" sz="3600" dirty="0">
                <a:solidFill>
                  <a:srgbClr val="00B0F0"/>
                </a:solidFill>
              </a:rPr>
            </a:br>
            <a:r>
              <a:rPr lang="ru-RU" sz="3600" dirty="0" err="1">
                <a:solidFill>
                  <a:srgbClr val="00B0F0"/>
                </a:solidFill>
              </a:rPr>
              <a:t>Морфолого</a:t>
            </a:r>
            <a:r>
              <a:rPr lang="ru-RU" sz="3600" dirty="0">
                <a:solidFill>
                  <a:srgbClr val="00B0F0"/>
                </a:solidFill>
              </a:rPr>
              <a:t> – </a:t>
            </a:r>
            <a:r>
              <a:rPr lang="ru-RU" sz="3600" dirty="0" err="1">
                <a:solidFill>
                  <a:srgbClr val="00B0F0"/>
                </a:solidFill>
              </a:rPr>
              <a:t>стилистические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4267201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1) Повторение  одних  и  тех  же  слов</a:t>
            </a:r>
            <a:r>
              <a:rPr lang="ru-RU" dirty="0">
                <a:solidFill>
                  <a:srgbClr val="002060"/>
                </a:solidFill>
              </a:rPr>
              <a:t> , например :</a:t>
            </a:r>
          </a:p>
          <a:p>
            <a:r>
              <a:rPr lang="ru-RU" i="1" dirty="0">
                <a:solidFill>
                  <a:srgbClr val="002060"/>
                </a:solidFill>
              </a:rPr>
              <a:t>У  нас   есть </a:t>
            </a:r>
            <a:r>
              <a:rPr lang="ru-RU" i="1" u="sng" dirty="0">
                <a:solidFill>
                  <a:srgbClr val="002060"/>
                </a:solidFill>
              </a:rPr>
              <a:t> кошка</a:t>
            </a:r>
            <a:r>
              <a:rPr lang="ru-RU" i="1" dirty="0">
                <a:solidFill>
                  <a:srgbClr val="002060"/>
                </a:solidFill>
              </a:rPr>
              <a:t> </a:t>
            </a:r>
            <a:r>
              <a:rPr lang="ru-RU" i="1" u="sng" dirty="0">
                <a:solidFill>
                  <a:srgbClr val="002060"/>
                </a:solidFill>
              </a:rPr>
              <a:t>. Кошку</a:t>
            </a:r>
            <a:r>
              <a:rPr lang="ru-RU" i="1" dirty="0">
                <a:solidFill>
                  <a:srgbClr val="002060"/>
                </a:solidFill>
              </a:rPr>
              <a:t>  зовут  Мурка </a:t>
            </a:r>
            <a:r>
              <a:rPr lang="ru-RU" i="1" u="sng" dirty="0">
                <a:solidFill>
                  <a:srgbClr val="002060"/>
                </a:solidFill>
              </a:rPr>
              <a:t>. Мурка</a:t>
            </a:r>
            <a:r>
              <a:rPr lang="ru-RU" i="1" dirty="0">
                <a:solidFill>
                  <a:srgbClr val="002060"/>
                </a:solidFill>
              </a:rPr>
              <a:t>  не  ловит </a:t>
            </a:r>
            <a:r>
              <a:rPr lang="ru-RU" i="1" u="sng" dirty="0">
                <a:solidFill>
                  <a:srgbClr val="002060"/>
                </a:solidFill>
              </a:rPr>
              <a:t> мышей</a:t>
            </a:r>
            <a:r>
              <a:rPr lang="ru-RU" i="1" dirty="0">
                <a:solidFill>
                  <a:srgbClr val="002060"/>
                </a:solidFill>
              </a:rPr>
              <a:t> , </a:t>
            </a:r>
            <a:r>
              <a:rPr lang="ru-RU" i="1" u="sng" dirty="0" err="1">
                <a:solidFill>
                  <a:srgbClr val="002060"/>
                </a:solidFill>
              </a:rPr>
              <a:t>мышей</a:t>
            </a:r>
            <a:r>
              <a:rPr lang="ru-RU" i="1" dirty="0">
                <a:solidFill>
                  <a:srgbClr val="002060"/>
                </a:solidFill>
              </a:rPr>
              <a:t>  у  нас  нет . Наша  </a:t>
            </a:r>
            <a:r>
              <a:rPr lang="ru-RU" i="1" u="sng" dirty="0">
                <a:solidFill>
                  <a:srgbClr val="002060"/>
                </a:solidFill>
              </a:rPr>
              <a:t>Мурка</a:t>
            </a:r>
            <a:r>
              <a:rPr lang="ru-RU" i="1" dirty="0">
                <a:solidFill>
                  <a:srgbClr val="002060"/>
                </a:solidFill>
              </a:rPr>
              <a:t>  очень  ласковая , всё  </a:t>
            </a:r>
            <a:r>
              <a:rPr lang="ru-RU" i="1" dirty="0" smtClean="0">
                <a:solidFill>
                  <a:srgbClr val="002060"/>
                </a:solidFill>
              </a:rPr>
              <a:t>время  </a:t>
            </a:r>
            <a:r>
              <a:rPr lang="ru-RU" i="1" dirty="0">
                <a:solidFill>
                  <a:srgbClr val="002060"/>
                </a:solidFill>
              </a:rPr>
              <a:t>ласкается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5539" name="Picture 3" descr="C:\Users\123\Desktop\фото\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581400"/>
            <a:ext cx="2686050" cy="2967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 2</a:t>
            </a:r>
            <a:r>
              <a:rPr lang="ru-RU" b="1" dirty="0">
                <a:solidFill>
                  <a:srgbClr val="002060"/>
                </a:solidFill>
              </a:rPr>
              <a:t>) </a:t>
            </a:r>
            <a:r>
              <a:rPr lang="ru-RU" dirty="0">
                <a:solidFill>
                  <a:srgbClr val="002060"/>
                </a:solidFill>
              </a:rPr>
              <a:t>)  </a:t>
            </a:r>
            <a:r>
              <a:rPr lang="ru-RU" b="1" dirty="0">
                <a:solidFill>
                  <a:srgbClr val="002060"/>
                </a:solidFill>
              </a:rPr>
              <a:t>Употребление  слова  без  учёта  его  эмоционально </a:t>
            </a:r>
            <a:r>
              <a:rPr lang="ru-RU" b="1" dirty="0" smtClean="0">
                <a:solidFill>
                  <a:srgbClr val="002060"/>
                </a:solidFill>
              </a:rPr>
              <a:t>–экспрессивной  </a:t>
            </a:r>
            <a:r>
              <a:rPr lang="ru-RU" b="1" dirty="0">
                <a:solidFill>
                  <a:srgbClr val="002060"/>
                </a:solidFill>
              </a:rPr>
              <a:t>или  оценочной  окраски  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   </a:t>
            </a:r>
            <a:r>
              <a:rPr lang="ru-RU" i="1" dirty="0" smtClean="0">
                <a:solidFill>
                  <a:srgbClr val="002060"/>
                </a:solidFill>
              </a:rPr>
              <a:t>Хороша  </a:t>
            </a:r>
            <a:r>
              <a:rPr lang="ru-RU" i="1" dirty="0">
                <a:solidFill>
                  <a:srgbClr val="002060"/>
                </a:solidFill>
              </a:rPr>
              <a:t>берёза  летом  . От  густых  ветвей  много  тени . Покрытые  листочками  ветви  свисают  до  самой  земли.  В  смешанном  лесу  среди  хвойных  деревьев  весело  мелькают  белоствольные  берёзки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66565" name="Picture 5" descr="C:\Users\123\Desktop\фото\8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8322" y="4114800"/>
            <a:ext cx="2097405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"/>
            <a:ext cx="8686800" cy="6705600"/>
          </a:xfrm>
        </p:spPr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 Употребление   слова  в  неточном или  в  несвойственном  ему </a:t>
            </a:r>
            <a:r>
              <a:rPr lang="ru-RU" b="1" dirty="0" smtClean="0">
                <a:solidFill>
                  <a:srgbClr val="002060"/>
                </a:solidFill>
              </a:rPr>
              <a:t> значении   </a:t>
            </a:r>
            <a:r>
              <a:rPr lang="ru-RU" b="1" dirty="0">
                <a:solidFill>
                  <a:srgbClr val="002060"/>
                </a:solidFill>
              </a:rPr>
              <a:t>в  результате  непонимания  его .</a:t>
            </a:r>
            <a:endParaRPr lang="ru-RU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/>
              <a:t>       </a:t>
            </a:r>
            <a:r>
              <a:rPr lang="ru-RU" dirty="0">
                <a:solidFill>
                  <a:srgbClr val="002060"/>
                </a:solidFill>
              </a:rPr>
              <a:t>Примеры  из    речи   учащихся :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  <a:p>
            <a:r>
              <a:rPr lang="ru-RU" sz="3200" i="1" dirty="0">
                <a:solidFill>
                  <a:srgbClr val="002060"/>
                </a:solidFill>
              </a:rPr>
              <a:t> Надоел  « рыбий»</a:t>
            </a:r>
            <a:r>
              <a:rPr lang="ru-RU" sz="3200" dirty="0">
                <a:solidFill>
                  <a:srgbClr val="002060"/>
                </a:solidFill>
              </a:rPr>
              <a:t> ( надо : </a:t>
            </a:r>
            <a:r>
              <a:rPr lang="ru-RU" sz="3200" i="1" dirty="0">
                <a:solidFill>
                  <a:srgbClr val="002060"/>
                </a:solidFill>
              </a:rPr>
              <a:t>рыбный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i="1" dirty="0">
                <a:solidFill>
                  <a:srgbClr val="002060"/>
                </a:solidFill>
              </a:rPr>
              <a:t>)   суп</a:t>
            </a:r>
            <a:r>
              <a:rPr lang="ru-RU" sz="3200" dirty="0">
                <a:solidFill>
                  <a:srgbClr val="002060"/>
                </a:solidFill>
              </a:rPr>
              <a:t> . </a:t>
            </a:r>
          </a:p>
          <a:p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i="1" dirty="0">
                <a:solidFill>
                  <a:srgbClr val="002060"/>
                </a:solidFill>
              </a:rPr>
              <a:t>Охотник  « одел» </a:t>
            </a:r>
            <a:r>
              <a:rPr lang="ru-RU" sz="3200" dirty="0">
                <a:solidFill>
                  <a:srgbClr val="002060"/>
                </a:solidFill>
              </a:rPr>
              <a:t>( надо</a:t>
            </a:r>
            <a:r>
              <a:rPr lang="ru-RU" sz="3200" i="1" dirty="0">
                <a:solidFill>
                  <a:srgbClr val="002060"/>
                </a:solidFill>
              </a:rPr>
              <a:t> : надел )  шапку  и  вышел 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7587" name="Picture 3" descr="C:\Users\123\Desktop\фото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4419600"/>
            <a:ext cx="13716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97500"/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3) Нарушение  сочетаемости  употребляемых  слов</a:t>
            </a:r>
            <a:r>
              <a:rPr lang="ru-RU" dirty="0" smtClean="0">
                <a:solidFill>
                  <a:srgbClr val="002060"/>
                </a:solidFill>
              </a:rPr>
              <a:t> : 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sz="3300" i="1" dirty="0" smtClean="0">
                <a:solidFill>
                  <a:srgbClr val="002060"/>
                </a:solidFill>
              </a:rPr>
              <a:t>Ветер  постепенно  « принимал  силу» </a:t>
            </a:r>
            <a:r>
              <a:rPr lang="ru-RU" sz="3300" dirty="0" smtClean="0">
                <a:solidFill>
                  <a:srgbClr val="002060"/>
                </a:solidFill>
              </a:rPr>
              <a:t>( надо</a:t>
            </a:r>
            <a:r>
              <a:rPr lang="ru-RU" sz="3300" i="1" dirty="0" smtClean="0">
                <a:solidFill>
                  <a:srgbClr val="002060"/>
                </a:solidFill>
              </a:rPr>
              <a:t> :  набирал  силу </a:t>
            </a:r>
            <a:r>
              <a:rPr lang="ru-RU" sz="3300" i="1" dirty="0" smtClean="0">
                <a:solidFill>
                  <a:srgbClr val="002060"/>
                </a:solidFill>
              </a:rPr>
              <a:t>).</a:t>
            </a:r>
          </a:p>
          <a:p>
            <a:pPr>
              <a:buNone/>
            </a:pPr>
            <a:r>
              <a:rPr lang="ru-RU" sz="3300" i="1" dirty="0" smtClean="0">
                <a:solidFill>
                  <a:srgbClr val="002060"/>
                </a:solidFill>
              </a:rPr>
              <a:t>  </a:t>
            </a:r>
            <a:r>
              <a:rPr lang="ru-RU" sz="3300" i="1" dirty="0" smtClean="0">
                <a:solidFill>
                  <a:srgbClr val="002060"/>
                </a:solidFill>
              </a:rPr>
              <a:t>Коле  «выдали»  благодарность </a:t>
            </a:r>
            <a:r>
              <a:rPr lang="ru-RU" sz="3300" dirty="0" smtClean="0">
                <a:solidFill>
                  <a:srgbClr val="002060"/>
                </a:solidFill>
              </a:rPr>
              <a:t>( надо</a:t>
            </a:r>
            <a:r>
              <a:rPr lang="ru-RU" sz="3300" i="1" dirty="0" smtClean="0">
                <a:solidFill>
                  <a:srgbClr val="002060"/>
                </a:solidFill>
              </a:rPr>
              <a:t> : объявили  благодарность ).</a:t>
            </a:r>
            <a:endParaRPr lang="ru-RU" sz="33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123\Desktop\фото\i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416641"/>
            <a:ext cx="3352800" cy="2441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4) </a:t>
            </a:r>
            <a:r>
              <a:rPr lang="ru-RU" b="1" dirty="0" smtClean="0">
                <a:solidFill>
                  <a:srgbClr val="002060"/>
                </a:solidFill>
              </a:rPr>
              <a:t>Употребление   слова  в  неточном или  в  несвойственном  ему значении   в  результате  непонимания  его .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rgbClr val="002060"/>
                </a:solidFill>
              </a:rPr>
              <a:t>Примеры  из    речи   учащихся :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Надоел  « рыбий»</a:t>
            </a:r>
            <a:r>
              <a:rPr lang="ru-RU" dirty="0" smtClean="0">
                <a:solidFill>
                  <a:srgbClr val="002060"/>
                </a:solidFill>
              </a:rPr>
              <a:t> ( надо : </a:t>
            </a:r>
            <a:r>
              <a:rPr lang="ru-RU" i="1" dirty="0" smtClean="0">
                <a:solidFill>
                  <a:srgbClr val="002060"/>
                </a:solidFill>
              </a:rPr>
              <a:t>рыбный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)   суп</a:t>
            </a:r>
            <a:r>
              <a:rPr lang="ru-RU" dirty="0" smtClean="0">
                <a:solidFill>
                  <a:srgbClr val="002060"/>
                </a:solidFill>
              </a:rPr>
              <a:t> 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Охотник  « одел» </a:t>
            </a:r>
            <a:r>
              <a:rPr lang="ru-RU" dirty="0" smtClean="0">
                <a:solidFill>
                  <a:srgbClr val="002060"/>
                </a:solidFill>
              </a:rPr>
              <a:t>( надо</a:t>
            </a:r>
            <a:r>
              <a:rPr lang="ru-RU" i="1" dirty="0" smtClean="0">
                <a:solidFill>
                  <a:srgbClr val="002060"/>
                </a:solidFill>
              </a:rPr>
              <a:t> : надел )  шапку  и  вышел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123\Desktop\фото\i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4518896"/>
            <a:ext cx="1762125" cy="2339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E1E1E1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330</TotalTime>
  <Words>1564</Words>
  <PresentationFormat>Экран (4:3)</PresentationFormat>
  <Paragraphs>173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Городская</vt:lpstr>
      <vt:lpstr>Речевые   ошибки   младших  школьников и пути  их  устранения .   </vt:lpstr>
      <vt:lpstr>Содержание </vt:lpstr>
      <vt:lpstr>«…Чувство языка, или языковое чутье,- это неосознанное, безотчетное уменье (навык) безошибочно следовать нормам речи в области словообразования, лексики, синтаксиса, стилистики…»  Федоренко Л.П. «Принципы обучения русскому языку» </vt:lpstr>
      <vt:lpstr>Речевые ошибки    Лексико - стилистические                                        Синтаксико - стилистические   Морфолого – стилистические  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Речевые   ошибки   младших  школьников  и пути  их  устранения .   </dc:title>
  <dc:creator>123</dc:creator>
  <cp:lastModifiedBy>123</cp:lastModifiedBy>
  <cp:revision>3</cp:revision>
  <dcterms:created xsi:type="dcterms:W3CDTF">2014-11-24T00:28:41Z</dcterms:created>
  <dcterms:modified xsi:type="dcterms:W3CDTF">2014-11-24T09:11:57Z</dcterms:modified>
</cp:coreProperties>
</file>