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67" r:id="rId5"/>
    <p:sldId id="259" r:id="rId6"/>
    <p:sldId id="307" r:id="rId7"/>
    <p:sldId id="260" r:id="rId8"/>
    <p:sldId id="261" r:id="rId9"/>
    <p:sldId id="305" r:id="rId10"/>
    <p:sldId id="306" r:id="rId11"/>
    <p:sldId id="262" r:id="rId12"/>
    <p:sldId id="263" r:id="rId13"/>
    <p:sldId id="303" r:id="rId14"/>
    <p:sldId id="264" r:id="rId15"/>
    <p:sldId id="302" r:id="rId16"/>
    <p:sldId id="268" r:id="rId17"/>
    <p:sldId id="265" r:id="rId18"/>
    <p:sldId id="269" r:id="rId19"/>
    <p:sldId id="270" r:id="rId20"/>
    <p:sldId id="272" r:id="rId21"/>
    <p:sldId id="273" r:id="rId22"/>
    <p:sldId id="274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7" r:id="rId37"/>
    <p:sldId id="293" r:id="rId38"/>
    <p:sldId id="299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601" autoAdjust="0"/>
    <p:restoredTop sz="94434" autoAdjust="0"/>
  </p:normalViewPr>
  <p:slideViewPr>
    <p:cSldViewPr>
      <p:cViewPr varScale="1">
        <p:scale>
          <a:sx n="71" d="100"/>
          <a:sy n="71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CA89D-F314-437A-A37E-6FF056EFCF8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D01C125A-08FA-44D5-8003-4038EB2088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Изделие </a:t>
          </a:r>
        </a:p>
      </dgm:t>
    </dgm:pt>
    <dgm:pt modelId="{88029676-0BBE-415F-A164-E9F72B185123}" type="parTrans" cxnId="{AB1CE2AB-698E-45DD-B0F3-404FCAFC2F3D}">
      <dgm:prSet/>
      <dgm:spPr/>
    </dgm:pt>
    <dgm:pt modelId="{49FD8BE3-587F-4296-8E58-567DAD1D1827}" type="sibTrans" cxnId="{AB1CE2AB-698E-45DD-B0F3-404FCAFC2F3D}">
      <dgm:prSet/>
      <dgm:spPr/>
    </dgm:pt>
    <dgm:pt modelId="{CD5743CD-0858-446E-B14A-B46F1F6A7A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1.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Назначение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D2B1121D-6550-46F7-8217-8E5BF57B5335}" type="parTrans" cxnId="{8A1B16E8-335D-4C76-B516-24E9C159D7DE}">
      <dgm:prSet/>
      <dgm:spPr/>
      <dgm:t>
        <a:bodyPr/>
        <a:lstStyle/>
        <a:p>
          <a:endParaRPr lang="ru-RU"/>
        </a:p>
      </dgm:t>
    </dgm:pt>
    <dgm:pt modelId="{10B7343B-5547-4E98-8751-446BF4ADCE94}" type="sibTrans" cxnId="{8A1B16E8-335D-4C76-B516-24E9C159D7DE}">
      <dgm:prSet/>
      <dgm:spPr/>
    </dgm:pt>
    <dgm:pt modelId="{873625A5-77B0-45B6-B912-5A9209B092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2.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Форма</a:t>
          </a:r>
        </a:p>
      </dgm:t>
    </dgm:pt>
    <dgm:pt modelId="{C473C718-5333-41C1-917E-6852D7C56EE6}" type="parTrans" cxnId="{BD8BCCC5-C43F-42B8-90BD-A3C768207B06}">
      <dgm:prSet/>
      <dgm:spPr/>
      <dgm:t>
        <a:bodyPr/>
        <a:lstStyle/>
        <a:p>
          <a:endParaRPr lang="ru-RU"/>
        </a:p>
      </dgm:t>
    </dgm:pt>
    <dgm:pt modelId="{0FBA8F2C-F68E-4403-AF9B-A70A2E9FBF68}" type="sibTrans" cxnId="{BD8BCCC5-C43F-42B8-90BD-A3C768207B06}">
      <dgm:prSet/>
      <dgm:spPr/>
    </dgm:pt>
    <dgm:pt modelId="{EE0F2ACB-5C6C-4D12-A8FC-D8F215B9CE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3.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Размер</a:t>
          </a:r>
        </a:p>
      </dgm:t>
    </dgm:pt>
    <dgm:pt modelId="{73764ADA-070D-4C0A-8471-E19506BD7957}" type="parTrans" cxnId="{3974396B-1C3B-425C-9849-B8E2882C47D6}">
      <dgm:prSet/>
      <dgm:spPr/>
      <dgm:t>
        <a:bodyPr/>
        <a:lstStyle/>
        <a:p>
          <a:endParaRPr lang="ru-RU"/>
        </a:p>
      </dgm:t>
    </dgm:pt>
    <dgm:pt modelId="{BBB1A9F1-C228-4F06-9DBA-71D4EB98F632}" type="sibTrans" cxnId="{3974396B-1C3B-425C-9849-B8E2882C47D6}">
      <dgm:prSet/>
      <dgm:spPr/>
    </dgm:pt>
    <dgm:pt modelId="{CC4ED79F-7036-4400-A39F-D78DC1811E5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4.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Готовые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элементы</a:t>
          </a:r>
        </a:p>
      </dgm:t>
    </dgm:pt>
    <dgm:pt modelId="{E6EB6E9D-01A8-4812-A9AD-18C8642A18C4}" type="parTrans" cxnId="{F5181295-BF0F-401F-A1EF-81D42C030B08}">
      <dgm:prSet/>
      <dgm:spPr/>
      <dgm:t>
        <a:bodyPr/>
        <a:lstStyle/>
        <a:p>
          <a:endParaRPr lang="ru-RU"/>
        </a:p>
      </dgm:t>
    </dgm:pt>
    <dgm:pt modelId="{9F36E229-A867-4A97-8F1D-95BCD63FB438}" type="sibTrans" cxnId="{F5181295-BF0F-401F-A1EF-81D42C030B08}">
      <dgm:prSet/>
      <dgm:spPr/>
    </dgm:pt>
    <dgm:pt modelId="{5DB40F58-65E2-4808-AF17-EDFAC785B8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5.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Материал</a:t>
          </a:r>
        </a:p>
      </dgm:t>
    </dgm:pt>
    <dgm:pt modelId="{B9F19AFE-AF1A-4F7F-954E-80948BDCD5F7}" type="parTrans" cxnId="{C460AB8B-B5A1-49FA-8E18-0D997729E75E}">
      <dgm:prSet/>
      <dgm:spPr/>
      <dgm:t>
        <a:bodyPr/>
        <a:lstStyle/>
        <a:p>
          <a:endParaRPr lang="ru-RU"/>
        </a:p>
      </dgm:t>
    </dgm:pt>
    <dgm:pt modelId="{AD58A002-A2C1-411B-A34F-33FC8988EB0C}" type="sibTrans" cxnId="{C460AB8B-B5A1-49FA-8E18-0D997729E75E}">
      <dgm:prSet/>
      <dgm:spPr/>
    </dgm:pt>
    <dgm:pt modelId="{EF7FC6AB-C5A5-4E9F-AC5D-13EBD9F6BF7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6.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Цвета</a:t>
          </a:r>
        </a:p>
      </dgm:t>
    </dgm:pt>
    <dgm:pt modelId="{8AB651F0-BB93-4D09-AA1C-7762EAB93BA4}" type="parTrans" cxnId="{4DEA71FF-73E4-41F0-A9D6-6E6834E2FFF5}">
      <dgm:prSet/>
      <dgm:spPr/>
      <dgm:t>
        <a:bodyPr/>
        <a:lstStyle/>
        <a:p>
          <a:endParaRPr lang="ru-RU"/>
        </a:p>
      </dgm:t>
    </dgm:pt>
    <dgm:pt modelId="{BD2F5B92-A7B8-4485-A50C-3C540B38E711}" type="sibTrans" cxnId="{4DEA71FF-73E4-41F0-A9D6-6E6834E2FFF5}">
      <dgm:prSet/>
      <dgm:spPr/>
    </dgm:pt>
    <dgm:pt modelId="{D413664B-6D10-4F32-919F-8D433B429DA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7.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Элементы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основных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изделий</a:t>
          </a:r>
        </a:p>
      </dgm:t>
    </dgm:pt>
    <dgm:pt modelId="{5EAA30CE-3C66-4F0C-8249-37026E08A747}" type="parTrans" cxnId="{B764937B-45E3-4EC4-89EE-280D6DC86748}">
      <dgm:prSet/>
      <dgm:spPr/>
      <dgm:t>
        <a:bodyPr/>
        <a:lstStyle/>
        <a:p>
          <a:endParaRPr lang="ru-RU"/>
        </a:p>
      </dgm:t>
    </dgm:pt>
    <dgm:pt modelId="{0D8549EF-D58C-40D0-83F4-AB96E52C68CC}" type="sibTrans" cxnId="{B764937B-45E3-4EC4-89EE-280D6DC86748}">
      <dgm:prSet/>
      <dgm:spPr/>
    </dgm:pt>
    <dgm:pt modelId="{1BF0609C-650D-4FDB-97E0-4A9297A4FC3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8.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Декоративное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оформление</a:t>
          </a:r>
        </a:p>
      </dgm:t>
    </dgm:pt>
    <dgm:pt modelId="{B4E67E56-C48B-40EB-BDE9-CA756A48946F}" type="parTrans" cxnId="{8C037678-75CB-438F-86A1-F9A1FCD1E8A6}">
      <dgm:prSet/>
      <dgm:spPr/>
      <dgm:t>
        <a:bodyPr/>
        <a:lstStyle/>
        <a:p>
          <a:endParaRPr lang="ru-RU"/>
        </a:p>
      </dgm:t>
    </dgm:pt>
    <dgm:pt modelId="{CDCDE651-5B7B-4C9B-BB5E-9335CD7C7811}" type="sibTrans" cxnId="{8C037678-75CB-438F-86A1-F9A1FCD1E8A6}">
      <dgm:prSet/>
      <dgm:spPr/>
    </dgm:pt>
    <dgm:pt modelId="{E78A876D-A870-43B3-8163-6D2616490495}" type="pres">
      <dgm:prSet presAssocID="{EF8CA89D-F314-437A-A37E-6FF056EFCF8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7BA1E0-E29D-41AA-93D5-76AD88B5845B}" type="pres">
      <dgm:prSet presAssocID="{D01C125A-08FA-44D5-8003-4038EB208898}" presName="centerShape" presStyleLbl="node0" presStyleIdx="0" presStyleCnt="1"/>
      <dgm:spPr/>
      <dgm:t>
        <a:bodyPr/>
        <a:lstStyle/>
        <a:p>
          <a:endParaRPr lang="ru-RU"/>
        </a:p>
      </dgm:t>
    </dgm:pt>
    <dgm:pt modelId="{B427FBA1-559C-406E-B184-BBCEACBB9675}" type="pres">
      <dgm:prSet presAssocID="{D2B1121D-6550-46F7-8217-8E5BF57B5335}" presName="Name9" presStyleLbl="parChTrans1D2" presStyleIdx="0" presStyleCnt="8"/>
      <dgm:spPr/>
      <dgm:t>
        <a:bodyPr/>
        <a:lstStyle/>
        <a:p>
          <a:endParaRPr lang="ru-RU"/>
        </a:p>
      </dgm:t>
    </dgm:pt>
    <dgm:pt modelId="{71341345-5219-4141-955A-ABC8967B14C3}" type="pres">
      <dgm:prSet presAssocID="{D2B1121D-6550-46F7-8217-8E5BF57B5335}" presName="connTx" presStyleLbl="parChTrans1D2" presStyleIdx="0" presStyleCnt="8"/>
      <dgm:spPr/>
      <dgm:t>
        <a:bodyPr/>
        <a:lstStyle/>
        <a:p>
          <a:endParaRPr lang="ru-RU"/>
        </a:p>
      </dgm:t>
    </dgm:pt>
    <dgm:pt modelId="{FF989A4B-7273-45AA-A874-1DB07D9A0B6B}" type="pres">
      <dgm:prSet presAssocID="{CD5743CD-0858-446E-B14A-B46F1F6A7A2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A653A-7FBD-491A-BD1B-5E166DD3FC96}" type="pres">
      <dgm:prSet presAssocID="{C473C718-5333-41C1-917E-6852D7C56EE6}" presName="Name9" presStyleLbl="parChTrans1D2" presStyleIdx="1" presStyleCnt="8"/>
      <dgm:spPr/>
      <dgm:t>
        <a:bodyPr/>
        <a:lstStyle/>
        <a:p>
          <a:endParaRPr lang="ru-RU"/>
        </a:p>
      </dgm:t>
    </dgm:pt>
    <dgm:pt modelId="{5E9C953C-9BDF-4A22-93D7-FC63BD148A1B}" type="pres">
      <dgm:prSet presAssocID="{C473C718-5333-41C1-917E-6852D7C56EE6}" presName="connTx" presStyleLbl="parChTrans1D2" presStyleIdx="1" presStyleCnt="8"/>
      <dgm:spPr/>
      <dgm:t>
        <a:bodyPr/>
        <a:lstStyle/>
        <a:p>
          <a:endParaRPr lang="ru-RU"/>
        </a:p>
      </dgm:t>
    </dgm:pt>
    <dgm:pt modelId="{2DAD6DDE-6404-44A0-8EE5-A506EA975B1E}" type="pres">
      <dgm:prSet presAssocID="{873625A5-77B0-45B6-B912-5A9209B0928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DCFBF-372F-4F52-B399-7D98F6B27D3C}" type="pres">
      <dgm:prSet presAssocID="{73764ADA-070D-4C0A-8471-E19506BD7957}" presName="Name9" presStyleLbl="parChTrans1D2" presStyleIdx="2" presStyleCnt="8"/>
      <dgm:spPr/>
      <dgm:t>
        <a:bodyPr/>
        <a:lstStyle/>
        <a:p>
          <a:endParaRPr lang="ru-RU"/>
        </a:p>
      </dgm:t>
    </dgm:pt>
    <dgm:pt modelId="{6874A0F9-F5C7-4991-BB5F-F7DB0FF66607}" type="pres">
      <dgm:prSet presAssocID="{73764ADA-070D-4C0A-8471-E19506BD7957}" presName="connTx" presStyleLbl="parChTrans1D2" presStyleIdx="2" presStyleCnt="8"/>
      <dgm:spPr/>
      <dgm:t>
        <a:bodyPr/>
        <a:lstStyle/>
        <a:p>
          <a:endParaRPr lang="ru-RU"/>
        </a:p>
      </dgm:t>
    </dgm:pt>
    <dgm:pt modelId="{6B06027B-85FB-4F73-8A13-E3378A9AE182}" type="pres">
      <dgm:prSet presAssocID="{EE0F2ACB-5C6C-4D12-A8FC-D8F215B9CE2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56A93-9B4D-4997-9153-EBF68B9D400A}" type="pres">
      <dgm:prSet presAssocID="{E6EB6E9D-01A8-4812-A9AD-18C8642A18C4}" presName="Name9" presStyleLbl="parChTrans1D2" presStyleIdx="3" presStyleCnt="8"/>
      <dgm:spPr/>
      <dgm:t>
        <a:bodyPr/>
        <a:lstStyle/>
        <a:p>
          <a:endParaRPr lang="ru-RU"/>
        </a:p>
      </dgm:t>
    </dgm:pt>
    <dgm:pt modelId="{80794AE9-E9AD-44C7-B454-E82B6958F629}" type="pres">
      <dgm:prSet presAssocID="{E6EB6E9D-01A8-4812-A9AD-18C8642A18C4}" presName="connTx" presStyleLbl="parChTrans1D2" presStyleIdx="3" presStyleCnt="8"/>
      <dgm:spPr/>
      <dgm:t>
        <a:bodyPr/>
        <a:lstStyle/>
        <a:p>
          <a:endParaRPr lang="ru-RU"/>
        </a:p>
      </dgm:t>
    </dgm:pt>
    <dgm:pt modelId="{CF8BCC36-86A1-4FFB-870F-74FCE647328D}" type="pres">
      <dgm:prSet presAssocID="{CC4ED79F-7036-4400-A39F-D78DC1811E5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99054-9C5E-4F15-8CC2-A8B3E9CD8D9C}" type="pres">
      <dgm:prSet presAssocID="{B9F19AFE-AF1A-4F7F-954E-80948BDCD5F7}" presName="Name9" presStyleLbl="parChTrans1D2" presStyleIdx="4" presStyleCnt="8"/>
      <dgm:spPr/>
      <dgm:t>
        <a:bodyPr/>
        <a:lstStyle/>
        <a:p>
          <a:endParaRPr lang="ru-RU"/>
        </a:p>
      </dgm:t>
    </dgm:pt>
    <dgm:pt modelId="{C40917F5-E7C3-4AF3-8AFF-3911C8703DB7}" type="pres">
      <dgm:prSet presAssocID="{B9F19AFE-AF1A-4F7F-954E-80948BDCD5F7}" presName="connTx" presStyleLbl="parChTrans1D2" presStyleIdx="4" presStyleCnt="8"/>
      <dgm:spPr/>
      <dgm:t>
        <a:bodyPr/>
        <a:lstStyle/>
        <a:p>
          <a:endParaRPr lang="ru-RU"/>
        </a:p>
      </dgm:t>
    </dgm:pt>
    <dgm:pt modelId="{291E6746-5207-492E-BF2E-0FE2710ED005}" type="pres">
      <dgm:prSet presAssocID="{5DB40F58-65E2-4808-AF17-EDFAC785B84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42F13-416F-4DC5-B67B-EA352FF9AC38}" type="pres">
      <dgm:prSet presAssocID="{8AB651F0-BB93-4D09-AA1C-7762EAB93BA4}" presName="Name9" presStyleLbl="parChTrans1D2" presStyleIdx="5" presStyleCnt="8"/>
      <dgm:spPr/>
      <dgm:t>
        <a:bodyPr/>
        <a:lstStyle/>
        <a:p>
          <a:endParaRPr lang="ru-RU"/>
        </a:p>
      </dgm:t>
    </dgm:pt>
    <dgm:pt modelId="{CEDE32CF-B96F-4A9B-A5CE-83497CFA187E}" type="pres">
      <dgm:prSet presAssocID="{8AB651F0-BB93-4D09-AA1C-7762EAB93BA4}" presName="connTx" presStyleLbl="parChTrans1D2" presStyleIdx="5" presStyleCnt="8"/>
      <dgm:spPr/>
      <dgm:t>
        <a:bodyPr/>
        <a:lstStyle/>
        <a:p>
          <a:endParaRPr lang="ru-RU"/>
        </a:p>
      </dgm:t>
    </dgm:pt>
    <dgm:pt modelId="{22AB4A03-A525-48A5-BB8D-14A5C8EC96C4}" type="pres">
      <dgm:prSet presAssocID="{EF7FC6AB-C5A5-4E9F-AC5D-13EBD9F6BF7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1585E-47A7-445C-8192-A7357F0E63E7}" type="pres">
      <dgm:prSet presAssocID="{5EAA30CE-3C66-4F0C-8249-37026E08A747}" presName="Name9" presStyleLbl="parChTrans1D2" presStyleIdx="6" presStyleCnt="8"/>
      <dgm:spPr/>
      <dgm:t>
        <a:bodyPr/>
        <a:lstStyle/>
        <a:p>
          <a:endParaRPr lang="ru-RU"/>
        </a:p>
      </dgm:t>
    </dgm:pt>
    <dgm:pt modelId="{3C0F16FC-6A53-4A92-98B2-BF500D0496AE}" type="pres">
      <dgm:prSet presAssocID="{5EAA30CE-3C66-4F0C-8249-37026E08A747}" presName="connTx" presStyleLbl="parChTrans1D2" presStyleIdx="6" presStyleCnt="8"/>
      <dgm:spPr/>
      <dgm:t>
        <a:bodyPr/>
        <a:lstStyle/>
        <a:p>
          <a:endParaRPr lang="ru-RU"/>
        </a:p>
      </dgm:t>
    </dgm:pt>
    <dgm:pt modelId="{4D76ADAD-1F90-4941-BF79-B357C9D0EEC6}" type="pres">
      <dgm:prSet presAssocID="{D413664B-6D10-4F32-919F-8D433B429DA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92A0C-E31A-49C7-BB80-4DD827278AE3}" type="pres">
      <dgm:prSet presAssocID="{B4E67E56-C48B-40EB-BDE9-CA756A48946F}" presName="Name9" presStyleLbl="parChTrans1D2" presStyleIdx="7" presStyleCnt="8"/>
      <dgm:spPr/>
      <dgm:t>
        <a:bodyPr/>
        <a:lstStyle/>
        <a:p>
          <a:endParaRPr lang="ru-RU"/>
        </a:p>
      </dgm:t>
    </dgm:pt>
    <dgm:pt modelId="{20010C9B-A407-4240-915C-B7FBDF12FBA5}" type="pres">
      <dgm:prSet presAssocID="{B4E67E56-C48B-40EB-BDE9-CA756A48946F}" presName="connTx" presStyleLbl="parChTrans1D2" presStyleIdx="7" presStyleCnt="8"/>
      <dgm:spPr/>
      <dgm:t>
        <a:bodyPr/>
        <a:lstStyle/>
        <a:p>
          <a:endParaRPr lang="ru-RU"/>
        </a:p>
      </dgm:t>
    </dgm:pt>
    <dgm:pt modelId="{50C8438C-A08E-4F41-96F2-2FD44FAD274A}" type="pres">
      <dgm:prSet presAssocID="{1BF0609C-650D-4FDB-97E0-4A9297A4FC3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57898E-15D6-414A-8F87-D1FB3E2CE661}" type="presOf" srcId="{D2B1121D-6550-46F7-8217-8E5BF57B5335}" destId="{71341345-5219-4141-955A-ABC8967B14C3}" srcOrd="1" destOrd="0" presId="urn:microsoft.com/office/officeart/2005/8/layout/radial1"/>
    <dgm:cxn modelId="{CF4A7925-F795-4729-B30F-72E7F7A96A3B}" type="presOf" srcId="{B4E67E56-C48B-40EB-BDE9-CA756A48946F}" destId="{20010C9B-A407-4240-915C-B7FBDF12FBA5}" srcOrd="1" destOrd="0" presId="urn:microsoft.com/office/officeart/2005/8/layout/radial1"/>
    <dgm:cxn modelId="{564793C4-920B-4EDA-B4AC-EFF092F68E36}" type="presOf" srcId="{8AB651F0-BB93-4D09-AA1C-7762EAB93BA4}" destId="{CEDE32CF-B96F-4A9B-A5CE-83497CFA187E}" srcOrd="1" destOrd="0" presId="urn:microsoft.com/office/officeart/2005/8/layout/radial1"/>
    <dgm:cxn modelId="{B271DEAC-FFCF-481F-96EA-3EAD0021BEB7}" type="presOf" srcId="{B9F19AFE-AF1A-4F7F-954E-80948BDCD5F7}" destId="{C40917F5-E7C3-4AF3-8AFF-3911C8703DB7}" srcOrd="1" destOrd="0" presId="urn:microsoft.com/office/officeart/2005/8/layout/radial1"/>
    <dgm:cxn modelId="{55D74A33-A1C5-442E-B7CF-1F6CAB1F3940}" type="presOf" srcId="{C473C718-5333-41C1-917E-6852D7C56EE6}" destId="{73AA653A-7FBD-491A-BD1B-5E166DD3FC96}" srcOrd="0" destOrd="0" presId="urn:microsoft.com/office/officeart/2005/8/layout/radial1"/>
    <dgm:cxn modelId="{1CAB4B27-B454-4973-963F-453E07DBF8E7}" type="presOf" srcId="{73764ADA-070D-4C0A-8471-E19506BD7957}" destId="{6874A0F9-F5C7-4991-BB5F-F7DB0FF66607}" srcOrd="1" destOrd="0" presId="urn:microsoft.com/office/officeart/2005/8/layout/radial1"/>
    <dgm:cxn modelId="{20B90F49-68D5-4B09-BB97-BE84BC93CA37}" type="presOf" srcId="{5EAA30CE-3C66-4F0C-8249-37026E08A747}" destId="{3C0F16FC-6A53-4A92-98B2-BF500D0496AE}" srcOrd="1" destOrd="0" presId="urn:microsoft.com/office/officeart/2005/8/layout/radial1"/>
    <dgm:cxn modelId="{4CE363B0-0A53-413F-9648-D9783F0E10B9}" type="presOf" srcId="{5DB40F58-65E2-4808-AF17-EDFAC785B842}" destId="{291E6746-5207-492E-BF2E-0FE2710ED005}" srcOrd="0" destOrd="0" presId="urn:microsoft.com/office/officeart/2005/8/layout/radial1"/>
    <dgm:cxn modelId="{BB53D34B-DBA7-438E-9C10-7FCB5A9A3DE8}" type="presOf" srcId="{D413664B-6D10-4F32-919F-8D433B429DA3}" destId="{4D76ADAD-1F90-4941-BF79-B357C9D0EEC6}" srcOrd="0" destOrd="0" presId="urn:microsoft.com/office/officeart/2005/8/layout/radial1"/>
    <dgm:cxn modelId="{37E9355A-50FC-4DDA-A2B6-70DC26E66D0F}" type="presOf" srcId="{EF7FC6AB-C5A5-4E9F-AC5D-13EBD9F6BF78}" destId="{22AB4A03-A525-48A5-BB8D-14A5C8EC96C4}" srcOrd="0" destOrd="0" presId="urn:microsoft.com/office/officeart/2005/8/layout/radial1"/>
    <dgm:cxn modelId="{83AD26C7-D58D-44E1-B713-3F99527DD716}" type="presOf" srcId="{873625A5-77B0-45B6-B912-5A9209B09283}" destId="{2DAD6DDE-6404-44A0-8EE5-A506EA975B1E}" srcOrd="0" destOrd="0" presId="urn:microsoft.com/office/officeart/2005/8/layout/radial1"/>
    <dgm:cxn modelId="{C1771FBE-8A55-421B-8F74-DAE260DF555C}" type="presOf" srcId="{EE0F2ACB-5C6C-4D12-A8FC-D8F215B9CE24}" destId="{6B06027B-85FB-4F73-8A13-E3378A9AE182}" srcOrd="0" destOrd="0" presId="urn:microsoft.com/office/officeart/2005/8/layout/radial1"/>
    <dgm:cxn modelId="{AB1CE2AB-698E-45DD-B0F3-404FCAFC2F3D}" srcId="{EF8CA89D-F314-437A-A37E-6FF056EFCF8C}" destId="{D01C125A-08FA-44D5-8003-4038EB208898}" srcOrd="0" destOrd="0" parTransId="{88029676-0BBE-415F-A164-E9F72B185123}" sibTransId="{49FD8BE3-587F-4296-8E58-567DAD1D1827}"/>
    <dgm:cxn modelId="{F5181295-BF0F-401F-A1EF-81D42C030B08}" srcId="{D01C125A-08FA-44D5-8003-4038EB208898}" destId="{CC4ED79F-7036-4400-A39F-D78DC1811E58}" srcOrd="3" destOrd="0" parTransId="{E6EB6E9D-01A8-4812-A9AD-18C8642A18C4}" sibTransId="{9F36E229-A867-4A97-8F1D-95BCD63FB438}"/>
    <dgm:cxn modelId="{288452A1-45E1-4CBC-9F9D-039F0FC1F5A0}" type="presOf" srcId="{CC4ED79F-7036-4400-A39F-D78DC1811E58}" destId="{CF8BCC36-86A1-4FFB-870F-74FCE647328D}" srcOrd="0" destOrd="0" presId="urn:microsoft.com/office/officeart/2005/8/layout/radial1"/>
    <dgm:cxn modelId="{12E80EE9-F6AC-4B74-B4DB-CF6A970DA7EB}" type="presOf" srcId="{E6EB6E9D-01A8-4812-A9AD-18C8642A18C4}" destId="{B8656A93-9B4D-4997-9153-EBF68B9D400A}" srcOrd="0" destOrd="0" presId="urn:microsoft.com/office/officeart/2005/8/layout/radial1"/>
    <dgm:cxn modelId="{B4B26FFB-C5A1-401F-971D-94C70F32E1F2}" type="presOf" srcId="{B9F19AFE-AF1A-4F7F-954E-80948BDCD5F7}" destId="{A2399054-9C5E-4F15-8CC2-A8B3E9CD8D9C}" srcOrd="0" destOrd="0" presId="urn:microsoft.com/office/officeart/2005/8/layout/radial1"/>
    <dgm:cxn modelId="{CBF8BB80-AE52-4585-8FCD-B22756AAF3CE}" type="presOf" srcId="{CD5743CD-0858-446E-B14A-B46F1F6A7A26}" destId="{FF989A4B-7273-45AA-A874-1DB07D9A0B6B}" srcOrd="0" destOrd="0" presId="urn:microsoft.com/office/officeart/2005/8/layout/radial1"/>
    <dgm:cxn modelId="{E14047CF-FC3B-45F9-8EEE-96798323A674}" type="presOf" srcId="{8AB651F0-BB93-4D09-AA1C-7762EAB93BA4}" destId="{52542F13-416F-4DC5-B67B-EA352FF9AC38}" srcOrd="0" destOrd="0" presId="urn:microsoft.com/office/officeart/2005/8/layout/radial1"/>
    <dgm:cxn modelId="{8A1B16E8-335D-4C76-B516-24E9C159D7DE}" srcId="{D01C125A-08FA-44D5-8003-4038EB208898}" destId="{CD5743CD-0858-446E-B14A-B46F1F6A7A26}" srcOrd="0" destOrd="0" parTransId="{D2B1121D-6550-46F7-8217-8E5BF57B5335}" sibTransId="{10B7343B-5547-4E98-8751-446BF4ADCE94}"/>
    <dgm:cxn modelId="{2501D8F0-548C-4C30-9C3E-3919DE45400D}" type="presOf" srcId="{C473C718-5333-41C1-917E-6852D7C56EE6}" destId="{5E9C953C-9BDF-4A22-93D7-FC63BD148A1B}" srcOrd="1" destOrd="0" presId="urn:microsoft.com/office/officeart/2005/8/layout/radial1"/>
    <dgm:cxn modelId="{B764937B-45E3-4EC4-89EE-280D6DC86748}" srcId="{D01C125A-08FA-44D5-8003-4038EB208898}" destId="{D413664B-6D10-4F32-919F-8D433B429DA3}" srcOrd="6" destOrd="0" parTransId="{5EAA30CE-3C66-4F0C-8249-37026E08A747}" sibTransId="{0D8549EF-D58C-40D0-83F4-AB96E52C68CC}"/>
    <dgm:cxn modelId="{3974396B-1C3B-425C-9849-B8E2882C47D6}" srcId="{D01C125A-08FA-44D5-8003-4038EB208898}" destId="{EE0F2ACB-5C6C-4D12-A8FC-D8F215B9CE24}" srcOrd="2" destOrd="0" parTransId="{73764ADA-070D-4C0A-8471-E19506BD7957}" sibTransId="{BBB1A9F1-C228-4F06-9DBA-71D4EB98F632}"/>
    <dgm:cxn modelId="{ED53418F-3013-4020-B6B1-C18EE4FA9927}" type="presOf" srcId="{B4E67E56-C48B-40EB-BDE9-CA756A48946F}" destId="{7AF92A0C-E31A-49C7-BB80-4DD827278AE3}" srcOrd="0" destOrd="0" presId="urn:microsoft.com/office/officeart/2005/8/layout/radial1"/>
    <dgm:cxn modelId="{BD8BCCC5-C43F-42B8-90BD-A3C768207B06}" srcId="{D01C125A-08FA-44D5-8003-4038EB208898}" destId="{873625A5-77B0-45B6-B912-5A9209B09283}" srcOrd="1" destOrd="0" parTransId="{C473C718-5333-41C1-917E-6852D7C56EE6}" sibTransId="{0FBA8F2C-F68E-4403-AF9B-A70A2E9FBF68}"/>
    <dgm:cxn modelId="{8C037678-75CB-438F-86A1-F9A1FCD1E8A6}" srcId="{D01C125A-08FA-44D5-8003-4038EB208898}" destId="{1BF0609C-650D-4FDB-97E0-4A9297A4FC38}" srcOrd="7" destOrd="0" parTransId="{B4E67E56-C48B-40EB-BDE9-CA756A48946F}" sibTransId="{CDCDE651-5B7B-4C9B-BB5E-9335CD7C7811}"/>
    <dgm:cxn modelId="{C460AB8B-B5A1-49FA-8E18-0D997729E75E}" srcId="{D01C125A-08FA-44D5-8003-4038EB208898}" destId="{5DB40F58-65E2-4808-AF17-EDFAC785B842}" srcOrd="4" destOrd="0" parTransId="{B9F19AFE-AF1A-4F7F-954E-80948BDCD5F7}" sibTransId="{AD58A002-A2C1-411B-A34F-33FC8988EB0C}"/>
    <dgm:cxn modelId="{5F01F2B2-EBDD-4A1B-8506-A46C52569864}" type="presOf" srcId="{E6EB6E9D-01A8-4812-A9AD-18C8642A18C4}" destId="{80794AE9-E9AD-44C7-B454-E82B6958F629}" srcOrd="1" destOrd="0" presId="urn:microsoft.com/office/officeart/2005/8/layout/radial1"/>
    <dgm:cxn modelId="{61042EF5-95EA-4021-A8A4-358E699B93F0}" type="presOf" srcId="{5EAA30CE-3C66-4F0C-8249-37026E08A747}" destId="{7661585E-47A7-445C-8192-A7357F0E63E7}" srcOrd="0" destOrd="0" presId="urn:microsoft.com/office/officeart/2005/8/layout/radial1"/>
    <dgm:cxn modelId="{A5847879-A434-43EB-AB42-D8D0E4C58218}" type="presOf" srcId="{D01C125A-08FA-44D5-8003-4038EB208898}" destId="{7B7BA1E0-E29D-41AA-93D5-76AD88B5845B}" srcOrd="0" destOrd="0" presId="urn:microsoft.com/office/officeart/2005/8/layout/radial1"/>
    <dgm:cxn modelId="{4DEA71FF-73E4-41F0-A9D6-6E6834E2FFF5}" srcId="{D01C125A-08FA-44D5-8003-4038EB208898}" destId="{EF7FC6AB-C5A5-4E9F-AC5D-13EBD9F6BF78}" srcOrd="5" destOrd="0" parTransId="{8AB651F0-BB93-4D09-AA1C-7762EAB93BA4}" sibTransId="{BD2F5B92-A7B8-4485-A50C-3C540B38E711}"/>
    <dgm:cxn modelId="{A9A18498-A213-42D5-B2D4-7CC003D5A1B7}" type="presOf" srcId="{73764ADA-070D-4C0A-8471-E19506BD7957}" destId="{BF6DCFBF-372F-4F52-B399-7D98F6B27D3C}" srcOrd="0" destOrd="0" presId="urn:microsoft.com/office/officeart/2005/8/layout/radial1"/>
    <dgm:cxn modelId="{3ED83287-DDE2-4C84-9856-11FF60B67AB3}" type="presOf" srcId="{EF8CA89D-F314-437A-A37E-6FF056EFCF8C}" destId="{E78A876D-A870-43B3-8163-6D2616490495}" srcOrd="0" destOrd="0" presId="urn:microsoft.com/office/officeart/2005/8/layout/radial1"/>
    <dgm:cxn modelId="{D62A4C60-335F-4667-9353-99817C6D0DBF}" type="presOf" srcId="{1BF0609C-650D-4FDB-97E0-4A9297A4FC38}" destId="{50C8438C-A08E-4F41-96F2-2FD44FAD274A}" srcOrd="0" destOrd="0" presId="urn:microsoft.com/office/officeart/2005/8/layout/radial1"/>
    <dgm:cxn modelId="{A9F97A6C-3591-4605-8A42-41DEE80D8835}" type="presOf" srcId="{D2B1121D-6550-46F7-8217-8E5BF57B5335}" destId="{B427FBA1-559C-406E-B184-BBCEACBB9675}" srcOrd="0" destOrd="0" presId="urn:microsoft.com/office/officeart/2005/8/layout/radial1"/>
    <dgm:cxn modelId="{05B11090-E1D4-426D-A954-67C55054D755}" type="presParOf" srcId="{E78A876D-A870-43B3-8163-6D2616490495}" destId="{7B7BA1E0-E29D-41AA-93D5-76AD88B5845B}" srcOrd="0" destOrd="0" presId="urn:microsoft.com/office/officeart/2005/8/layout/radial1"/>
    <dgm:cxn modelId="{12A5B2C3-1ABA-4812-B661-8E5B23806866}" type="presParOf" srcId="{E78A876D-A870-43B3-8163-6D2616490495}" destId="{B427FBA1-559C-406E-B184-BBCEACBB9675}" srcOrd="1" destOrd="0" presId="urn:microsoft.com/office/officeart/2005/8/layout/radial1"/>
    <dgm:cxn modelId="{11C2B646-6465-4EE4-A969-E0EE66370CA8}" type="presParOf" srcId="{B427FBA1-559C-406E-B184-BBCEACBB9675}" destId="{71341345-5219-4141-955A-ABC8967B14C3}" srcOrd="0" destOrd="0" presId="urn:microsoft.com/office/officeart/2005/8/layout/radial1"/>
    <dgm:cxn modelId="{2A55EF1C-2DD5-4EE5-98D6-C3B57AD9844F}" type="presParOf" srcId="{E78A876D-A870-43B3-8163-6D2616490495}" destId="{FF989A4B-7273-45AA-A874-1DB07D9A0B6B}" srcOrd="2" destOrd="0" presId="urn:microsoft.com/office/officeart/2005/8/layout/radial1"/>
    <dgm:cxn modelId="{34B68E3B-0F56-4456-A778-8854C8D60F5C}" type="presParOf" srcId="{E78A876D-A870-43B3-8163-6D2616490495}" destId="{73AA653A-7FBD-491A-BD1B-5E166DD3FC96}" srcOrd="3" destOrd="0" presId="urn:microsoft.com/office/officeart/2005/8/layout/radial1"/>
    <dgm:cxn modelId="{78C095F5-2F17-4315-B7A5-8B779CC0B63E}" type="presParOf" srcId="{73AA653A-7FBD-491A-BD1B-5E166DD3FC96}" destId="{5E9C953C-9BDF-4A22-93D7-FC63BD148A1B}" srcOrd="0" destOrd="0" presId="urn:microsoft.com/office/officeart/2005/8/layout/radial1"/>
    <dgm:cxn modelId="{F5A2958F-FE57-478F-BD61-0B7EF7F66A22}" type="presParOf" srcId="{E78A876D-A870-43B3-8163-6D2616490495}" destId="{2DAD6DDE-6404-44A0-8EE5-A506EA975B1E}" srcOrd="4" destOrd="0" presId="urn:microsoft.com/office/officeart/2005/8/layout/radial1"/>
    <dgm:cxn modelId="{57C25AEC-3C26-4E33-905E-FC8075D8B4EF}" type="presParOf" srcId="{E78A876D-A870-43B3-8163-6D2616490495}" destId="{BF6DCFBF-372F-4F52-B399-7D98F6B27D3C}" srcOrd="5" destOrd="0" presId="urn:microsoft.com/office/officeart/2005/8/layout/radial1"/>
    <dgm:cxn modelId="{025F3A29-786F-46D8-86CF-2DDC91CE9197}" type="presParOf" srcId="{BF6DCFBF-372F-4F52-B399-7D98F6B27D3C}" destId="{6874A0F9-F5C7-4991-BB5F-F7DB0FF66607}" srcOrd="0" destOrd="0" presId="urn:microsoft.com/office/officeart/2005/8/layout/radial1"/>
    <dgm:cxn modelId="{C5FB1B17-E62C-483A-A3E2-A9E84965F7CF}" type="presParOf" srcId="{E78A876D-A870-43B3-8163-6D2616490495}" destId="{6B06027B-85FB-4F73-8A13-E3378A9AE182}" srcOrd="6" destOrd="0" presId="urn:microsoft.com/office/officeart/2005/8/layout/radial1"/>
    <dgm:cxn modelId="{0AE90A10-124F-40C4-8A9C-E853ECE7C3C5}" type="presParOf" srcId="{E78A876D-A870-43B3-8163-6D2616490495}" destId="{B8656A93-9B4D-4997-9153-EBF68B9D400A}" srcOrd="7" destOrd="0" presId="urn:microsoft.com/office/officeart/2005/8/layout/radial1"/>
    <dgm:cxn modelId="{D52062C7-7D09-45EB-BA25-446CB55C09E2}" type="presParOf" srcId="{B8656A93-9B4D-4997-9153-EBF68B9D400A}" destId="{80794AE9-E9AD-44C7-B454-E82B6958F629}" srcOrd="0" destOrd="0" presId="urn:microsoft.com/office/officeart/2005/8/layout/radial1"/>
    <dgm:cxn modelId="{75853FCC-51C6-47C4-B4CD-C22C7E9A77B5}" type="presParOf" srcId="{E78A876D-A870-43B3-8163-6D2616490495}" destId="{CF8BCC36-86A1-4FFB-870F-74FCE647328D}" srcOrd="8" destOrd="0" presId="urn:microsoft.com/office/officeart/2005/8/layout/radial1"/>
    <dgm:cxn modelId="{BAB8E50E-DE66-4F57-9ACE-DAC13E19EE0E}" type="presParOf" srcId="{E78A876D-A870-43B3-8163-6D2616490495}" destId="{A2399054-9C5E-4F15-8CC2-A8B3E9CD8D9C}" srcOrd="9" destOrd="0" presId="urn:microsoft.com/office/officeart/2005/8/layout/radial1"/>
    <dgm:cxn modelId="{45203963-877A-4DA8-989A-5DCF328B3673}" type="presParOf" srcId="{A2399054-9C5E-4F15-8CC2-A8B3E9CD8D9C}" destId="{C40917F5-E7C3-4AF3-8AFF-3911C8703DB7}" srcOrd="0" destOrd="0" presId="urn:microsoft.com/office/officeart/2005/8/layout/radial1"/>
    <dgm:cxn modelId="{4DEEF5C0-B4AC-420A-90A6-53D75392D651}" type="presParOf" srcId="{E78A876D-A870-43B3-8163-6D2616490495}" destId="{291E6746-5207-492E-BF2E-0FE2710ED005}" srcOrd="10" destOrd="0" presId="urn:microsoft.com/office/officeart/2005/8/layout/radial1"/>
    <dgm:cxn modelId="{715F05B8-8F6F-4019-968A-B9B3C38E5592}" type="presParOf" srcId="{E78A876D-A870-43B3-8163-6D2616490495}" destId="{52542F13-416F-4DC5-B67B-EA352FF9AC38}" srcOrd="11" destOrd="0" presId="urn:microsoft.com/office/officeart/2005/8/layout/radial1"/>
    <dgm:cxn modelId="{AB343F99-F76C-49A7-8DA6-7041B42ECF4E}" type="presParOf" srcId="{52542F13-416F-4DC5-B67B-EA352FF9AC38}" destId="{CEDE32CF-B96F-4A9B-A5CE-83497CFA187E}" srcOrd="0" destOrd="0" presId="urn:microsoft.com/office/officeart/2005/8/layout/radial1"/>
    <dgm:cxn modelId="{45C37617-F050-45A1-B027-E8612F233EF8}" type="presParOf" srcId="{E78A876D-A870-43B3-8163-6D2616490495}" destId="{22AB4A03-A525-48A5-BB8D-14A5C8EC96C4}" srcOrd="12" destOrd="0" presId="urn:microsoft.com/office/officeart/2005/8/layout/radial1"/>
    <dgm:cxn modelId="{26FDCAFC-1181-4515-96EF-03FFB7B810E7}" type="presParOf" srcId="{E78A876D-A870-43B3-8163-6D2616490495}" destId="{7661585E-47A7-445C-8192-A7357F0E63E7}" srcOrd="13" destOrd="0" presId="urn:microsoft.com/office/officeart/2005/8/layout/radial1"/>
    <dgm:cxn modelId="{26B48B0C-B285-471E-A7F4-D09956B1A638}" type="presParOf" srcId="{7661585E-47A7-445C-8192-A7357F0E63E7}" destId="{3C0F16FC-6A53-4A92-98B2-BF500D0496AE}" srcOrd="0" destOrd="0" presId="urn:microsoft.com/office/officeart/2005/8/layout/radial1"/>
    <dgm:cxn modelId="{11FB3EB4-2E00-4A5D-AC9A-8E3B7E73A18F}" type="presParOf" srcId="{E78A876D-A870-43B3-8163-6D2616490495}" destId="{4D76ADAD-1F90-4941-BF79-B357C9D0EEC6}" srcOrd="14" destOrd="0" presId="urn:microsoft.com/office/officeart/2005/8/layout/radial1"/>
    <dgm:cxn modelId="{FC51E0E8-F294-49FB-B056-6B5B46E24FDA}" type="presParOf" srcId="{E78A876D-A870-43B3-8163-6D2616490495}" destId="{7AF92A0C-E31A-49C7-BB80-4DD827278AE3}" srcOrd="15" destOrd="0" presId="urn:microsoft.com/office/officeart/2005/8/layout/radial1"/>
    <dgm:cxn modelId="{B8162B2F-9899-4ABA-80D5-ADB73A37D4A1}" type="presParOf" srcId="{7AF92A0C-E31A-49C7-BB80-4DD827278AE3}" destId="{20010C9B-A407-4240-915C-B7FBDF12FBA5}" srcOrd="0" destOrd="0" presId="urn:microsoft.com/office/officeart/2005/8/layout/radial1"/>
    <dgm:cxn modelId="{D0478078-A614-4324-B7BF-F78D7E9C9747}" type="presParOf" srcId="{E78A876D-A870-43B3-8163-6D2616490495}" destId="{50C8438C-A08E-4F41-96F2-2FD44FAD274A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BA1E0-E29D-41AA-93D5-76AD88B5845B}">
      <dsp:nvSpPr>
        <dsp:cNvPr id="0" name=""/>
        <dsp:cNvSpPr/>
      </dsp:nvSpPr>
      <dsp:spPr>
        <a:xfrm>
          <a:off x="3586546" y="1706153"/>
          <a:ext cx="993006" cy="993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Изделие </a:t>
          </a:r>
        </a:p>
      </dsp:txBody>
      <dsp:txXfrm>
        <a:off x="3731968" y="1851575"/>
        <a:ext cx="702162" cy="702162"/>
      </dsp:txXfrm>
    </dsp:sp>
    <dsp:sp modelId="{B427FBA1-559C-406E-B184-BBCEACBB9675}">
      <dsp:nvSpPr>
        <dsp:cNvPr id="0" name=""/>
        <dsp:cNvSpPr/>
      </dsp:nvSpPr>
      <dsp:spPr>
        <a:xfrm rot="16200000">
          <a:off x="3734862" y="1347021"/>
          <a:ext cx="696374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696374" y="10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65640" y="1340556"/>
        <a:ext cx="34818" cy="34818"/>
      </dsp:txXfrm>
    </dsp:sp>
    <dsp:sp modelId="{FF989A4B-7273-45AA-A874-1DB07D9A0B6B}">
      <dsp:nvSpPr>
        <dsp:cNvPr id="0" name=""/>
        <dsp:cNvSpPr/>
      </dsp:nvSpPr>
      <dsp:spPr>
        <a:xfrm>
          <a:off x="3586546" y="16771"/>
          <a:ext cx="993006" cy="993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1.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Назначение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sp:txBody>
      <dsp:txXfrm>
        <a:off x="3731968" y="162193"/>
        <a:ext cx="702162" cy="702162"/>
      </dsp:txXfrm>
    </dsp:sp>
    <dsp:sp modelId="{73AA653A-7FBD-491A-BD1B-5E166DD3FC96}">
      <dsp:nvSpPr>
        <dsp:cNvPr id="0" name=""/>
        <dsp:cNvSpPr/>
      </dsp:nvSpPr>
      <dsp:spPr>
        <a:xfrm rot="18900000">
          <a:off x="4332149" y="1594425"/>
          <a:ext cx="696374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696374" y="10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62927" y="1587960"/>
        <a:ext cx="34818" cy="34818"/>
      </dsp:txXfrm>
    </dsp:sp>
    <dsp:sp modelId="{2DAD6DDE-6404-44A0-8EE5-A506EA975B1E}">
      <dsp:nvSpPr>
        <dsp:cNvPr id="0" name=""/>
        <dsp:cNvSpPr/>
      </dsp:nvSpPr>
      <dsp:spPr>
        <a:xfrm>
          <a:off x="4781119" y="511579"/>
          <a:ext cx="993006" cy="993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2.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Форма</a:t>
          </a:r>
        </a:p>
      </dsp:txBody>
      <dsp:txXfrm>
        <a:off x="4926541" y="657001"/>
        <a:ext cx="702162" cy="702162"/>
      </dsp:txXfrm>
    </dsp:sp>
    <dsp:sp modelId="{BF6DCFBF-372F-4F52-B399-7D98F6B27D3C}">
      <dsp:nvSpPr>
        <dsp:cNvPr id="0" name=""/>
        <dsp:cNvSpPr/>
      </dsp:nvSpPr>
      <dsp:spPr>
        <a:xfrm>
          <a:off x="4579553" y="2191712"/>
          <a:ext cx="696374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696374" y="10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10331" y="2185247"/>
        <a:ext cx="34818" cy="34818"/>
      </dsp:txXfrm>
    </dsp:sp>
    <dsp:sp modelId="{6B06027B-85FB-4F73-8A13-E3378A9AE182}">
      <dsp:nvSpPr>
        <dsp:cNvPr id="0" name=""/>
        <dsp:cNvSpPr/>
      </dsp:nvSpPr>
      <dsp:spPr>
        <a:xfrm>
          <a:off x="5275928" y="1706153"/>
          <a:ext cx="993006" cy="993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3.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Размер</a:t>
          </a:r>
        </a:p>
      </dsp:txBody>
      <dsp:txXfrm>
        <a:off x="5421350" y="1851575"/>
        <a:ext cx="702162" cy="702162"/>
      </dsp:txXfrm>
    </dsp:sp>
    <dsp:sp modelId="{B8656A93-9B4D-4997-9153-EBF68B9D400A}">
      <dsp:nvSpPr>
        <dsp:cNvPr id="0" name=""/>
        <dsp:cNvSpPr/>
      </dsp:nvSpPr>
      <dsp:spPr>
        <a:xfrm rot="2700000">
          <a:off x="4332149" y="2788998"/>
          <a:ext cx="696374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696374" y="10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62927" y="2782533"/>
        <a:ext cx="34818" cy="34818"/>
      </dsp:txXfrm>
    </dsp:sp>
    <dsp:sp modelId="{CF8BCC36-86A1-4FFB-870F-74FCE647328D}">
      <dsp:nvSpPr>
        <dsp:cNvPr id="0" name=""/>
        <dsp:cNvSpPr/>
      </dsp:nvSpPr>
      <dsp:spPr>
        <a:xfrm>
          <a:off x="4781119" y="2900726"/>
          <a:ext cx="993006" cy="993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4.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Готовые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элементы</a:t>
          </a:r>
        </a:p>
      </dsp:txBody>
      <dsp:txXfrm>
        <a:off x="4926541" y="3046148"/>
        <a:ext cx="702162" cy="702162"/>
      </dsp:txXfrm>
    </dsp:sp>
    <dsp:sp modelId="{A2399054-9C5E-4F15-8CC2-A8B3E9CD8D9C}">
      <dsp:nvSpPr>
        <dsp:cNvPr id="0" name=""/>
        <dsp:cNvSpPr/>
      </dsp:nvSpPr>
      <dsp:spPr>
        <a:xfrm rot="5400000">
          <a:off x="3734862" y="3036403"/>
          <a:ext cx="696374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696374" y="10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65640" y="3029937"/>
        <a:ext cx="34818" cy="34818"/>
      </dsp:txXfrm>
    </dsp:sp>
    <dsp:sp modelId="{291E6746-5207-492E-BF2E-0FE2710ED005}">
      <dsp:nvSpPr>
        <dsp:cNvPr id="0" name=""/>
        <dsp:cNvSpPr/>
      </dsp:nvSpPr>
      <dsp:spPr>
        <a:xfrm>
          <a:off x="3586546" y="3395534"/>
          <a:ext cx="993006" cy="993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5.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Материал</a:t>
          </a:r>
        </a:p>
      </dsp:txBody>
      <dsp:txXfrm>
        <a:off x="3731968" y="3540956"/>
        <a:ext cx="702162" cy="702162"/>
      </dsp:txXfrm>
    </dsp:sp>
    <dsp:sp modelId="{52542F13-416F-4DC5-B67B-EA352FF9AC38}">
      <dsp:nvSpPr>
        <dsp:cNvPr id="0" name=""/>
        <dsp:cNvSpPr/>
      </dsp:nvSpPr>
      <dsp:spPr>
        <a:xfrm rot="8100000">
          <a:off x="3137575" y="2788998"/>
          <a:ext cx="696374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696374" y="10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68354" y="2782533"/>
        <a:ext cx="34818" cy="34818"/>
      </dsp:txXfrm>
    </dsp:sp>
    <dsp:sp modelId="{22AB4A03-A525-48A5-BB8D-14A5C8EC96C4}">
      <dsp:nvSpPr>
        <dsp:cNvPr id="0" name=""/>
        <dsp:cNvSpPr/>
      </dsp:nvSpPr>
      <dsp:spPr>
        <a:xfrm>
          <a:off x="2391973" y="2900726"/>
          <a:ext cx="993006" cy="993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6.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Цвета</a:t>
          </a:r>
        </a:p>
      </dsp:txBody>
      <dsp:txXfrm>
        <a:off x="2537395" y="3046148"/>
        <a:ext cx="702162" cy="702162"/>
      </dsp:txXfrm>
    </dsp:sp>
    <dsp:sp modelId="{7661585E-47A7-445C-8192-A7357F0E63E7}">
      <dsp:nvSpPr>
        <dsp:cNvPr id="0" name=""/>
        <dsp:cNvSpPr/>
      </dsp:nvSpPr>
      <dsp:spPr>
        <a:xfrm rot="10800000">
          <a:off x="2890171" y="2191712"/>
          <a:ext cx="696374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696374" y="10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20949" y="2185247"/>
        <a:ext cx="34818" cy="34818"/>
      </dsp:txXfrm>
    </dsp:sp>
    <dsp:sp modelId="{4D76ADAD-1F90-4941-BF79-B357C9D0EEC6}">
      <dsp:nvSpPr>
        <dsp:cNvPr id="0" name=""/>
        <dsp:cNvSpPr/>
      </dsp:nvSpPr>
      <dsp:spPr>
        <a:xfrm>
          <a:off x="1897165" y="1706153"/>
          <a:ext cx="993006" cy="993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7.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Элементы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основных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изделий</a:t>
          </a:r>
        </a:p>
      </dsp:txBody>
      <dsp:txXfrm>
        <a:off x="2042587" y="1851575"/>
        <a:ext cx="702162" cy="702162"/>
      </dsp:txXfrm>
    </dsp:sp>
    <dsp:sp modelId="{7AF92A0C-E31A-49C7-BB80-4DD827278AE3}">
      <dsp:nvSpPr>
        <dsp:cNvPr id="0" name=""/>
        <dsp:cNvSpPr/>
      </dsp:nvSpPr>
      <dsp:spPr>
        <a:xfrm rot="13500000">
          <a:off x="3137575" y="1594425"/>
          <a:ext cx="696374" cy="21888"/>
        </a:xfrm>
        <a:custGeom>
          <a:avLst/>
          <a:gdLst/>
          <a:ahLst/>
          <a:cxnLst/>
          <a:rect l="0" t="0" r="0" b="0"/>
          <a:pathLst>
            <a:path>
              <a:moveTo>
                <a:pt x="0" y="10944"/>
              </a:moveTo>
              <a:lnTo>
                <a:pt x="696374" y="10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68354" y="1587960"/>
        <a:ext cx="34818" cy="34818"/>
      </dsp:txXfrm>
    </dsp:sp>
    <dsp:sp modelId="{50C8438C-A08E-4F41-96F2-2FD44FAD274A}">
      <dsp:nvSpPr>
        <dsp:cNvPr id="0" name=""/>
        <dsp:cNvSpPr/>
      </dsp:nvSpPr>
      <dsp:spPr>
        <a:xfrm>
          <a:off x="2391973" y="511579"/>
          <a:ext cx="993006" cy="993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8.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Декоративное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оформление</a:t>
          </a:r>
        </a:p>
      </dsp:txBody>
      <dsp:txXfrm>
        <a:off x="2537395" y="657001"/>
        <a:ext cx="702162" cy="702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fld id="{D1A02716-7816-47EC-AE6E-6A48CB1A54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55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fld id="{5BA675E2-E88F-4848-9D10-4D16B47661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03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6D9CE-9D0D-40B1-BF22-5C9FD406E184}" type="slidenum">
              <a:rPr lang="ru-RU"/>
              <a:pPr/>
              <a:t>1</a:t>
            </a:fld>
            <a:endParaRPr lang="ru-RU"/>
          </a:p>
        </p:txBody>
      </p:sp>
      <p:sp>
        <p:nvSpPr>
          <p:cNvPr id="2355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E584F-7EED-4CBF-988D-52932B8C58ED}" type="slidenum">
              <a:rPr lang="ru-RU"/>
              <a:pPr/>
              <a:t>17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8D597-413B-469E-A8A3-57DA406C5D97}" type="slidenum">
              <a:rPr lang="ru-RU"/>
              <a:pPr/>
              <a:t>2</a:t>
            </a:fld>
            <a:endParaRPr lang="ru-RU"/>
          </a:p>
        </p:txBody>
      </p:sp>
      <p:sp>
        <p:nvSpPr>
          <p:cNvPr id="2457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1A7CF-6B31-4625-8D12-D827EF54C437}" type="slidenum">
              <a:rPr lang="ru-RU"/>
              <a:pPr/>
              <a:t>3</a:t>
            </a:fld>
            <a:endParaRPr lang="ru-RU"/>
          </a:p>
        </p:txBody>
      </p:sp>
      <p:sp>
        <p:nvSpPr>
          <p:cNvPr id="2560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EFC6F-260C-485E-90C6-A94C4275C08B}" type="slidenum">
              <a:rPr lang="ru-RU"/>
              <a:pPr/>
              <a:t>5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D01A7-B21C-4E2B-A25A-8684102AF4C7}" type="slidenum">
              <a:rPr lang="ru-RU"/>
              <a:pPr/>
              <a:t>7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BEED0-3D41-498B-868F-A1F2B2312689}" type="slidenum">
              <a:rPr lang="ru-RU"/>
              <a:pPr/>
              <a:t>8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375D2-3BA8-4B09-A6AD-44F30EA727D7}" type="slidenum">
              <a:rPr lang="ru-RU"/>
              <a:pPr/>
              <a:t>11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03C80-AAA8-42A6-B443-582A41515FA1}" type="slidenum">
              <a:rPr lang="ru-RU"/>
              <a:pPr/>
              <a:t>12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EBC95-F6BB-4F6E-A02E-5A5852B06903}" type="slidenum">
              <a:rPr lang="ru-RU"/>
              <a:pPr/>
              <a:t>14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570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704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1"/>
            <a:ext cx="7772400" cy="1737122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704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5704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704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704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AAB486-8FBD-4F4F-8484-08E0715848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45" grpId="0"/>
      <p:bldP spid="25704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70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70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0BA21-401B-426B-BA4A-1B683C00A5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416"/>
            <a:ext cx="2057400" cy="5853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416"/>
            <a:ext cx="5969000" cy="5853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D5DDF-E647-4F8B-A7AB-B42F8706FA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41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32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100D1D-61FC-46C7-A9AD-CEAD83A9EB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41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13200" cy="45303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303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FD5A44F-B8AB-460C-9895-A83174BD88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416"/>
            <a:ext cx="8229600" cy="5853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D722C3-85F5-44E7-BC4A-588BCA7863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41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13200" cy="45303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74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73600" y="3921919"/>
            <a:ext cx="4013200" cy="22086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38D8898-59CE-4AB1-8D0E-8F70AF95EB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7BE9-ACAF-45F2-9CE0-DCFB707DC8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D1E3A-3284-4EBE-B269-702DDF2B4E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F8881-4766-44F7-B843-81B1F73294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C55D9-1B7E-4EFD-B383-00411CBC8F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D5078-7546-4E8C-9A3D-717CE894D6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33F3F-3354-49F6-8D12-7443B77AF6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DBE49-5031-4A02-9245-3E73B534B6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24E77-DC34-42C6-AC0E-BBAF6E849B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0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5600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0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0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0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0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0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0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1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1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1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1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1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1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1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1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1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1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2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02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41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2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5602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5602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460E6393-8045-42FA-BB24-6FA1D47F208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transition spd="slow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1" grpId="0"/>
      <p:bldP spid="256022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60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602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602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602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60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MAXIM\&#1056;&#1072;&#1073;&#1086;&#1095;&#1080;&#1081;%20&#1089;&#1090;&#1086;&#1083;\%231_06_R.Clayderman_A%20comme%20amour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MAXIM\&#1056;&#1072;&#1073;&#1086;&#1095;&#1080;&#1081;%20&#1089;&#1090;&#1086;&#1083;\%231_12_R.Claydeman_Mariage%20d'Amour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1DE54B2-E31E-4CAE-9C20-370EADC4709E}" type="slidenum">
              <a:rPr lang="ru-RU"/>
              <a:pPr/>
              <a:t>1</a:t>
            </a:fld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28601"/>
            <a:ext cx="7772400" cy="1737122"/>
          </a:xfrm>
        </p:spPr>
        <p:txBody>
          <a:bodyPr/>
          <a:lstStyle/>
          <a:p>
            <a:r>
              <a:rPr lang="ru-RU" sz="2800" dirty="0"/>
              <a:t>Творческий интегрированный проект на основе технологии, литературного чтения и окружающего мира (программа «ХХ</a:t>
            </a:r>
            <a:r>
              <a:rPr lang="en-US" sz="2800" dirty="0"/>
              <a:t>I </a:t>
            </a:r>
            <a:r>
              <a:rPr lang="ru-RU" sz="2800" dirty="0"/>
              <a:t>век»)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286000"/>
            <a:ext cx="64008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C00000"/>
                </a:solidFill>
              </a:rPr>
              <a:t>Панно</a:t>
            </a:r>
            <a:endParaRPr lang="ru-RU" sz="4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C00000"/>
                </a:solidFill>
              </a:rPr>
              <a:t>«Дальневосточная осень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</a:p>
          <a:p>
            <a:pPr>
              <a:lnSpc>
                <a:spcPct val="80000"/>
              </a:lnSpc>
            </a:pPr>
            <a:endParaRPr lang="ru-RU" sz="4000" b="1" dirty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Работа </a:t>
            </a: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  <a:effectLst/>
              </a:rPr>
              <a:t>учащихся 2 «Б» класса МОУ СОШ №4 п.Ванино под руководством учителя начальных классов МАЛОЙ Лилии Николаевны</a:t>
            </a:r>
          </a:p>
          <a:p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  <a:effectLst/>
              </a:rPr>
              <a:t>П.Ванино </a:t>
            </a:r>
            <a:r>
              <a:rPr lang="ru-RU" sz="2400" b="1" i="1" dirty="0">
                <a:solidFill>
                  <a:schemeClr val="accent5">
                    <a:lumMod val="25000"/>
                  </a:schemeClr>
                </a:solidFill>
                <a:effectLst/>
              </a:rPr>
              <a:t>октябрь-ноябрь 2006 г.</a:t>
            </a:r>
          </a:p>
          <a:p>
            <a:endParaRPr lang="ru-RU" sz="2400" b="1" i="1" dirty="0">
              <a:solidFill>
                <a:schemeClr val="accent5">
                  <a:lumMod val="25000"/>
                </a:schemeClr>
              </a:solidFill>
              <a:effectLst/>
            </a:endParaRPr>
          </a:p>
        </p:txBody>
      </p:sp>
      <p:pic>
        <p:nvPicPr>
          <p:cNvPr id="5" name="#1_06_R.Clayderman_A comme amou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153400" y="609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3F3F-3354-49F6-8D12-7443B77AF67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889844"/>
            <a:ext cx="8305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ru-RU" sz="2400" b="1" i="1" u="sng" dirty="0" smtClean="0">
                <a:solidFill>
                  <a:srgbClr val="C00000"/>
                </a:solidFill>
                <a:effectLst/>
              </a:rPr>
              <a:t>4. Выбор фона панно.</a:t>
            </a:r>
          </a:p>
          <a:p>
            <a:pPr marL="609600" indent="-609600"/>
            <a:endParaRPr lang="ru-RU" b="1" i="1" dirty="0" smtClean="0">
              <a:solidFill>
                <a:srgbClr val="C00000"/>
              </a:solidFill>
              <a:effectLst/>
            </a:endParaRPr>
          </a:p>
          <a:p>
            <a:pPr marL="609600" indent="-609600" algn="just">
              <a:buFont typeface="Wingdings" pitchFamily="2" charset="2"/>
              <a:buNone/>
            </a:pPr>
            <a:r>
              <a:rPr lang="ru-RU" b="1" i="1" dirty="0" smtClean="0">
                <a:effectLst/>
              </a:rPr>
              <a:t>		</a:t>
            </a:r>
            <a:r>
              <a:rPr lang="ru-RU" sz="2400" b="1" i="1" dirty="0" smtClean="0">
                <a:effectLst/>
              </a:rPr>
              <a:t>Мы умеем делать аппликации из бумаги, ткани, сухих листьев, лепить из соленого теста, делать поделки из природного материала. У каждого из нас родились идеи по использованию из различных материалов для изображения осенней природы. Мы будем выполнять панно-коллаж. Так называется техника изображения, в котором используются различные материалы и технологии. На панно мы будем изображать пейзаж с водоемом, деревья, кустарники, грибы, ягоды, небо, птиц. Цветовую гамму мы определили, разработали эскизы (Приложение</a:t>
            </a:r>
            <a:r>
              <a:rPr lang="ru-RU" sz="2000" b="1" i="1" dirty="0" smtClean="0">
                <a:effectLst/>
              </a:rPr>
              <a:t>).</a:t>
            </a:r>
            <a:endParaRPr lang="ru-RU" sz="2000" b="1" i="1" dirty="0">
              <a:effectLst/>
            </a:endParaRPr>
          </a:p>
        </p:txBody>
      </p:sp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CBAB-3F0F-4D4B-A052-8C460970EFE8}" type="slidenum">
              <a:rPr lang="ru-RU"/>
              <a:pPr/>
              <a:t>11</a:t>
            </a:fld>
            <a:endParaRPr lang="ru-RU"/>
          </a:p>
        </p:txBody>
      </p:sp>
      <p:graphicFrame>
        <p:nvGraphicFramePr>
          <p:cNvPr id="2" name="Схема 1"/>
          <p:cNvGraphicFramePr/>
          <p:nvPr/>
        </p:nvGraphicFramePr>
        <p:xfrm>
          <a:off x="533400" y="2286000"/>
          <a:ext cx="8166100" cy="440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l"/>
            <a:r>
              <a:rPr lang="en-US" sz="1800" dirty="0"/>
              <a:t>II. </a:t>
            </a:r>
            <a:r>
              <a:rPr lang="ru-RU" sz="1800" dirty="0"/>
              <a:t>ВЫБОР ИЗДЕЛИЙ, МАТЕРИАЛОВ И ИНСТРУМЕНТОВ.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0"/>
            <a:ext cx="8686800" cy="971550"/>
          </a:xfrm>
        </p:spPr>
        <p:txBody>
          <a:bodyPr/>
          <a:lstStyle/>
          <a:p>
            <a:pPr marL="609600" indent="-609600"/>
            <a:r>
              <a:rPr lang="ru-RU" sz="1800" b="1" i="1" u="sng" dirty="0">
                <a:solidFill>
                  <a:srgbClr val="C00000"/>
                </a:solidFill>
                <a:effectLst/>
              </a:rPr>
              <a:t>Выбор элементов панно. </a:t>
            </a:r>
            <a:endParaRPr lang="ru-RU" sz="1800" b="1" dirty="0">
              <a:solidFill>
                <a:srgbClr val="C00000"/>
              </a:solidFill>
              <a:effectLst/>
            </a:endParaRPr>
          </a:p>
          <a:p>
            <a:pPr marL="609600" indent="-609600"/>
            <a:r>
              <a:rPr lang="ru-RU" sz="1800" b="1" i="1" dirty="0">
                <a:effectLst/>
              </a:rPr>
              <a:t>Деревья, кустарники, листья деревьев, травы, кустики брусники, грибы, облака, птицы. </a:t>
            </a:r>
          </a:p>
          <a:p>
            <a:pPr marL="609600" indent="-609600"/>
            <a:r>
              <a:rPr lang="ru-RU" sz="1800" b="1" i="1" u="sng" dirty="0">
                <a:solidFill>
                  <a:srgbClr val="C00000"/>
                </a:solidFill>
                <a:effectLst/>
              </a:rPr>
              <a:t>Составление «Звездочки обдумывания».</a:t>
            </a:r>
            <a:endParaRPr lang="ru-RU" sz="1800" b="1" dirty="0">
              <a:solidFill>
                <a:srgbClr val="C00000"/>
              </a:solidFill>
              <a:effectLst/>
            </a:endParaRPr>
          </a:p>
          <a:p>
            <a:pPr marL="609600" indent="-609600"/>
            <a:r>
              <a:rPr lang="ru-RU" sz="1800" b="1" i="1" dirty="0">
                <a:effectLst/>
              </a:rPr>
              <a:t>Вопросы для обдумывания: красота, прочность, аккуратность, технологическая грамотность.</a:t>
            </a:r>
          </a:p>
        </p:txBody>
      </p:sp>
    </p:spTree>
    <p:custDataLst>
      <p:tags r:id="rId1"/>
    </p:custDataLst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43F1-856C-4190-AA74-3349FE763E12}" type="slidenum">
              <a:rPr lang="ru-RU"/>
              <a:pPr/>
              <a:t>12</a:t>
            </a:fld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7035800" cy="453032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dirty="0"/>
              <a:t>		</a:t>
            </a:r>
            <a:r>
              <a:rPr lang="ru-RU" sz="2000" b="1" i="1" dirty="0">
                <a:effectLst/>
              </a:rPr>
              <a:t>Мы решили выполнить панно 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«Дальневосточная осень»  </a:t>
            </a:r>
            <a:r>
              <a:rPr lang="ru-RU" sz="2000" b="1" i="1" dirty="0">
                <a:effectLst/>
              </a:rPr>
              <a:t>для  урока- утренника и далее для украшения </a:t>
            </a:r>
            <a:r>
              <a:rPr lang="ru-RU" sz="2000" b="1" i="1" dirty="0" smtClean="0">
                <a:effectLst/>
              </a:rPr>
              <a:t>класса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/>
              </a:rPr>
              <a:t>(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1</a:t>
            </a:r>
            <a:r>
              <a:rPr lang="ru-RU" sz="2000" b="1" i="1" dirty="0" smtClean="0">
                <a:solidFill>
                  <a:srgbClr val="C00000"/>
                </a:solidFill>
                <a:effectLst/>
              </a:rPr>
              <a:t>); </a:t>
            </a:r>
            <a:r>
              <a:rPr lang="ru-RU" sz="2000" b="1" i="1" dirty="0">
                <a:effectLst/>
              </a:rPr>
              <a:t>его форма будет прямоугольная, </a:t>
            </a:r>
            <a:endParaRPr lang="ru-RU" sz="2000" b="1" i="1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/>
              </a:rPr>
              <a:t>(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2); </a:t>
            </a:r>
            <a:r>
              <a:rPr lang="ru-RU" sz="2000" b="1" i="1" dirty="0">
                <a:effectLst/>
              </a:rPr>
              <a:t>размер 80х50 см </a:t>
            </a:r>
            <a:endParaRPr lang="ru-RU" sz="2000" b="1" i="1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/>
              </a:rPr>
              <a:t>(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3); </a:t>
            </a:r>
            <a:r>
              <a:rPr lang="ru-RU" sz="2000" b="1" i="1" dirty="0">
                <a:effectLst/>
              </a:rPr>
              <a:t>используется рамка с декоративным оформлением </a:t>
            </a:r>
            <a:endParaRPr lang="ru-RU" sz="2000" b="1" i="1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/>
              </a:rPr>
              <a:t>(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4); </a:t>
            </a:r>
            <a:r>
              <a:rPr lang="ru-RU" sz="2000" b="1" i="1" dirty="0">
                <a:effectLst/>
              </a:rPr>
              <a:t>понадобятся следующие материалы: краски, клей, сухие листья,  ветки, травинки, вата, семена, нитки, соленое тесто </a:t>
            </a:r>
            <a:endParaRPr lang="ru-RU" sz="2000" b="1" i="1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/>
              </a:rPr>
              <a:t>(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5); </a:t>
            </a:r>
            <a:r>
              <a:rPr lang="ru-RU" sz="2000" b="1" i="1" dirty="0">
                <a:effectLst/>
              </a:rPr>
              <a:t>будем использовать цвета осени: коричневый, желтый, зеленый, их оттенки, а также синий и </a:t>
            </a:r>
            <a:r>
              <a:rPr lang="ru-RU" sz="2000" b="1" i="1" dirty="0" err="1">
                <a:effectLst/>
              </a:rPr>
              <a:t>голубой</a:t>
            </a:r>
            <a:r>
              <a:rPr lang="ru-RU" sz="2000" b="1" i="1" dirty="0">
                <a:effectLst/>
              </a:rPr>
              <a:t> </a:t>
            </a:r>
            <a:endParaRPr lang="ru-RU" sz="2000" b="1" i="1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/>
              </a:rPr>
              <a:t>(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6); </a:t>
            </a:r>
            <a:r>
              <a:rPr lang="ru-RU" sz="2000" b="1" i="1" dirty="0">
                <a:effectLst/>
              </a:rPr>
              <a:t>основные элементы панно: листья деревьев, птицы из теста, облака, , деревья, кустарники, травы, грибы, ягоды</a:t>
            </a:r>
            <a:r>
              <a:rPr lang="ru-RU" sz="2000" b="1" i="1" dirty="0" smtClean="0">
                <a:effectLst/>
              </a:rPr>
              <a:t>(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/>
              </a:rPr>
              <a:t>7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); </a:t>
            </a:r>
            <a:r>
              <a:rPr lang="ru-RU" sz="2000" b="1" i="1" dirty="0">
                <a:effectLst/>
              </a:rPr>
              <a:t>фон панно будет выполнен из раскрашенного красками , оклеенного бумагой  картона </a:t>
            </a:r>
            <a:endParaRPr lang="ru-RU" sz="2000" b="1" i="1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ru-RU" sz="2000" b="1" i="1" dirty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3F3F-3354-49F6-8D12-7443B77AF67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457200"/>
            <a:ext cx="7315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1800" b="1" i="1" dirty="0" smtClean="0">
                <a:solidFill>
                  <a:srgbClr val="C00000"/>
                </a:solidFill>
                <a:effectLst/>
              </a:rPr>
              <a:t>8</a:t>
            </a:r>
            <a:r>
              <a:rPr lang="ru-RU" sz="2000" b="1" i="1" dirty="0" smtClean="0">
                <a:solidFill>
                  <a:srgbClr val="C00000"/>
                </a:solidFill>
                <a:effectLst/>
              </a:rPr>
              <a:t>).Выбор материалов и инструментов.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effectLst/>
              </a:rPr>
              <a:t>		Уточняем, какие материалы нам понадобятся, их размеры и количество: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effectLst/>
              </a:rPr>
              <a:t>	- лист  картона 80х50 см;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effectLst/>
              </a:rPr>
              <a:t>	-  лист  белой бумаги;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effectLst/>
              </a:rPr>
              <a:t>	- полоски пенопласта для рамки и декоративный бордюр;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effectLst/>
              </a:rPr>
              <a:t>	- различные материалы для декоративного оформления;</a:t>
            </a:r>
            <a:br>
              <a:rPr lang="ru-RU" sz="2000" b="1" i="1" dirty="0" smtClean="0">
                <a:effectLst/>
              </a:rPr>
            </a:br>
            <a:r>
              <a:rPr lang="ru-RU" sz="2000" b="1" i="1" dirty="0" smtClean="0">
                <a:effectLst/>
              </a:rPr>
              <a:t>- клей, краски, кисти.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effectLst/>
              </a:rPr>
              <a:t>		Из инструментов необходимы ножницы, линейки, карандаши, кисти.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effectLst/>
              </a:rPr>
              <a:t>		Для выполнения практической работы формируется </a:t>
            </a:r>
            <a:r>
              <a:rPr lang="ru-RU" sz="2000" b="1" i="1" dirty="0" err="1" smtClean="0">
                <a:effectLst/>
              </a:rPr>
              <a:t>микрогруппа</a:t>
            </a:r>
            <a:r>
              <a:rPr lang="ru-RU" sz="2000" b="1" i="1" dirty="0" smtClean="0">
                <a:effectLst/>
              </a:rPr>
              <a:t> в соответствии с интересами детей. Каждая группа определяет, чем именно она желает заполнить панно, осуществляет подбор материалов для выполнения тех или иных изделий. Роль учителя на данном этапе заключается в том, чтобы помочь детям выбрать наиболее рациональные варианты изделий.</a:t>
            </a:r>
            <a:endParaRPr lang="ru-RU" sz="2000" b="1" i="1" dirty="0">
              <a:effectLst/>
            </a:endParaRPr>
          </a:p>
        </p:txBody>
      </p:sp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798F-8CA7-4881-A6A1-42E8D60DBD16}" type="slidenum">
              <a:rPr lang="ru-RU"/>
              <a:pPr/>
              <a:t>14</a:t>
            </a:fld>
            <a:endParaRPr lang="ru-RU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931149" cy="463153"/>
          </a:xfrm>
        </p:spPr>
        <p:txBody>
          <a:bodyPr/>
          <a:lstStyle/>
          <a:p>
            <a:r>
              <a:rPr lang="en-US" sz="2000" dirty="0"/>
              <a:t>III. </a:t>
            </a:r>
            <a:r>
              <a:rPr lang="ru-RU" sz="2000" dirty="0"/>
              <a:t>ВЫБОР ОПТИМАЛЬНОЙ ТЕХНОЛОГИИ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1714500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sz="2000" b="1" i="1" dirty="0" smtClean="0">
                <a:effectLst/>
              </a:rPr>
              <a:t>Правила безопасного труда.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ru-RU" sz="2000" b="1" i="1" dirty="0" smtClean="0">
                <a:effectLst/>
              </a:rPr>
              <a:t>	Повторяем правила безопасной работы с инструментами. 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 startAt="2"/>
            </a:pPr>
            <a:r>
              <a:rPr lang="ru-RU" sz="2000" b="1" i="1" dirty="0" smtClean="0">
                <a:effectLst/>
              </a:rPr>
              <a:t>Работа по технологическим картам.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ru-RU" sz="2000" b="1" i="1" dirty="0" smtClean="0">
                <a:effectLst/>
              </a:rPr>
              <a:t>	Последовательной и содержание технологических операций, используемых при выполнении элементов панно. Составление плена работы. Контроль учителя за правильность хода мыслей учеников.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ru-RU" sz="2000" b="1" i="1" dirty="0" smtClean="0">
                <a:effectLst/>
              </a:rPr>
              <a:t>	Использование элементов проблемного обучения, в технологических картах используется пропуски порядка выполнения операций, или нарушенным порядком или специально допущенной ошибкой.</a:t>
            </a:r>
          </a:p>
          <a:p>
            <a:pPr marL="609600" indent="-609600">
              <a:buFont typeface="Wingdings" pitchFamily="2" charset="2"/>
              <a:buNone/>
            </a:pPr>
            <a:endParaRPr lang="ru-RU" sz="2000" b="1" dirty="0">
              <a:effectLst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11200" y="26289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kumimoji="1" 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85800" y="3718679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ru-RU" b="1" i="1" dirty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3F3F-3354-49F6-8D12-7443B77AF67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828800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000" b="1" i="1" dirty="0" smtClean="0">
                <a:effectLst/>
              </a:rPr>
              <a:t>Работа по группам над элементами панно. Учитель наблюдает за работой, направляет действия, оказывает помощь, следит за соблюдением правил безопасного труда.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000" b="1" i="1" dirty="0" smtClean="0">
                <a:effectLst/>
              </a:rPr>
              <a:t>	</a:t>
            </a:r>
            <a:r>
              <a:rPr lang="ru-RU" sz="2000" b="1" i="1" dirty="0" smtClean="0">
                <a:solidFill>
                  <a:srgbClr val="C00000"/>
                </a:solidFill>
                <a:effectLst/>
              </a:rPr>
              <a:t>1 </a:t>
            </a:r>
            <a:r>
              <a:rPr lang="ru-RU" sz="2000" b="1" i="1" dirty="0" smtClean="0">
                <a:effectLst/>
              </a:rPr>
              <a:t>группа занимается выполнением деревьев и кустов из соленого теста; 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000" b="1" i="1" dirty="0" smtClean="0">
                <a:effectLst/>
              </a:rPr>
              <a:t>	</a:t>
            </a:r>
            <a:r>
              <a:rPr lang="ru-RU" sz="2000" b="1" i="1" dirty="0" smtClean="0">
                <a:solidFill>
                  <a:srgbClr val="C00000"/>
                </a:solidFill>
                <a:effectLst/>
              </a:rPr>
              <a:t>2 </a:t>
            </a:r>
            <a:r>
              <a:rPr lang="ru-RU" sz="2000" b="1" i="1" dirty="0" smtClean="0">
                <a:effectLst/>
              </a:rPr>
              <a:t>группа лепит грибы, птиц из соленого теста;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000" b="1" i="1" dirty="0" smtClean="0">
                <a:effectLst/>
              </a:rPr>
              <a:t>	</a:t>
            </a:r>
            <a:r>
              <a:rPr lang="ru-RU" sz="2000" b="1" i="1" dirty="0" smtClean="0">
                <a:solidFill>
                  <a:srgbClr val="C00000"/>
                </a:solidFill>
                <a:effectLst/>
              </a:rPr>
              <a:t>3 </a:t>
            </a:r>
            <a:r>
              <a:rPr lang="ru-RU" sz="2000" b="1" i="1" dirty="0" smtClean="0">
                <a:effectLst/>
              </a:rPr>
              <a:t>группа обматывает сухие веточки нитками, формируя ствол;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000" b="1" i="1" dirty="0" smtClean="0">
                <a:effectLst/>
              </a:rPr>
              <a:t>	</a:t>
            </a:r>
            <a:r>
              <a:rPr lang="ru-RU" sz="2000" b="1" i="1" dirty="0" smtClean="0">
                <a:solidFill>
                  <a:srgbClr val="C00000"/>
                </a:solidFill>
                <a:effectLst/>
              </a:rPr>
              <a:t>4 </a:t>
            </a:r>
            <a:r>
              <a:rPr lang="ru-RU" sz="2000" b="1" i="1" dirty="0" smtClean="0">
                <a:effectLst/>
              </a:rPr>
              <a:t>группа нарезает мелко нити для формирования кроны деревьев, подбирает мелкие травинки, семена для панно;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000" b="1" i="1" dirty="0" smtClean="0">
                <a:effectLst/>
              </a:rPr>
              <a:t>	 </a:t>
            </a:r>
            <a:endParaRPr lang="ru-RU" sz="2400" b="1" i="1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7620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IV.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ПРАКТИЧЕСКАЯ РАБОТА И КОРРЕКТИРОВКА       ДЕЯТЕЛЬНОСТИ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106B-57F1-42D4-A062-C7E28F76F3B8}" type="slidenum">
              <a:rPr lang="ru-RU"/>
              <a:pPr/>
              <a:t>16</a:t>
            </a:fld>
            <a:endParaRPr lang="ru-RU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408384"/>
          </a:xfrm>
        </p:spPr>
        <p:txBody>
          <a:bodyPr/>
          <a:lstStyle/>
          <a:p>
            <a:r>
              <a:rPr lang="ru-RU" sz="1800" dirty="0">
                <a:solidFill>
                  <a:srgbClr val="C00000"/>
                </a:solidFill>
              </a:rPr>
              <a:t>Технологическая карта деталей панно «Дальневосточная осень»</a:t>
            </a:r>
          </a:p>
        </p:txBody>
      </p:sp>
      <p:graphicFrame>
        <p:nvGraphicFramePr>
          <p:cNvPr id="118139" name="Group 379"/>
          <p:cNvGraphicFramePr>
            <a:graphicFrameLocks noGrp="1"/>
          </p:cNvGraphicFramePr>
          <p:nvPr>
            <p:ph type="tbl" idx="1"/>
          </p:nvPr>
        </p:nvGraphicFramePr>
        <p:xfrm>
          <a:off x="152399" y="457200"/>
          <a:ext cx="8762999" cy="6210806"/>
        </p:xfrm>
        <a:graphic>
          <a:graphicData uri="http://schemas.openxmlformats.org/drawingml/2006/table">
            <a:tbl>
              <a:tblPr/>
              <a:tblGrid>
                <a:gridCol w="430487"/>
                <a:gridCol w="6376485"/>
                <a:gridCol w="1956027"/>
              </a:tblGrid>
              <a:tr h="49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Последовательность</a:t>
                      </a:r>
                      <a:r>
                        <a:rPr kumimoji="1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  <a:r>
                        <a:rPr kumimoji="1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endParaRPr kumimoji="1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инструменты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kumimoji="1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Приспособления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Замешиваем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солёное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лепим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деревья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кустарники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пеньки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летящих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предварительно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обговорив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будущую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композицию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изделий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Солёное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Определим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расположения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деревьев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кустарников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грибов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Аккуратно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промажем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готовые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предварительно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высушенные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изделия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поместим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их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панно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ПВА.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высыхания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клея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раскрашиваем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стволы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деревьев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кустарники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грибы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нужный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Кисти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краски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Предварительно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подобрав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необходимые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нити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мелко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нарезаем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их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чтобы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образовать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них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крону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осенних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деревьев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Промазываем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кроны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ПВА и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аккуратно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посыпаем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мелко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нарезанными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нитками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Ножницы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ПВА,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нити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Отбираем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сухие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веточки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необходимых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размеров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наматываем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них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нити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формируя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ствол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ветви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деревьев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Приклеиваем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деревья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заранее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выбранное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Крону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делаем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обрезанных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веточек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мелко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нарезанных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нитей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Сухие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веточки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нити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небольшие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ветки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ножницы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передний и задний план панно отбираем сухие семена, мелкие веточки растений, мелко нарезанные нити и наклеиваем на заранее выбранное место. 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Сухие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семена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травинки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нарезанные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нитки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ножницы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Понаблюдайте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осенним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небом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облаками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Определим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неба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облаков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ваты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облака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Аккуратно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наносим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расположения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облаков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приклеиваем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полученные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облака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кусочки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ваты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3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1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Измеряем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периметр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панно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определяем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ширину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будущей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рамки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Повторив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технику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режущими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инструментами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аккуратно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отрезаем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отмеренные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полосы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пенопласта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наклеиваем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их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периметру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панно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Готовую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рамку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обклеиваем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декоративным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бордюром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Пенопласт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декоративный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бордюр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бумаги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канцелярский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нож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линейка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карандаш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ножницы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клей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ПВА.</a:t>
                      </a: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3AEF2-D3C0-4D5A-A6D4-F209B62CE957}" type="slidenum">
              <a:rPr lang="ru-RU"/>
              <a:pPr/>
              <a:t>17</a:t>
            </a:fld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352425"/>
          </a:xfrm>
        </p:spPr>
        <p:txBody>
          <a:bodyPr/>
          <a:lstStyle/>
          <a:p>
            <a:r>
              <a:rPr lang="en-US" sz="1800" dirty="0"/>
              <a:t>V</a:t>
            </a:r>
            <a:r>
              <a:rPr lang="ru-RU" sz="1800" dirty="0"/>
              <a:t>. КОРРЕКТИРОВКА ПРОЕКТА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800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dirty="0"/>
              <a:t>	</a:t>
            </a:r>
            <a:r>
              <a:rPr lang="ru-RU" sz="2000" b="1" i="1" dirty="0">
                <a:effectLst/>
              </a:rPr>
              <a:t>После того как все элементы панно собраны в единое целое, дети могут предложить какое-либо дополнительное оформление для того, чтобы панно выглядело законченным, не было ничего лишнего и было эстетически привлекательным.</a:t>
            </a: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914400" y="2209800"/>
            <a:ext cx="76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ЗАЩИТА ПРОЕКТА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219200" y="2743200"/>
            <a:ext cx="741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000" b="1" i="1" dirty="0">
                <a:effectLst/>
              </a:rPr>
              <a:t>Защита проекта будет проходить на уроке-утреннике «Унылая пора! Очей очарованье!». На урок приглашаются гости. В конце утренника после выступления ребят и праздничной защиты проекта наступает самый долгожданный момент – открывается панно, играет мелодия П.И.Чайковского «Осенняя песнь».</a:t>
            </a:r>
          </a:p>
          <a:p>
            <a:r>
              <a:rPr lang="ru-RU" sz="2000" b="1" i="1" dirty="0">
                <a:effectLst/>
              </a:rPr>
              <a:t>	Учитель предлагает ребятам подумать что мы можем сделать для того, чтобы  природа могла радовать не только нас с вами, но и наших потомков. Дети показывают рисунки и говорят об охране природы.	</a:t>
            </a:r>
          </a:p>
        </p:txBody>
      </p:sp>
    </p:spTree>
    <p:custDataLst>
      <p:tags r:id="rId1"/>
    </p:custDataLst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D30E-7F13-4B83-9D5D-B9EFD4A522B0}" type="slidenum">
              <a:rPr lang="ru-RU"/>
              <a:pPr/>
              <a:t>18</a:t>
            </a:fld>
            <a:endParaRPr lang="ru-RU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295275"/>
          </a:xfrm>
        </p:spPr>
        <p:txBody>
          <a:bodyPr/>
          <a:lstStyle/>
          <a:p>
            <a:r>
              <a:rPr lang="ru-RU" sz="2400" dirty="0"/>
              <a:t>5. Список литературы.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1717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2000" b="1" i="1" dirty="0">
                <a:effectLst/>
              </a:rPr>
              <a:t>Организация исследовательской деятельности младших школьников.  Газета «Начальная школа» №10 2006г. </a:t>
            </a:r>
            <a:r>
              <a:rPr lang="ru-RU" sz="2000" b="1" i="1" dirty="0" err="1">
                <a:effectLst/>
              </a:rPr>
              <a:t>Н.Долгушина</a:t>
            </a:r>
            <a:r>
              <a:rPr lang="ru-RU" sz="2000" b="1" i="1" dirty="0">
                <a:effectLst/>
              </a:rPr>
              <a:t>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000" b="1" i="1" dirty="0">
                <a:effectLst/>
              </a:rPr>
              <a:t>Теоретические основы проектного образования. Ильин Г.Л., Казань, 1995.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000" b="1" i="1" dirty="0">
                <a:effectLst/>
              </a:rPr>
              <a:t>О проектом подходе к разработке содержания нового учебного предмета «Технология» Павлова М.Б., 1993 г.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000" b="1" i="1" dirty="0">
                <a:effectLst/>
              </a:rPr>
              <a:t>Проектная деятельность младших школьников. Книга для учителя начальных классов. </a:t>
            </a:r>
            <a:r>
              <a:rPr lang="ru-RU" sz="2000" b="1" i="1" dirty="0" err="1">
                <a:effectLst/>
              </a:rPr>
              <a:t>Н.В.Матяш</a:t>
            </a:r>
            <a:r>
              <a:rPr lang="ru-RU" sz="2000" b="1" i="1" dirty="0">
                <a:effectLst/>
              </a:rPr>
              <a:t>, В.Д.Симоненко, Москва «</a:t>
            </a:r>
            <a:r>
              <a:rPr lang="ru-RU" sz="2000" b="1" i="1" dirty="0" err="1">
                <a:effectLst/>
              </a:rPr>
              <a:t>Вентана-Граф</a:t>
            </a:r>
            <a:r>
              <a:rPr lang="ru-RU" sz="2000" b="1" i="1" dirty="0">
                <a:effectLst/>
              </a:rPr>
              <a:t>» 2004 г.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1800" dirty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A27F4-9E96-4EEE-BAF6-463B18C31CB7}" type="slidenum">
              <a:rPr lang="ru-RU"/>
              <a:pPr/>
              <a:t>19</a:t>
            </a:fld>
            <a:endParaRPr lang="ru-RU"/>
          </a:p>
        </p:txBody>
      </p:sp>
      <p:sp>
        <p:nvSpPr>
          <p:cNvPr id="120862" name="Text Box 30"/>
          <p:cNvSpPr txBox="1">
            <a:spLocks noChangeArrowheads="1"/>
          </p:cNvSpPr>
          <p:nvPr/>
        </p:nvSpPr>
        <p:spPr bwMode="auto">
          <a:xfrm>
            <a:off x="914400" y="228600"/>
            <a:ext cx="711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Приложение</a:t>
            </a:r>
          </a:p>
        </p:txBody>
      </p:sp>
      <p:sp>
        <p:nvSpPr>
          <p:cNvPr id="120863" name="Text Box 31"/>
          <p:cNvSpPr txBox="1">
            <a:spLocks noChangeArrowheads="1"/>
          </p:cNvSpPr>
          <p:nvPr/>
        </p:nvSpPr>
        <p:spPr bwMode="auto">
          <a:xfrm>
            <a:off x="990600" y="533400"/>
            <a:ext cx="77470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C00000"/>
                </a:solidFill>
                <a:effectLst/>
              </a:rPr>
              <a:t>                   Эскизы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работ в аппликации</a:t>
            </a:r>
            <a:r>
              <a:rPr lang="ru-RU" dirty="0">
                <a:effectLst/>
              </a:rPr>
              <a:t>.</a:t>
            </a:r>
          </a:p>
          <a:p>
            <a:pPr>
              <a:spcBef>
                <a:spcPct val="50000"/>
              </a:spcBef>
            </a:pPr>
            <a:endParaRPr lang="ru-RU" dirty="0">
              <a:effectLst/>
            </a:endParaRPr>
          </a:p>
        </p:txBody>
      </p:sp>
      <p:pic>
        <p:nvPicPr>
          <p:cNvPr id="120864" name="Picture 32" descr="10240017_измененный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4216400" cy="2724150"/>
          </a:xfrm>
          <a:prstGeom prst="rect">
            <a:avLst/>
          </a:prstGeom>
          <a:noFill/>
        </p:spPr>
      </p:pic>
      <p:pic>
        <p:nvPicPr>
          <p:cNvPr id="120865" name="Picture 33" descr="10240018_измененный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953" y="1111624"/>
            <a:ext cx="4191000" cy="2790825"/>
          </a:xfrm>
          <a:prstGeom prst="rect">
            <a:avLst/>
          </a:prstGeom>
          <a:noFill/>
        </p:spPr>
      </p:pic>
      <p:pic>
        <p:nvPicPr>
          <p:cNvPr id="7" name="#1_12_R.Claydeman_Mariage d'Amou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820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7F3D-43C4-447F-A1F9-2985974DA7B2}" type="slidenum">
              <a:rPr lang="ru-RU"/>
              <a:pPr/>
              <a:t>2</a:t>
            </a:fld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52475"/>
          </a:xfrm>
        </p:spPr>
        <p:txBody>
          <a:bodyPr/>
          <a:lstStyle/>
          <a:p>
            <a:r>
              <a:rPr lang="ru-RU" sz="3600" dirty="0"/>
              <a:t>Оглавление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4758929"/>
          </a:xfrm>
        </p:spPr>
        <p:txBody>
          <a:bodyPr/>
          <a:lstStyle/>
          <a:p>
            <a:r>
              <a:rPr lang="ru-RU" sz="1800" b="1" i="1" dirty="0">
                <a:effectLst/>
              </a:rPr>
              <a:t>1.	Качественные особенности проектной деятельности школьников как метода и средства обучения</a:t>
            </a:r>
            <a:r>
              <a:rPr lang="ru-RU" sz="1800" b="1" i="1" dirty="0" smtClean="0">
                <a:effectLst/>
              </a:rPr>
              <a:t>.</a:t>
            </a:r>
            <a:endParaRPr lang="ru-RU" sz="1800" b="1" i="1" dirty="0">
              <a:effectLst/>
            </a:endParaRPr>
          </a:p>
          <a:p>
            <a:r>
              <a:rPr lang="ru-RU" sz="1800" b="1" i="1" dirty="0">
                <a:effectLst/>
              </a:rPr>
              <a:t>2.	Методическая и технологическая направленность творческого проекта</a:t>
            </a:r>
            <a:r>
              <a:rPr lang="ru-RU" sz="1800" b="1" i="1" dirty="0" smtClean="0">
                <a:effectLst/>
              </a:rPr>
              <a:t>.</a:t>
            </a:r>
            <a:endParaRPr lang="ru-RU" sz="1800" b="1" i="1" dirty="0">
              <a:effectLst/>
            </a:endParaRPr>
          </a:p>
          <a:p>
            <a:r>
              <a:rPr lang="ru-RU" sz="1800" b="1" i="1" dirty="0">
                <a:effectLst/>
              </a:rPr>
              <a:t>3.	Критерии отбора содержания учебного материала</a:t>
            </a:r>
            <a:r>
              <a:rPr lang="ru-RU" sz="1800" b="1" i="1" dirty="0" smtClean="0">
                <a:effectLst/>
              </a:rPr>
              <a:t>.</a:t>
            </a:r>
            <a:endParaRPr lang="ru-RU" sz="1800" b="1" i="1" dirty="0">
              <a:effectLst/>
            </a:endParaRPr>
          </a:p>
          <a:p>
            <a:r>
              <a:rPr lang="ru-RU" sz="1800" b="1" i="1" dirty="0">
                <a:effectLst/>
              </a:rPr>
              <a:t>4.	Этапы выполнения творческого проекта:</a:t>
            </a:r>
          </a:p>
          <a:p>
            <a:pPr lvl="1"/>
            <a:r>
              <a:rPr lang="en-US" sz="1800" b="1" i="1" dirty="0">
                <a:effectLst/>
              </a:rPr>
              <a:t>I </a:t>
            </a:r>
            <a:r>
              <a:rPr lang="ru-RU" sz="1800" b="1" i="1" dirty="0">
                <a:effectLst/>
              </a:rPr>
              <a:t>.</a:t>
            </a:r>
            <a:r>
              <a:rPr lang="en-US" sz="1800" b="1" i="1" dirty="0">
                <a:effectLst/>
              </a:rPr>
              <a:t> </a:t>
            </a:r>
            <a:r>
              <a:rPr lang="ru-RU" sz="1800" b="1" i="1" dirty="0">
                <a:effectLst/>
              </a:rPr>
              <a:t>  Тематический план.</a:t>
            </a:r>
          </a:p>
          <a:p>
            <a:pPr lvl="1"/>
            <a:r>
              <a:rPr lang="en-US" sz="1800" b="1" i="1" dirty="0">
                <a:effectLst/>
              </a:rPr>
              <a:t>II</a:t>
            </a:r>
            <a:r>
              <a:rPr lang="ru-RU" sz="1800" b="1" i="1" dirty="0">
                <a:effectLst/>
              </a:rPr>
              <a:t> .</a:t>
            </a:r>
            <a:r>
              <a:rPr lang="en-US" sz="1800" b="1" i="1" dirty="0">
                <a:effectLst/>
              </a:rPr>
              <a:t>  </a:t>
            </a:r>
            <a:r>
              <a:rPr lang="ru-RU" sz="1800" b="1" i="1" dirty="0">
                <a:effectLst/>
              </a:rPr>
              <a:t>Выбор и обоснование проекта.</a:t>
            </a:r>
          </a:p>
          <a:p>
            <a:pPr lvl="1"/>
            <a:r>
              <a:rPr lang="en-US" sz="1800" b="1" i="1" dirty="0">
                <a:effectLst/>
              </a:rPr>
              <a:t>III</a:t>
            </a:r>
            <a:r>
              <a:rPr lang="ru-RU" sz="1800" b="1" i="1" dirty="0">
                <a:effectLst/>
              </a:rPr>
              <a:t>.  Выбор изделий, материалов и инструментов.</a:t>
            </a:r>
          </a:p>
          <a:p>
            <a:pPr lvl="1"/>
            <a:r>
              <a:rPr lang="en-US" sz="1800" b="1" i="1" dirty="0">
                <a:effectLst/>
              </a:rPr>
              <a:t>VI</a:t>
            </a:r>
            <a:r>
              <a:rPr lang="ru-RU" sz="1800" b="1" i="1" dirty="0">
                <a:effectLst/>
              </a:rPr>
              <a:t>. </a:t>
            </a:r>
            <a:r>
              <a:rPr lang="en-US" sz="1800" b="1" i="1" dirty="0">
                <a:effectLst/>
              </a:rPr>
              <a:t> </a:t>
            </a:r>
            <a:r>
              <a:rPr lang="ru-RU" sz="1800" b="1" i="1" dirty="0">
                <a:effectLst/>
              </a:rPr>
              <a:t>Выбор оптимальной технологии.</a:t>
            </a:r>
          </a:p>
          <a:p>
            <a:pPr lvl="1"/>
            <a:r>
              <a:rPr lang="en-US" sz="1800" b="1" i="1" dirty="0">
                <a:effectLst/>
              </a:rPr>
              <a:t>V</a:t>
            </a:r>
            <a:r>
              <a:rPr lang="ru-RU" sz="1800" b="1" i="1" dirty="0">
                <a:effectLst/>
              </a:rPr>
              <a:t>.</a:t>
            </a:r>
            <a:r>
              <a:rPr lang="en-US" sz="1800" b="1" i="1" dirty="0">
                <a:effectLst/>
              </a:rPr>
              <a:t> </a:t>
            </a:r>
            <a:r>
              <a:rPr lang="ru-RU" sz="1800" b="1" i="1" dirty="0">
                <a:effectLst/>
              </a:rPr>
              <a:t> </a:t>
            </a:r>
            <a:r>
              <a:rPr lang="en-US" sz="1800" b="1" i="1" dirty="0">
                <a:effectLst/>
              </a:rPr>
              <a:t> </a:t>
            </a:r>
            <a:r>
              <a:rPr lang="ru-RU" sz="1800" b="1" i="1" dirty="0">
                <a:effectLst/>
              </a:rPr>
              <a:t>Практическая работа и корректировка деятельности.</a:t>
            </a:r>
          </a:p>
          <a:p>
            <a:pPr lvl="1"/>
            <a:r>
              <a:rPr lang="en-US" sz="1800" b="1" i="1" dirty="0">
                <a:effectLst/>
              </a:rPr>
              <a:t>VI</a:t>
            </a:r>
            <a:r>
              <a:rPr lang="ru-RU" sz="1800" b="1" i="1" dirty="0">
                <a:effectLst/>
              </a:rPr>
              <a:t>. </a:t>
            </a:r>
            <a:r>
              <a:rPr lang="en-US" sz="1800" b="1" i="1" dirty="0">
                <a:effectLst/>
              </a:rPr>
              <a:t> </a:t>
            </a:r>
            <a:r>
              <a:rPr lang="ru-RU" sz="1800" b="1" i="1" dirty="0">
                <a:effectLst/>
              </a:rPr>
              <a:t>Технологическая карта.</a:t>
            </a:r>
          </a:p>
          <a:p>
            <a:pPr lvl="1"/>
            <a:r>
              <a:rPr lang="en-US" sz="1800" b="1" i="1" dirty="0">
                <a:effectLst/>
              </a:rPr>
              <a:t>VII</a:t>
            </a:r>
            <a:r>
              <a:rPr lang="ru-RU" sz="1800" b="1" i="1" dirty="0">
                <a:effectLst/>
              </a:rPr>
              <a:t>.</a:t>
            </a:r>
            <a:r>
              <a:rPr lang="en-US" sz="1800" b="1" i="1" dirty="0">
                <a:effectLst/>
              </a:rPr>
              <a:t> </a:t>
            </a:r>
            <a:r>
              <a:rPr lang="ru-RU" sz="1800" b="1" i="1" dirty="0">
                <a:effectLst/>
              </a:rPr>
              <a:t> Корректирование проекта.</a:t>
            </a:r>
          </a:p>
          <a:p>
            <a:pPr lvl="1"/>
            <a:r>
              <a:rPr lang="en-US" sz="1800" b="1" i="1" dirty="0">
                <a:effectLst/>
              </a:rPr>
              <a:t>VIII</a:t>
            </a:r>
            <a:r>
              <a:rPr lang="ru-RU" sz="1800" b="1" i="1" dirty="0">
                <a:effectLst/>
              </a:rPr>
              <a:t>.</a:t>
            </a:r>
            <a:r>
              <a:rPr lang="en-US" sz="1800" b="1" i="1" dirty="0">
                <a:effectLst/>
              </a:rPr>
              <a:t> </a:t>
            </a:r>
            <a:r>
              <a:rPr lang="ru-RU" sz="1800" b="1" i="1" dirty="0">
                <a:effectLst/>
              </a:rPr>
              <a:t>Защита проекта</a:t>
            </a:r>
            <a:r>
              <a:rPr lang="ru-RU" sz="1800" b="1" i="1" dirty="0" smtClean="0">
                <a:effectLst/>
              </a:rPr>
              <a:t>.</a:t>
            </a:r>
            <a:endParaRPr lang="ru-RU" sz="1800" b="1" i="1" dirty="0">
              <a:effectLst/>
            </a:endParaRPr>
          </a:p>
          <a:p>
            <a:r>
              <a:rPr lang="ru-RU" sz="1800" b="1" i="1" dirty="0">
                <a:effectLst/>
              </a:rPr>
              <a:t>5.	Список литературы.</a:t>
            </a:r>
          </a:p>
          <a:p>
            <a:r>
              <a:rPr lang="ru-RU" sz="1800" b="1" i="1" dirty="0">
                <a:effectLst/>
              </a:rPr>
              <a:t>6.	Приложение. (Эскизы  детских работ, загадки об осенней природе, сочинения, рисунки на тему «Защита природы», репродукции картин художников, фотографии.)</a:t>
            </a:r>
          </a:p>
          <a:p>
            <a:endParaRPr lang="ru-RU" sz="1800" b="1" i="1" dirty="0">
              <a:effectLst/>
            </a:endParaRPr>
          </a:p>
          <a:p>
            <a:pPr>
              <a:buFont typeface="Wingdings" pitchFamily="2" charset="2"/>
              <a:buNone/>
            </a:pPr>
            <a:endParaRPr lang="ru-RU" sz="1800" b="1" i="1" dirty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7F6-CBC3-4197-A009-C3737F7BEDDC}" type="slidenum">
              <a:rPr lang="ru-RU"/>
              <a:pPr/>
              <a:t>20</a:t>
            </a:fld>
            <a:endParaRPr lang="ru-RU"/>
          </a:p>
        </p:txBody>
      </p:sp>
      <p:pic>
        <p:nvPicPr>
          <p:cNvPr id="124934" name="Picture 6" descr="10240022_измененн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228600"/>
            <a:ext cx="5105400" cy="2987279"/>
          </a:xfrm>
          <a:noFill/>
          <a:ln/>
        </p:spPr>
      </p:pic>
      <p:pic>
        <p:nvPicPr>
          <p:cNvPr id="124949" name="Picture 21" descr="10240021_измененны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3581400"/>
            <a:ext cx="4978400" cy="2914650"/>
          </a:xfrm>
          <a:noFill/>
          <a:ln/>
        </p:spPr>
      </p:pic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93E3-135D-43FE-9459-144A837E74D6}" type="slidenum">
              <a:rPr lang="ru-RU"/>
              <a:pPr/>
              <a:t>21</a:t>
            </a:fld>
            <a:endParaRPr lang="ru-RU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219200" y="152400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C00000"/>
                </a:solidFill>
                <a:effectLst/>
              </a:rPr>
              <a:t>Загадки об осенней природе.</a:t>
            </a:r>
          </a:p>
        </p:txBody>
      </p:sp>
      <p:pic>
        <p:nvPicPr>
          <p:cNvPr id="125957" name="Picture 5" descr="11170017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4724400" cy="2913460"/>
          </a:xfrm>
          <a:prstGeom prst="rect">
            <a:avLst/>
          </a:prstGeom>
          <a:noFill/>
        </p:spPr>
      </p:pic>
      <p:pic>
        <p:nvPicPr>
          <p:cNvPr id="125959" name="Picture 7" descr="111700161"/>
          <p:cNvPicPr>
            <a:picLocks noGrp="1" noChangeAspect="1" noChangeArrowheads="1"/>
          </p:cNvPicPr>
          <p:nvPr>
            <p:ph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685800"/>
            <a:ext cx="4495801" cy="2846784"/>
          </a:xfrm>
          <a:noFill/>
          <a:ln/>
        </p:spPr>
      </p:pic>
    </p:spTree>
    <p:custDataLst>
      <p:tags r:id="rId1"/>
    </p:custDataLst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E5AA-F64D-4FE5-8EC4-5BF7147F3C3A}" type="slidenum">
              <a:rPr lang="ru-RU"/>
              <a:pPr/>
              <a:t>22</a:t>
            </a:fld>
            <a:endParaRPr lang="ru-RU"/>
          </a:p>
        </p:txBody>
      </p:sp>
      <p:pic>
        <p:nvPicPr>
          <p:cNvPr id="128004" name="Picture 4" descr="11170015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4800600" cy="3162300"/>
          </a:xfrm>
          <a:prstGeom prst="rect">
            <a:avLst/>
          </a:prstGeom>
          <a:noFill/>
        </p:spPr>
      </p:pic>
      <p:pic>
        <p:nvPicPr>
          <p:cNvPr id="128005" name="Picture 5" descr="11170013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572000" cy="281344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FE0B-142A-4A99-9CF0-6C0242775AA1}" type="slidenum">
              <a:rPr lang="ru-RU"/>
              <a:pPr/>
              <a:t>23</a:t>
            </a:fld>
            <a:endParaRPr lang="ru-RU"/>
          </a:p>
        </p:txBody>
      </p:sp>
      <p:pic>
        <p:nvPicPr>
          <p:cNvPr id="130054" name="Picture 6" descr="1117001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2400"/>
            <a:ext cx="4597400" cy="3295650"/>
          </a:xfrm>
          <a:noFill/>
          <a:ln/>
        </p:spPr>
      </p:pic>
      <p:pic>
        <p:nvPicPr>
          <p:cNvPr id="130056" name="Picture 8" descr="1117001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3505200"/>
            <a:ext cx="4572000" cy="3102769"/>
          </a:xfrm>
          <a:noFill/>
          <a:ln/>
        </p:spPr>
      </p:pic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E159D-1B86-407D-A727-AD6A4EE98305}" type="slidenum">
              <a:rPr lang="ru-RU"/>
              <a:pPr/>
              <a:t>24</a:t>
            </a:fld>
            <a:endParaRPr lang="ru-RU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408384"/>
          </a:xfrm>
        </p:spPr>
        <p:txBody>
          <a:bodyPr/>
          <a:lstStyle/>
          <a:p>
            <a:r>
              <a:rPr lang="ru-RU" sz="2000" dirty="0"/>
              <a:t> </a:t>
            </a: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Пословицы и загадки, используемые на уроке.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8001000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i="1" dirty="0">
                <a:effectLst/>
              </a:rPr>
              <a:t>Загадки. Кроссворд.   Ключевое слово-осень.</a:t>
            </a:r>
          </a:p>
          <a:p>
            <a:pPr marL="457200" indent="-457200"/>
            <a:r>
              <a:rPr lang="ru-RU" sz="2000" b="1" i="1" dirty="0">
                <a:effectLst/>
              </a:rPr>
              <a:t>1.	Кто осенью холодной ходит хмурый и голодный. (волк)</a:t>
            </a:r>
          </a:p>
          <a:p>
            <a:pPr marL="457200" indent="-457200"/>
            <a:r>
              <a:rPr lang="ru-RU" sz="2000" b="1" i="1" dirty="0">
                <a:effectLst/>
              </a:rPr>
              <a:t>2.	Утром мы во двор идём, листья сыплются дождём.  (листопад)</a:t>
            </a:r>
          </a:p>
          <a:p>
            <a:pPr marL="457200" indent="-457200"/>
            <a:r>
              <a:rPr lang="ru-RU" sz="2000" b="1" i="1" dirty="0">
                <a:effectLst/>
              </a:rPr>
              <a:t>3.	Весной зеленела, летом загорала, осенью надела красные кораллы. (рябина).</a:t>
            </a:r>
          </a:p>
          <a:p>
            <a:pPr marL="457200" indent="-457200"/>
            <a:r>
              <a:rPr lang="ru-RU" sz="2000" b="1" i="1" dirty="0">
                <a:effectLst/>
              </a:rPr>
              <a:t>4.	Летом вырастают, Осенью опадают. (листья)</a:t>
            </a:r>
          </a:p>
          <a:p>
            <a:pPr marL="457200" indent="-457200">
              <a:buFontTx/>
              <a:buAutoNum type="arabicPeriod" startAt="5"/>
            </a:pPr>
            <a:r>
              <a:rPr lang="ru-RU" sz="2000" b="1" i="1" dirty="0">
                <a:effectLst/>
              </a:rPr>
              <a:t>Что же за девица, ни швея, ни мастерица. Ничего сама не шьёт, а в иголках круглый год. (ель)</a:t>
            </a:r>
          </a:p>
          <a:p>
            <a:pPr marL="457200" indent="-457200"/>
            <a:r>
              <a:rPr lang="ru-RU" sz="2000" b="1" i="1" dirty="0" smtClean="0">
                <a:effectLst/>
              </a:rPr>
              <a:t>Сентябрь </a:t>
            </a:r>
            <a:r>
              <a:rPr lang="ru-RU" sz="2000" b="1" i="1" dirty="0">
                <a:effectLst/>
              </a:rPr>
              <a:t>холоден, да сыт.</a:t>
            </a:r>
          </a:p>
          <a:p>
            <a:pPr marL="457200" indent="-457200"/>
            <a:r>
              <a:rPr lang="ru-RU" sz="2000" b="1" i="1" dirty="0">
                <a:effectLst/>
              </a:rPr>
              <a:t>Весной дождь растит, а осенью гноит.</a:t>
            </a:r>
          </a:p>
          <a:p>
            <a:pPr marL="457200" indent="-457200"/>
            <a:r>
              <a:rPr lang="ru-RU" sz="2000" b="1" i="1" dirty="0">
                <a:effectLst/>
              </a:rPr>
              <a:t>В ноябре зима с осенью борется.</a:t>
            </a:r>
          </a:p>
          <a:p>
            <a:pPr marL="457200" indent="-457200"/>
            <a:r>
              <a:rPr lang="ru-RU" sz="2000" b="1" i="1" dirty="0">
                <a:effectLst/>
              </a:rPr>
              <a:t>В сентябре одна ягода, да и та горькая рябина.</a:t>
            </a:r>
          </a:p>
          <a:p>
            <a:pPr marL="457200" indent="-457200"/>
            <a:r>
              <a:rPr lang="ru-RU" sz="2000" b="1" i="1" dirty="0" err="1">
                <a:effectLst/>
              </a:rPr>
              <a:t>Осень-запасиха</a:t>
            </a:r>
            <a:r>
              <a:rPr lang="ru-RU" sz="2000" b="1" i="1" dirty="0">
                <a:effectLst/>
              </a:rPr>
              <a:t>, зима -</a:t>
            </a:r>
            <a:r>
              <a:rPr lang="ru-RU" sz="2000" b="1" i="1" dirty="0" err="1">
                <a:effectLst/>
              </a:rPr>
              <a:t>подбериха</a:t>
            </a:r>
            <a:r>
              <a:rPr lang="ru-RU" sz="2000" b="1" i="1" dirty="0">
                <a:effectLst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endParaRPr lang="ru-RU" dirty="0">
              <a:effectLst/>
            </a:endParaRPr>
          </a:p>
        </p:txBody>
      </p:sp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A143-8E94-4065-BABE-B7495E58F094}" type="slidenum">
              <a:rPr lang="ru-RU"/>
              <a:pPr/>
              <a:t>25</a:t>
            </a:fld>
            <a:endParaRPr lang="ru-RU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930400" y="4572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effectLst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C00000"/>
                </a:solidFill>
                <a:effectLst/>
              </a:rPr>
              <a:t>Сочинения на тему «Зачем нужно охранять природу?»</a:t>
            </a:r>
          </a:p>
        </p:txBody>
      </p:sp>
      <p:pic>
        <p:nvPicPr>
          <p:cNvPr id="133128" name="Picture 8" descr="IMAGE000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5400" y="762000"/>
            <a:ext cx="6324600" cy="2800350"/>
          </a:xfrm>
          <a:noFill/>
          <a:ln/>
        </p:spPr>
      </p:pic>
      <p:pic>
        <p:nvPicPr>
          <p:cNvPr id="133130" name="Picture 10" descr="IMAGE001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3657600"/>
            <a:ext cx="6477000" cy="2971799"/>
          </a:xfrm>
          <a:noFill/>
          <a:ln/>
        </p:spPr>
      </p:pic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626EF-0DE2-4F9A-BBBE-F364F67DE846}" type="slidenum">
              <a:rPr lang="ru-RU"/>
              <a:pPr/>
              <a:t>26</a:t>
            </a:fld>
            <a:endParaRPr lang="ru-RU"/>
          </a:p>
        </p:txBody>
      </p:sp>
      <p:pic>
        <p:nvPicPr>
          <p:cNvPr id="134150" name="Picture 6" descr="IMAGE0118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304800"/>
            <a:ext cx="5562600" cy="2857500"/>
          </a:xfrm>
          <a:noFill/>
          <a:ln/>
        </p:spPr>
      </p:pic>
      <p:pic>
        <p:nvPicPr>
          <p:cNvPr id="134152" name="Picture 8" descr="IMAGE011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1600" y="3581400"/>
            <a:ext cx="5867400" cy="2982516"/>
          </a:xfrm>
          <a:noFill/>
          <a:ln/>
        </p:spPr>
      </p:pic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F103-E2D0-427D-A31A-A9464162901B}" type="slidenum">
              <a:rPr lang="ru-RU"/>
              <a:pPr/>
              <a:t>27</a:t>
            </a:fld>
            <a:endParaRPr lang="ru-RU"/>
          </a:p>
        </p:txBody>
      </p:sp>
      <p:pic>
        <p:nvPicPr>
          <p:cNvPr id="135174" name="Picture 6" descr="IMAGE0149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285750"/>
            <a:ext cx="5867400" cy="3094435"/>
          </a:xfrm>
          <a:noFill/>
          <a:ln/>
        </p:spPr>
      </p:pic>
      <p:pic>
        <p:nvPicPr>
          <p:cNvPr id="135176" name="Picture 8" descr="IMAGE020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3657600"/>
            <a:ext cx="6019800" cy="2825354"/>
          </a:xfrm>
          <a:noFill/>
          <a:ln/>
        </p:spPr>
      </p:pic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0C79-4FD9-4A22-8FA6-BB6B6E0D82F9}" type="slidenum">
              <a:rPr lang="ru-RU"/>
              <a:pPr/>
              <a:t>28</a:t>
            </a:fld>
            <a:endParaRPr lang="ru-RU"/>
          </a:p>
        </p:txBody>
      </p:sp>
      <p:pic>
        <p:nvPicPr>
          <p:cNvPr id="136199" name="Picture 7" descr="IMAGE02081"/>
          <p:cNvPicPr>
            <a:picLocks noGrp="1"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990600"/>
            <a:ext cx="7670800" cy="4267200"/>
          </a:xfrm>
        </p:spPr>
      </p:pic>
    </p:spTree>
    <p:custDataLst>
      <p:tags r:id="rId1"/>
    </p:custDataLst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2361-D326-44CE-9108-07CA48560B0E}" type="slidenum">
              <a:rPr lang="ru-RU"/>
              <a:pPr/>
              <a:t>29</a:t>
            </a:fld>
            <a:endParaRPr lang="ru-RU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285750"/>
            <a:ext cx="8280400" cy="285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b="1"/>
              <a:t>Рисунки на тему «Защита природы».</a:t>
            </a:r>
          </a:p>
          <a:p>
            <a:pPr>
              <a:buFont typeface="Wingdings" pitchFamily="2" charset="2"/>
              <a:buNone/>
            </a:pPr>
            <a:endParaRPr lang="ru-RU" sz="1600" b="1"/>
          </a:p>
        </p:txBody>
      </p:sp>
      <p:pic>
        <p:nvPicPr>
          <p:cNvPr id="138246" name="Picture 6" descr="01010048_измененны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762000"/>
            <a:ext cx="4495800" cy="2895600"/>
          </a:xfrm>
          <a:noFill/>
          <a:ln/>
        </p:spPr>
      </p:pic>
      <p:pic>
        <p:nvPicPr>
          <p:cNvPr id="138249" name="Picture 9" descr="01010049_измененны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6200" y="3810000"/>
            <a:ext cx="4953000" cy="2914650"/>
          </a:xfrm>
          <a:noFill/>
          <a:ln/>
        </p:spPr>
      </p:pic>
    </p:spTree>
    <p:custDataLst>
      <p:tags r:id="rId1"/>
    </p:custDataLst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CD9E-591D-45A3-9E7C-52019E7BE003}" type="slidenum">
              <a:rPr lang="ru-RU"/>
              <a:pPr/>
              <a:t>3</a:t>
            </a:fld>
            <a:endParaRPr lang="ru-RU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31149" cy="866775"/>
          </a:xfrm>
        </p:spPr>
        <p:txBody>
          <a:bodyPr/>
          <a:lstStyle/>
          <a:p>
            <a:r>
              <a:rPr lang="ru-RU" sz="1800" u="sng" dirty="0">
                <a:solidFill>
                  <a:schemeClr val="accent5">
                    <a:lumMod val="25000"/>
                  </a:schemeClr>
                </a:solidFill>
                <a:effectLst/>
              </a:rPr>
              <a:t>1.	</a:t>
            </a:r>
            <a:r>
              <a:rPr lang="ru-RU" sz="2000" u="sng" dirty="0">
                <a:solidFill>
                  <a:schemeClr val="accent5">
                    <a:lumMod val="25000"/>
                  </a:schemeClr>
                </a:solidFill>
                <a:effectLst/>
              </a:rPr>
              <a:t>Качественные особенности проектной деятельности школьников как метода и средства обучения.</a:t>
            </a:r>
            <a:r>
              <a:rPr lang="ru-RU" sz="1800" b="0" u="sng" dirty="0">
                <a:effectLst/>
              </a:rPr>
              <a:t/>
            </a:r>
            <a:br>
              <a:rPr lang="ru-RU" sz="1800" b="0" u="sng" dirty="0">
                <a:effectLst/>
              </a:rPr>
            </a:br>
            <a:endParaRPr lang="ru-RU" sz="1800" b="0" u="sng" dirty="0">
              <a:effectLst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06400" y="485775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2133600" y="2743200"/>
            <a:ext cx="70104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4800" y="1314450"/>
            <a:ext cx="3048000" cy="97872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5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dirty="0">
                <a:effectLst/>
              </a:rPr>
              <a:t>Направленность обучения посредством метода проектов на значимую практическую цель</a:t>
            </a:r>
          </a:p>
        </p:txBody>
      </p:sp>
      <p:sp>
        <p:nvSpPr>
          <p:cNvPr id="25604" name="Rectangle 2052"/>
          <p:cNvSpPr>
            <a:spLocks noChangeArrowheads="1"/>
          </p:cNvSpPr>
          <p:nvPr/>
        </p:nvSpPr>
        <p:spPr bwMode="auto">
          <a:xfrm>
            <a:off x="4165601" y="1027510"/>
            <a:ext cx="4620684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1" lang="ru-RU" dirty="0">
                <a:effectLst/>
              </a:rPr>
              <a:t>Формирование устойчивой мотивации учебно-познавательной деятельности</a:t>
            </a:r>
            <a:r>
              <a:rPr kumimoji="1" lang="en-US" dirty="0">
                <a:effectLst/>
              </a:rPr>
              <a:t> </a:t>
            </a:r>
          </a:p>
        </p:txBody>
      </p:sp>
      <p:sp>
        <p:nvSpPr>
          <p:cNvPr id="25605" name="Rectangle 2053"/>
          <p:cNvSpPr>
            <a:spLocks noChangeArrowheads="1"/>
          </p:cNvSpPr>
          <p:nvPr/>
        </p:nvSpPr>
        <p:spPr bwMode="auto">
          <a:xfrm>
            <a:off x="4267200" y="2056210"/>
            <a:ext cx="45720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en-US" dirty="0" err="1">
                <a:effectLst/>
              </a:rPr>
              <a:t>Развитие</a:t>
            </a:r>
            <a:r>
              <a:rPr kumimoji="1" lang="en-US" dirty="0">
                <a:effectLst/>
              </a:rPr>
              <a:t> </a:t>
            </a:r>
            <a:r>
              <a:rPr kumimoji="1" lang="en-US" dirty="0" err="1">
                <a:effectLst/>
              </a:rPr>
              <a:t>структуры</a:t>
            </a:r>
            <a:r>
              <a:rPr kumimoji="1" lang="en-US" dirty="0">
                <a:effectLst/>
              </a:rPr>
              <a:t> </a:t>
            </a:r>
            <a:r>
              <a:rPr kumimoji="1" lang="en-US" dirty="0" err="1">
                <a:effectLst/>
              </a:rPr>
              <a:t>учебной</a:t>
            </a:r>
            <a:r>
              <a:rPr kumimoji="1" lang="en-US" dirty="0">
                <a:effectLst/>
              </a:rPr>
              <a:t> </a:t>
            </a:r>
            <a:r>
              <a:rPr kumimoji="1" lang="en-US" dirty="0" err="1">
                <a:effectLst/>
              </a:rPr>
              <a:t>деятельности</a:t>
            </a:r>
            <a:r>
              <a:rPr kumimoji="1" lang="en-US" dirty="0">
                <a:effectLst/>
              </a:rPr>
              <a:t>, </a:t>
            </a:r>
            <a:r>
              <a:rPr kumimoji="1" lang="en-US" dirty="0" err="1">
                <a:effectLst/>
              </a:rPr>
              <a:t>обобщенных</a:t>
            </a:r>
            <a:r>
              <a:rPr kumimoji="1" lang="en-US" dirty="0">
                <a:effectLst/>
              </a:rPr>
              <a:t> </a:t>
            </a:r>
            <a:r>
              <a:rPr kumimoji="1" lang="en-US" dirty="0" err="1">
                <a:effectLst/>
              </a:rPr>
              <a:t>способов</a:t>
            </a:r>
            <a:r>
              <a:rPr kumimoji="1" lang="en-US" dirty="0">
                <a:effectLst/>
              </a:rPr>
              <a:t> и </a:t>
            </a:r>
            <a:r>
              <a:rPr kumimoji="1" lang="en-US" dirty="0" err="1">
                <a:effectLst/>
              </a:rPr>
              <a:t>учебных</a:t>
            </a:r>
            <a:r>
              <a:rPr kumimoji="1" lang="en-US" dirty="0">
                <a:effectLst/>
              </a:rPr>
              <a:t> </a:t>
            </a:r>
            <a:r>
              <a:rPr kumimoji="1" lang="en-US" dirty="0" err="1">
                <a:effectLst/>
              </a:rPr>
              <a:t>действий</a:t>
            </a:r>
            <a:endParaRPr kumimoji="1" lang="en-US" dirty="0">
              <a:effectLst/>
            </a:endParaRPr>
          </a:p>
        </p:txBody>
      </p:sp>
      <p:sp>
        <p:nvSpPr>
          <p:cNvPr id="25607" name="Rectangle 2055"/>
          <p:cNvSpPr>
            <a:spLocks noChangeArrowheads="1"/>
          </p:cNvSpPr>
          <p:nvPr/>
        </p:nvSpPr>
        <p:spPr bwMode="auto">
          <a:xfrm>
            <a:off x="508000" y="2914650"/>
            <a:ext cx="2965451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en-US" dirty="0" err="1" smtClean="0">
                <a:effectLst/>
                <a:cs typeface="Times New Roman" pitchFamily="18" charset="0"/>
              </a:rPr>
              <a:t>Развитие</a:t>
            </a:r>
            <a:r>
              <a:rPr kumimoji="1" lang="en-US" dirty="0" smtClean="0">
                <a:effectLst/>
                <a:cs typeface="Times New Roman" pitchFamily="18" charset="0"/>
              </a:rPr>
              <a:t> </a:t>
            </a:r>
            <a:r>
              <a:rPr kumimoji="1" lang="en-US" dirty="0" err="1" smtClean="0">
                <a:effectLst/>
                <a:cs typeface="Times New Roman" pitchFamily="18" charset="0"/>
              </a:rPr>
              <a:t>творческих</a:t>
            </a:r>
            <a:r>
              <a:rPr kumimoji="1" lang="en-US" dirty="0" smtClean="0">
                <a:effectLst/>
                <a:cs typeface="Times New Roman" pitchFamily="18" charset="0"/>
              </a:rPr>
              <a:t> </a:t>
            </a:r>
            <a:r>
              <a:rPr kumimoji="1" lang="en-US" dirty="0" err="1" smtClean="0">
                <a:effectLst/>
                <a:cs typeface="Times New Roman" pitchFamily="18" charset="0"/>
              </a:rPr>
              <a:t>способностей</a:t>
            </a:r>
            <a:r>
              <a:rPr kumimoji="1" lang="en-US" dirty="0" smtClean="0">
                <a:effectLst/>
                <a:cs typeface="Times New Roman" pitchFamily="18" charset="0"/>
              </a:rPr>
              <a:t> и </a:t>
            </a:r>
            <a:r>
              <a:rPr kumimoji="1" lang="en-US" dirty="0" err="1" smtClean="0">
                <a:effectLst/>
                <a:cs typeface="Times New Roman" pitchFamily="18" charset="0"/>
              </a:rPr>
              <a:t>творческого</a:t>
            </a:r>
            <a:r>
              <a:rPr kumimoji="1" lang="en-US" dirty="0" smtClean="0">
                <a:effectLst/>
                <a:cs typeface="Times New Roman" pitchFamily="18" charset="0"/>
              </a:rPr>
              <a:t> </a:t>
            </a:r>
            <a:r>
              <a:rPr kumimoji="1" lang="en-US" dirty="0" err="1" smtClean="0">
                <a:effectLst/>
                <a:cs typeface="Times New Roman" pitchFamily="18" charset="0"/>
              </a:rPr>
              <a:t>мышления</a:t>
            </a:r>
            <a:endParaRPr kumimoji="1" lang="en-US" dirty="0">
              <a:effectLst/>
              <a:cs typeface="Times New Roman" pitchFamily="18" charset="0"/>
            </a:endParaRPr>
          </a:p>
        </p:txBody>
      </p:sp>
      <p:sp>
        <p:nvSpPr>
          <p:cNvPr id="25612" name="AutoShape 2060"/>
          <p:cNvSpPr>
            <a:spLocks noChangeArrowheads="1"/>
          </p:cNvSpPr>
          <p:nvPr/>
        </p:nvSpPr>
        <p:spPr bwMode="auto">
          <a:xfrm rot="19638228">
            <a:off x="3462867" y="1427560"/>
            <a:ext cx="730251" cy="114300"/>
          </a:xfrm>
          <a:prstGeom prst="rightArrow">
            <a:avLst>
              <a:gd name="adj1" fmla="val 50000"/>
              <a:gd name="adj2" fmla="val 89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AutoShape 2061"/>
          <p:cNvSpPr>
            <a:spLocks noChangeArrowheads="1"/>
          </p:cNvSpPr>
          <p:nvPr/>
        </p:nvSpPr>
        <p:spPr bwMode="auto">
          <a:xfrm rot="1383954">
            <a:off x="3454400" y="2171700"/>
            <a:ext cx="730251" cy="94060"/>
          </a:xfrm>
          <a:prstGeom prst="rightArrow">
            <a:avLst>
              <a:gd name="adj1" fmla="val 50000"/>
              <a:gd name="adj2" fmla="val 109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AutoShape 2062"/>
          <p:cNvSpPr>
            <a:spLocks noChangeArrowheads="1"/>
          </p:cNvSpPr>
          <p:nvPr/>
        </p:nvSpPr>
        <p:spPr bwMode="auto">
          <a:xfrm rot="5400000">
            <a:off x="1646039" y="2538612"/>
            <a:ext cx="365522" cy="203200"/>
          </a:xfrm>
          <a:prstGeom prst="rightArrow">
            <a:avLst>
              <a:gd name="adj1" fmla="val 50000"/>
              <a:gd name="adj2" fmla="val 799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Rectangle 2063"/>
          <p:cNvSpPr>
            <a:spLocks noChangeArrowheads="1"/>
          </p:cNvSpPr>
          <p:nvPr/>
        </p:nvSpPr>
        <p:spPr bwMode="auto">
          <a:xfrm>
            <a:off x="4267200" y="3094435"/>
            <a:ext cx="4572000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1" lang="en-US" dirty="0" err="1">
                <a:effectLst/>
              </a:rPr>
              <a:t>Формирование</a:t>
            </a:r>
            <a:r>
              <a:rPr kumimoji="1" lang="en-US" dirty="0">
                <a:effectLst/>
              </a:rPr>
              <a:t> </a:t>
            </a:r>
            <a:r>
              <a:rPr kumimoji="1" lang="en-US" dirty="0" err="1">
                <a:effectLst/>
              </a:rPr>
              <a:t>широкого</a:t>
            </a:r>
            <a:r>
              <a:rPr kumimoji="1" lang="en-US" dirty="0">
                <a:effectLst/>
              </a:rPr>
              <a:t> </a:t>
            </a:r>
            <a:r>
              <a:rPr kumimoji="1" lang="en-US" dirty="0" err="1">
                <a:effectLst/>
              </a:rPr>
              <a:t>переноса</a:t>
            </a:r>
            <a:r>
              <a:rPr kumimoji="1" lang="en-US" dirty="0">
                <a:effectLst/>
              </a:rPr>
              <a:t> </a:t>
            </a:r>
            <a:r>
              <a:rPr kumimoji="1" lang="en-US" dirty="0" err="1">
                <a:effectLst/>
              </a:rPr>
              <a:t>полученных</a:t>
            </a:r>
            <a:r>
              <a:rPr kumimoji="1" lang="en-US" dirty="0">
                <a:effectLst/>
              </a:rPr>
              <a:t> </a:t>
            </a:r>
            <a:r>
              <a:rPr kumimoji="1" lang="en-US" dirty="0" err="1">
                <a:effectLst/>
              </a:rPr>
              <a:t>знаний</a:t>
            </a:r>
            <a:r>
              <a:rPr kumimoji="1" lang="en-US" dirty="0">
                <a:effectLst/>
              </a:rPr>
              <a:t>, </a:t>
            </a:r>
            <a:r>
              <a:rPr kumimoji="1" lang="en-US" dirty="0" err="1">
                <a:effectLst/>
              </a:rPr>
              <a:t>решения</a:t>
            </a:r>
            <a:r>
              <a:rPr kumimoji="1" lang="en-US" dirty="0">
                <a:effectLst/>
              </a:rPr>
              <a:t> </a:t>
            </a:r>
            <a:r>
              <a:rPr kumimoji="1" lang="en-US" dirty="0" err="1">
                <a:effectLst/>
              </a:rPr>
              <a:t>нестандартных</a:t>
            </a:r>
            <a:r>
              <a:rPr kumimoji="1" lang="en-US" dirty="0">
                <a:effectLst/>
              </a:rPr>
              <a:t> </a:t>
            </a:r>
            <a:r>
              <a:rPr kumimoji="1" lang="en-US" dirty="0" err="1">
                <a:effectLst/>
              </a:rPr>
              <a:t>ситуаций</a:t>
            </a:r>
            <a:endParaRPr kumimoji="1" lang="en-US" sz="2400" dirty="0">
              <a:effectLst/>
            </a:endParaRPr>
          </a:p>
        </p:txBody>
      </p:sp>
      <p:sp>
        <p:nvSpPr>
          <p:cNvPr id="25617" name="AutoShape 2065"/>
          <p:cNvSpPr>
            <a:spLocks noChangeArrowheads="1"/>
          </p:cNvSpPr>
          <p:nvPr/>
        </p:nvSpPr>
        <p:spPr bwMode="auto">
          <a:xfrm rot="16200000" flipH="1">
            <a:off x="6426532" y="2876220"/>
            <a:ext cx="251222" cy="99484"/>
          </a:xfrm>
          <a:prstGeom prst="rightArrow">
            <a:avLst>
              <a:gd name="adj1" fmla="val 50000"/>
              <a:gd name="adj2" fmla="val 1122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8" name="AutoShape 2066"/>
          <p:cNvSpPr>
            <a:spLocks noChangeArrowheads="1"/>
          </p:cNvSpPr>
          <p:nvPr/>
        </p:nvSpPr>
        <p:spPr bwMode="auto">
          <a:xfrm rot="21439115">
            <a:off x="3556000" y="3489723"/>
            <a:ext cx="508000" cy="91678"/>
          </a:xfrm>
          <a:prstGeom prst="rightArrow">
            <a:avLst>
              <a:gd name="adj1" fmla="val 50000"/>
              <a:gd name="adj2" fmla="val 779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AutoShape 2067"/>
          <p:cNvSpPr>
            <a:spLocks noChangeArrowheads="1"/>
          </p:cNvSpPr>
          <p:nvPr/>
        </p:nvSpPr>
        <p:spPr bwMode="auto">
          <a:xfrm rot="5400000">
            <a:off x="6438900" y="1835150"/>
            <a:ext cx="228600" cy="101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0" name="Rectangle 2068"/>
          <p:cNvSpPr>
            <a:spLocks noChangeArrowheads="1"/>
          </p:cNvSpPr>
          <p:nvPr/>
        </p:nvSpPr>
        <p:spPr bwMode="auto">
          <a:xfrm>
            <a:off x="406400" y="4723210"/>
            <a:ext cx="3149600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kumimoji="1" lang="ru-RU" dirty="0">
                <a:effectLst/>
              </a:rPr>
              <a:t>Преодоление фрагментарности содержания учебных предметов</a:t>
            </a:r>
            <a:r>
              <a:rPr kumimoji="1" lang="en-US" dirty="0">
                <a:effectLst/>
              </a:rPr>
              <a:t> </a:t>
            </a:r>
          </a:p>
        </p:txBody>
      </p:sp>
      <p:sp>
        <p:nvSpPr>
          <p:cNvPr id="25621" name="AutoShape 2069"/>
          <p:cNvSpPr>
            <a:spLocks noChangeArrowheads="1"/>
          </p:cNvSpPr>
          <p:nvPr/>
        </p:nvSpPr>
        <p:spPr bwMode="auto">
          <a:xfrm rot="5400000">
            <a:off x="1628775" y="4270375"/>
            <a:ext cx="400050" cy="2032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2" name="AutoShape 2070"/>
          <p:cNvSpPr>
            <a:spLocks noChangeArrowheads="1"/>
          </p:cNvSpPr>
          <p:nvPr/>
        </p:nvSpPr>
        <p:spPr bwMode="auto">
          <a:xfrm rot="16200000" flipH="1">
            <a:off x="6426532" y="4133520"/>
            <a:ext cx="251222" cy="99484"/>
          </a:xfrm>
          <a:prstGeom prst="rightArrow">
            <a:avLst>
              <a:gd name="adj1" fmla="val 50000"/>
              <a:gd name="adj2" fmla="val 1122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3" name="Rectangle 2071"/>
          <p:cNvSpPr>
            <a:spLocks noChangeArrowheads="1"/>
          </p:cNvSpPr>
          <p:nvPr/>
        </p:nvSpPr>
        <p:spPr bwMode="auto">
          <a:xfrm>
            <a:off x="4368800" y="4396979"/>
            <a:ext cx="44704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en-US" dirty="0" err="1">
                <a:effectLst/>
              </a:rPr>
              <a:t>Развитие</a:t>
            </a:r>
            <a:r>
              <a:rPr kumimoji="1" lang="en-US" dirty="0">
                <a:effectLst/>
              </a:rPr>
              <a:t> </a:t>
            </a:r>
            <a:r>
              <a:rPr kumimoji="1" lang="en-US" dirty="0" err="1">
                <a:effectLst/>
              </a:rPr>
              <a:t>эрудиции</a:t>
            </a:r>
            <a:r>
              <a:rPr kumimoji="1" lang="en-US" dirty="0">
                <a:effectLst/>
              </a:rPr>
              <a:t> и </a:t>
            </a:r>
            <a:r>
              <a:rPr kumimoji="1" lang="en-US" dirty="0" err="1">
                <a:effectLst/>
              </a:rPr>
              <a:t>широкого</a:t>
            </a:r>
            <a:r>
              <a:rPr kumimoji="1" lang="en-US" dirty="0">
                <a:effectLst/>
              </a:rPr>
              <a:t> </a:t>
            </a:r>
            <a:r>
              <a:rPr kumimoji="1" lang="en-US" dirty="0" err="1">
                <a:effectLst/>
              </a:rPr>
              <a:t>кругозора</a:t>
            </a:r>
            <a:endParaRPr kumimoji="1" lang="en-US" dirty="0">
              <a:effectLst/>
            </a:endParaRPr>
          </a:p>
        </p:txBody>
      </p:sp>
      <p:sp>
        <p:nvSpPr>
          <p:cNvPr id="25624" name="Rectangle 2072"/>
          <p:cNvSpPr>
            <a:spLocks noChangeArrowheads="1"/>
          </p:cNvSpPr>
          <p:nvPr/>
        </p:nvSpPr>
        <p:spPr bwMode="auto">
          <a:xfrm>
            <a:off x="4368800" y="5257800"/>
            <a:ext cx="4267200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kumimoji="1" lang="en-US" dirty="0" err="1">
                <a:effectLst/>
              </a:rPr>
              <a:t>Формирование</a:t>
            </a:r>
            <a:r>
              <a:rPr kumimoji="1" lang="en-US" dirty="0">
                <a:effectLst/>
              </a:rPr>
              <a:t> </a:t>
            </a:r>
            <a:r>
              <a:rPr kumimoji="1" lang="en-US" dirty="0" err="1">
                <a:effectLst/>
              </a:rPr>
              <a:t>эмоционально-ценностного</a:t>
            </a:r>
            <a:r>
              <a:rPr kumimoji="1" lang="en-US" dirty="0">
                <a:effectLst/>
              </a:rPr>
              <a:t> </a:t>
            </a:r>
            <a:r>
              <a:rPr kumimoji="1" lang="en-US" dirty="0" err="1">
                <a:effectLst/>
              </a:rPr>
              <a:t>отношения</a:t>
            </a:r>
            <a:r>
              <a:rPr kumimoji="1" lang="en-US" dirty="0">
                <a:effectLst/>
              </a:rPr>
              <a:t> к </a:t>
            </a:r>
            <a:r>
              <a:rPr kumimoji="1" lang="en-US" dirty="0" err="1">
                <a:effectLst/>
              </a:rPr>
              <a:t>объектам</a:t>
            </a:r>
            <a:r>
              <a:rPr kumimoji="1" lang="en-US" dirty="0">
                <a:effectLst/>
              </a:rPr>
              <a:t> </a:t>
            </a:r>
            <a:r>
              <a:rPr kumimoji="1" lang="en-US" dirty="0" err="1">
                <a:effectLst/>
              </a:rPr>
              <a:t>познания</a:t>
            </a:r>
            <a:r>
              <a:rPr kumimoji="1" lang="en-US" dirty="0">
                <a:effectLst/>
              </a:rPr>
              <a:t> и </a:t>
            </a:r>
            <a:r>
              <a:rPr kumimoji="1" lang="en-US" dirty="0" err="1">
                <a:effectLst/>
              </a:rPr>
              <a:t>деятельности</a:t>
            </a:r>
            <a:endParaRPr kumimoji="1" lang="en-US" dirty="0">
              <a:effectLst/>
            </a:endParaRPr>
          </a:p>
        </p:txBody>
      </p:sp>
      <p:sp>
        <p:nvSpPr>
          <p:cNvPr id="25625" name="AutoShape 2073"/>
          <p:cNvSpPr>
            <a:spLocks noChangeArrowheads="1"/>
          </p:cNvSpPr>
          <p:nvPr/>
        </p:nvSpPr>
        <p:spPr bwMode="auto">
          <a:xfrm rot="16200000" flipH="1">
            <a:off x="6426532" y="5047920"/>
            <a:ext cx="251222" cy="99484"/>
          </a:xfrm>
          <a:prstGeom prst="rightArrow">
            <a:avLst>
              <a:gd name="adj1" fmla="val 50000"/>
              <a:gd name="adj2" fmla="val 1122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6" name="AutoShape 2074"/>
          <p:cNvSpPr>
            <a:spLocks noChangeArrowheads="1"/>
          </p:cNvSpPr>
          <p:nvPr/>
        </p:nvSpPr>
        <p:spPr bwMode="auto">
          <a:xfrm rot="1383954">
            <a:off x="3657600" y="5486400"/>
            <a:ext cx="730251" cy="94060"/>
          </a:xfrm>
          <a:prstGeom prst="rightArrow">
            <a:avLst>
              <a:gd name="adj1" fmla="val 50000"/>
              <a:gd name="adj2" fmla="val 109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7" name="AutoShape 2075"/>
          <p:cNvSpPr>
            <a:spLocks noChangeArrowheads="1"/>
          </p:cNvSpPr>
          <p:nvPr/>
        </p:nvSpPr>
        <p:spPr bwMode="auto">
          <a:xfrm rot="19638228">
            <a:off x="3657600" y="4743450"/>
            <a:ext cx="730251" cy="94060"/>
          </a:xfrm>
          <a:prstGeom prst="rightArrow">
            <a:avLst>
              <a:gd name="adj1" fmla="val 50000"/>
              <a:gd name="adj2" fmla="val 109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828FC-EBC9-4A7C-A08C-6492EB47C82E}" type="slidenum">
              <a:rPr lang="ru-RU"/>
              <a:pPr/>
              <a:t>30</a:t>
            </a:fld>
            <a:endParaRPr lang="ru-RU"/>
          </a:p>
        </p:txBody>
      </p:sp>
      <p:pic>
        <p:nvPicPr>
          <p:cNvPr id="139270" name="Picture 6" descr="01010051_измененн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2400"/>
            <a:ext cx="4800600" cy="2971800"/>
          </a:xfrm>
          <a:noFill/>
          <a:ln/>
        </p:spPr>
      </p:pic>
      <p:pic>
        <p:nvPicPr>
          <p:cNvPr id="139272" name="Picture 8" descr="01010052_измененны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7600" y="3352800"/>
            <a:ext cx="4953000" cy="3314700"/>
          </a:xfrm>
          <a:noFill/>
          <a:ln/>
        </p:spPr>
      </p:pic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2D6A-AC4B-44FC-AD16-E4E63608A8E6}" type="slidenum">
              <a:rPr lang="ru-RU"/>
              <a:pPr/>
              <a:t>31</a:t>
            </a:fld>
            <a:endParaRPr lang="ru-RU"/>
          </a:p>
        </p:txBody>
      </p:sp>
      <p:pic>
        <p:nvPicPr>
          <p:cNvPr id="141318" name="Picture 6" descr="10240008_измененн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4495800" cy="3124200"/>
          </a:xfrm>
          <a:noFill/>
          <a:ln/>
        </p:spPr>
      </p:pic>
      <p:pic>
        <p:nvPicPr>
          <p:cNvPr id="141320" name="Picture 8" descr="10240007_измененны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6200" y="3581400"/>
            <a:ext cx="4648200" cy="3028950"/>
          </a:xfrm>
          <a:noFill/>
          <a:ln/>
        </p:spPr>
      </p:pic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03A82-626A-4876-A7AD-C8C431CB5609}" type="slidenum">
              <a:rPr lang="ru-RU"/>
              <a:pPr/>
              <a:t>32</a:t>
            </a:fld>
            <a:endParaRPr lang="ru-RU"/>
          </a:p>
        </p:txBody>
      </p:sp>
      <p:pic>
        <p:nvPicPr>
          <p:cNvPr id="142342" name="Picture 6" descr="10240010_измененн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285750"/>
            <a:ext cx="5257800" cy="2971800"/>
          </a:xfrm>
          <a:noFill/>
          <a:ln/>
        </p:spPr>
      </p:pic>
      <p:pic>
        <p:nvPicPr>
          <p:cNvPr id="142344" name="Picture 8" descr="10240011_измененны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3429000"/>
            <a:ext cx="5257800" cy="3048000"/>
          </a:xfrm>
          <a:noFill/>
          <a:ln/>
        </p:spPr>
      </p:pic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3371-D37A-40DD-B707-241A5A2268E2}" type="slidenum">
              <a:rPr lang="ru-RU"/>
              <a:pPr/>
              <a:t>33</a:t>
            </a:fld>
            <a:endParaRPr lang="ru-RU"/>
          </a:p>
        </p:txBody>
      </p:sp>
      <p:pic>
        <p:nvPicPr>
          <p:cNvPr id="143366" name="Picture 6" descr="10240012_измененн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285750"/>
            <a:ext cx="6019800" cy="2914650"/>
          </a:xfrm>
          <a:noFill/>
          <a:ln/>
        </p:spPr>
      </p:pic>
      <p:pic>
        <p:nvPicPr>
          <p:cNvPr id="143368" name="Picture 8" descr="10240013_измененны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3314700"/>
            <a:ext cx="6172200" cy="3238500"/>
          </a:xfrm>
          <a:noFill/>
          <a:ln/>
        </p:spPr>
      </p:pic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1E753-1501-4EA2-ABED-A643CBC79F7B}" type="slidenum">
              <a:rPr lang="ru-RU"/>
              <a:pPr/>
              <a:t>34</a:t>
            </a:fld>
            <a:endParaRPr lang="ru-R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342900"/>
            <a:ext cx="8229600" cy="400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/>
              <a:t>Репродукции художников.</a:t>
            </a:r>
          </a:p>
        </p:txBody>
      </p:sp>
      <p:pic>
        <p:nvPicPr>
          <p:cNvPr id="144389" name="Picture 5" descr="1117002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162800" cy="5181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4D2-6DB7-4231-AA50-04FA7F478661}" type="slidenum">
              <a:rPr lang="ru-RU"/>
              <a:pPr/>
              <a:t>35</a:t>
            </a:fld>
            <a:endParaRPr lang="ru-RU"/>
          </a:p>
        </p:txBody>
      </p:sp>
      <p:pic>
        <p:nvPicPr>
          <p:cNvPr id="145412" name="Picture 4" descr="1117002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3152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E91F-B6DF-4050-8F13-1E0003B5BE1F}" type="slidenum">
              <a:rPr lang="ru-RU"/>
              <a:pPr/>
              <a:t>36</a:t>
            </a:fld>
            <a:endParaRPr lang="ru-RU"/>
          </a:p>
        </p:txBody>
      </p:sp>
      <p:pic>
        <p:nvPicPr>
          <p:cNvPr id="290820" name="Picture 4" descr="11200037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609600"/>
            <a:ext cx="7365999" cy="541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12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80C0-64AC-4A3A-8130-1DA8DBEF93C5}" type="slidenum">
              <a:rPr lang="ru-RU"/>
              <a:pPr/>
              <a:t>37</a:t>
            </a:fld>
            <a:endParaRPr lang="ru-RU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285750"/>
            <a:ext cx="8229600" cy="28575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/>
              <a:t>Фотографии.</a:t>
            </a:r>
          </a:p>
        </p:txBody>
      </p:sp>
      <p:pic>
        <p:nvPicPr>
          <p:cNvPr id="150533" name="Picture 5" descr="1025002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064000" cy="2819400"/>
          </a:xfrm>
          <a:prstGeom prst="rect">
            <a:avLst/>
          </a:prstGeom>
          <a:noFill/>
        </p:spPr>
      </p:pic>
      <p:pic>
        <p:nvPicPr>
          <p:cNvPr id="150536" name="Picture 8" descr="1117003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600" y="3733800"/>
            <a:ext cx="4064000" cy="2724150"/>
          </a:xfrm>
          <a:prstGeom prst="rect">
            <a:avLst/>
          </a:prstGeom>
          <a:noFill/>
        </p:spPr>
      </p:pic>
      <p:pic>
        <p:nvPicPr>
          <p:cNvPr id="150537" name="Picture 9" descr="1114006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4165600" cy="27301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3F3F-3354-49F6-8D12-7443B77AF679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3" name="Picture 8" descr="1117003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3962400" cy="2686050"/>
          </a:xfrm>
          <a:prstGeom prst="rect">
            <a:avLst/>
          </a:prstGeom>
          <a:noFill/>
        </p:spPr>
      </p:pic>
      <p:pic>
        <p:nvPicPr>
          <p:cNvPr id="4" name="Picture 7" descr="1117003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1" y="381000"/>
            <a:ext cx="3983567" cy="2667000"/>
          </a:xfrm>
          <a:prstGeom prst="rect">
            <a:avLst/>
          </a:prstGeom>
          <a:noFill/>
        </p:spPr>
      </p:pic>
      <p:pic>
        <p:nvPicPr>
          <p:cNvPr id="5" name="Picture 4" descr="1117003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6D63-123C-464B-B95C-3FAFAAD03A24}" type="slidenum">
              <a:rPr lang="ru-RU"/>
              <a:pPr/>
              <a:t>4</a:t>
            </a:fld>
            <a:endParaRPr lang="ru-RU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752475"/>
          </a:xfrm>
        </p:spPr>
        <p:txBody>
          <a:bodyPr/>
          <a:lstStyle/>
          <a:p>
            <a:r>
              <a:rPr lang="ru-RU" sz="1800" u="sng" dirty="0"/>
              <a:t>2.	</a:t>
            </a:r>
            <a:r>
              <a:rPr lang="ru-RU" sz="2400" u="sng" dirty="0"/>
              <a:t>Методическая и технологическая</a:t>
            </a:r>
            <a:r>
              <a:rPr lang="ru-RU" sz="2000" u="sng" dirty="0"/>
              <a:t> </a:t>
            </a:r>
            <a:r>
              <a:rPr lang="ru-RU" sz="2400" u="sng" dirty="0"/>
              <a:t>направленность творческого проекта.</a:t>
            </a:r>
            <a:br>
              <a:rPr lang="ru-RU" sz="2400" u="sng" dirty="0"/>
            </a:br>
            <a:endParaRPr lang="ru-RU" sz="2400" u="sng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848600" cy="51399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i="1" dirty="0">
                <a:solidFill>
                  <a:srgbClr val="C00000"/>
                </a:solidFill>
                <a:effectLst/>
              </a:rPr>
              <a:t>По предмету труда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>
                <a:effectLst/>
              </a:rPr>
              <a:t>		Человек – </a:t>
            </a:r>
            <a:r>
              <a:rPr lang="ru-RU" sz="1800" b="1" i="1" dirty="0" smtClean="0">
                <a:effectLst/>
              </a:rPr>
              <a:t>природа</a:t>
            </a:r>
            <a:endParaRPr lang="ru-RU" sz="1800" b="1" i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800" b="1" i="1" dirty="0">
                <a:solidFill>
                  <a:srgbClr val="C00000"/>
                </a:solidFill>
                <a:effectLst/>
              </a:rPr>
              <a:t>По сфере применения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>
                <a:effectLst/>
              </a:rPr>
              <a:t>		</a:t>
            </a:r>
            <a:r>
              <a:rPr lang="ru-RU" sz="1800" b="1" i="1" dirty="0" smtClean="0">
                <a:effectLst/>
              </a:rPr>
              <a:t>Школа</a:t>
            </a:r>
            <a:endParaRPr lang="ru-RU" sz="1800" b="1" i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800" b="1" i="1" dirty="0">
                <a:solidFill>
                  <a:srgbClr val="C00000"/>
                </a:solidFill>
                <a:effectLst/>
              </a:rPr>
              <a:t>По интересам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>
                <a:effectLst/>
              </a:rPr>
              <a:t>		Познавательный.  Экологический</a:t>
            </a:r>
            <a:r>
              <a:rPr lang="ru-RU" sz="1800" b="1" i="1" dirty="0" smtClean="0">
                <a:effectLst/>
              </a:rPr>
              <a:t>.</a:t>
            </a:r>
            <a:endParaRPr lang="ru-RU" sz="1800" b="1" i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800" b="1" i="1" dirty="0">
                <a:solidFill>
                  <a:srgbClr val="C00000"/>
                </a:solidFill>
                <a:effectLst/>
              </a:rPr>
              <a:t>По преобладающим технологическим процессам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>
                <a:effectLst/>
              </a:rPr>
              <a:t>		Ручные технологии преобразования материалов</a:t>
            </a:r>
            <a:r>
              <a:rPr lang="ru-RU" sz="1800" b="1" i="1" dirty="0" smtClean="0">
                <a:effectLst/>
              </a:rPr>
              <a:t>.</a:t>
            </a:r>
            <a:endParaRPr lang="ru-RU" sz="1800" b="1" i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800" b="1" i="1" dirty="0">
                <a:solidFill>
                  <a:srgbClr val="C00000"/>
                </a:solidFill>
                <a:effectLst/>
              </a:rPr>
              <a:t>По цели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>
                <a:effectLst/>
              </a:rPr>
              <a:t>		Развитие учащихся как субъектов творческой проектной деятельности, подготовка их к успешному и гармоничному функционированию в информационно  и технологически насыщенном мире</a:t>
            </a:r>
            <a:r>
              <a:rPr lang="ru-RU" sz="1800" b="1" i="1" dirty="0" smtClean="0">
                <a:effectLst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1800" b="1" i="1" dirty="0" smtClean="0">
                <a:solidFill>
                  <a:srgbClr val="C00000"/>
                </a:solidFill>
                <a:effectLst/>
              </a:rPr>
              <a:t>По продолжительности выполнения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>
                <a:effectLst/>
              </a:rPr>
              <a:t>		Среднесрочный</a:t>
            </a:r>
            <a:r>
              <a:rPr lang="ru-RU" sz="1800" b="1" i="1" dirty="0" smtClean="0">
                <a:effectLst/>
              </a:rPr>
              <a:t>.</a:t>
            </a:r>
            <a:endParaRPr lang="ru-RU" sz="1800" b="1" i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800" b="1" i="1" dirty="0">
                <a:solidFill>
                  <a:srgbClr val="C00000"/>
                </a:solidFill>
                <a:effectLst/>
              </a:rPr>
              <a:t>По организации проектной деятельности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>
                <a:effectLst/>
              </a:rPr>
              <a:t>		Групповые</a:t>
            </a:r>
            <a:r>
              <a:rPr lang="ru-RU" sz="1800" b="1" i="1" dirty="0" smtClean="0">
                <a:effectLst/>
              </a:rPr>
              <a:t>.</a:t>
            </a:r>
            <a:endParaRPr lang="ru-RU" sz="1800" b="1" i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800" b="1" i="1" dirty="0">
                <a:solidFill>
                  <a:srgbClr val="C00000"/>
                </a:solidFill>
                <a:effectLst/>
              </a:rPr>
              <a:t>По структуре содержания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>
                <a:effectLst/>
              </a:rPr>
              <a:t>		Интегрированный</a:t>
            </a:r>
            <a:r>
              <a:rPr lang="ru-RU" sz="1800" b="1" i="1" dirty="0" smtClean="0">
                <a:effectLst/>
              </a:rPr>
              <a:t>.</a:t>
            </a:r>
            <a:endParaRPr lang="ru-RU" sz="1800" b="1" i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1800" b="1" i="1" dirty="0">
                <a:solidFill>
                  <a:srgbClr val="C00000"/>
                </a:solidFill>
                <a:effectLst/>
              </a:rPr>
              <a:t>По уровню творчества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>
                <a:effectLst/>
              </a:rPr>
              <a:t>		Учебный творческий проект.</a:t>
            </a:r>
          </a:p>
        </p:txBody>
      </p:sp>
    </p:spTree>
    <p:custDataLst>
      <p:tags r:id="rId1"/>
    </p:custDataLst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3496-CE1D-4304-AE57-690CAD20A02C}" type="slidenum">
              <a:rPr lang="ru-RU"/>
              <a:pPr/>
              <a:t>5</a:t>
            </a:fld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42950"/>
          </a:xfrm>
        </p:spPr>
        <p:txBody>
          <a:bodyPr/>
          <a:lstStyle/>
          <a:p>
            <a:r>
              <a:rPr lang="ru-RU" sz="2400" u="sng" dirty="0"/>
              <a:t>3.	Критерии отбора содержания учебного материала. 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153400" cy="5372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i="1" dirty="0"/>
              <a:t>		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Критерии отбора содержания проекта</a:t>
            </a:r>
            <a:endParaRPr lang="ru-RU" sz="2000" b="1" dirty="0">
              <a:solidFill>
                <a:srgbClr val="C00000"/>
              </a:solidFill>
              <a:effectLst/>
            </a:endParaRPr>
          </a:p>
          <a:p>
            <a:r>
              <a:rPr lang="ru-RU" sz="2000" b="1" i="1" dirty="0">
                <a:effectLst/>
              </a:rPr>
              <a:t>Критерии отбора состоят в следующем: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>
                <a:solidFill>
                  <a:srgbClr val="C00000"/>
                </a:solidFill>
                <a:effectLst/>
              </a:rPr>
              <a:t>1.Технологичность.</a:t>
            </a:r>
          </a:p>
          <a:p>
            <a:r>
              <a:rPr lang="ru-RU" sz="2000" b="1" i="1" dirty="0">
                <a:effectLst/>
              </a:rPr>
              <a:t>Заключается в возможности максимально простого изготовления изделия из доступных материалов. Выбор наиболее рациональной технологии.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>
                <a:solidFill>
                  <a:srgbClr val="C00000"/>
                </a:solidFill>
                <a:effectLst/>
              </a:rPr>
              <a:t>2. Экономичность.</a:t>
            </a:r>
          </a:p>
          <a:p>
            <a:r>
              <a:rPr lang="ru-RU" sz="2000" b="1" i="1" dirty="0">
                <a:effectLst/>
              </a:rPr>
              <a:t> Изготовление изделия с наименьшими затратами.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>
                <a:solidFill>
                  <a:srgbClr val="C00000"/>
                </a:solidFill>
                <a:effectLst/>
              </a:rPr>
              <a:t>3. </a:t>
            </a:r>
            <a:r>
              <a:rPr lang="ru-RU" sz="2000" b="1" i="1" dirty="0" err="1">
                <a:solidFill>
                  <a:srgbClr val="C00000"/>
                </a:solidFill>
                <a:effectLst/>
              </a:rPr>
              <a:t>Экологичность</a:t>
            </a:r>
            <a:r>
              <a:rPr lang="ru-RU" sz="2000" b="1" i="1" dirty="0">
                <a:solidFill>
                  <a:srgbClr val="C00000"/>
                </a:solidFill>
                <a:effectLst/>
              </a:rPr>
              <a:t>.</a:t>
            </a:r>
          </a:p>
          <a:p>
            <a:r>
              <a:rPr lang="ru-RU" sz="2000" b="1" i="1" dirty="0">
                <a:effectLst/>
              </a:rPr>
              <a:t>Изготовление и эксплуатация изделия не повлечёт за собой изменений в окружающей среде, нарушений  в жизнедеятельности человека, животного и растительного мира.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>
                <a:solidFill>
                  <a:srgbClr val="C00000"/>
                </a:solidFill>
                <a:effectLst/>
              </a:rPr>
              <a:t>4. Безопасность</a:t>
            </a:r>
            <a:r>
              <a:rPr lang="ru-RU" sz="2000" b="1" i="1" dirty="0">
                <a:effectLst/>
              </a:rPr>
              <a:t>. </a:t>
            </a:r>
          </a:p>
          <a:p>
            <a:r>
              <a:rPr lang="ru-RU" sz="2000" b="1" i="1" dirty="0">
                <a:effectLst/>
              </a:rPr>
              <a:t>Предусматривается как на стадии выполнения, так и на стадии эксплуатации. Система мер по охране труда и гигиены</a:t>
            </a:r>
            <a:r>
              <a:rPr lang="ru-RU" sz="2000" b="1" i="1" dirty="0" smtClean="0">
                <a:effectLst/>
              </a:rPr>
              <a:t>.</a:t>
            </a:r>
            <a:endParaRPr lang="ru-RU" sz="2000" b="1" i="1" dirty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3F3F-3354-49F6-8D12-7443B77AF67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828800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/>
              </a:rPr>
              <a:t>6. Системность.</a:t>
            </a:r>
          </a:p>
          <a:p>
            <a:r>
              <a:rPr lang="ru-RU" sz="2000" b="1" i="1" dirty="0" smtClean="0">
                <a:effectLst/>
              </a:rPr>
              <a:t>Содержание работ по выполнению проекта комплексно отражает изученный материал в течении года.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/>
              </a:rPr>
              <a:t>7. Творческая направленность и занимательность.</a:t>
            </a:r>
          </a:p>
          <a:p>
            <a:r>
              <a:rPr lang="ru-RU" sz="2000" b="1" i="1" dirty="0" smtClean="0">
                <a:effectLst/>
              </a:rPr>
              <a:t>Предполагает творческую деятельность и учёт интересов детей.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/>
              </a:rPr>
              <a:t>8. Посильность.</a:t>
            </a:r>
          </a:p>
          <a:p>
            <a:r>
              <a:rPr lang="ru-RU" sz="2000" b="1" i="1" dirty="0" smtClean="0">
                <a:effectLst/>
              </a:rPr>
              <a:t>Предполагает соответствие уровню развития и подготовки учащихся, их возрастным  и физиологическим особенностям.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/>
              </a:rPr>
              <a:t>9. Эстетичность.</a:t>
            </a:r>
          </a:p>
          <a:p>
            <a:r>
              <a:rPr lang="ru-RU" sz="2000" b="1" i="1" dirty="0" smtClean="0">
                <a:effectLst/>
              </a:rPr>
              <a:t>Соответствие изделия требованиям дизайна, эстетичность, практичность и  функциональность.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/>
              </a:rPr>
              <a:t>10. Значимость.</a:t>
            </a:r>
          </a:p>
          <a:p>
            <a:r>
              <a:rPr lang="ru-RU" sz="2000" b="1" i="1" dirty="0" smtClean="0">
                <a:effectLst/>
              </a:rPr>
              <a:t>Изделие должно быть полезно для общества, иметь определённую ценность.</a:t>
            </a:r>
            <a:endParaRPr lang="ru-RU" sz="2000" b="1" i="1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6858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/>
              </a:rPr>
              <a:t>5. Эргономичность. </a:t>
            </a:r>
          </a:p>
          <a:p>
            <a:r>
              <a:rPr lang="ru-RU" sz="2000" b="1" i="1" dirty="0" smtClean="0">
                <a:effectLst/>
              </a:rPr>
              <a:t>Предусматривает оборудование рабочего места с наименьшими энергетическими затратами человека при обслуживании.</a:t>
            </a:r>
            <a:endParaRPr lang="ru-RU" sz="2000" b="1" i="1" dirty="0">
              <a:effectLst/>
            </a:endParaRPr>
          </a:p>
        </p:txBody>
      </p:sp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F396-7FE2-4174-8552-E13138F032CB}" type="slidenum">
              <a:rPr lang="ru-RU"/>
              <a:pPr/>
              <a:t>7</a:t>
            </a:fld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304800"/>
          </a:xfrm>
        </p:spPr>
        <p:txBody>
          <a:bodyPr/>
          <a:lstStyle/>
          <a:p>
            <a:r>
              <a:rPr lang="ru-RU" sz="2400" u="sng" dirty="0"/>
              <a:t>4</a:t>
            </a:r>
            <a:r>
              <a:rPr lang="ru-RU" sz="2000" u="sng" dirty="0"/>
              <a:t>.	Этапы выполнения творческого проекта.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85800" y="5638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04890" name="Group 1466"/>
          <p:cNvGraphicFramePr>
            <a:graphicFrameLocks noGrp="1"/>
          </p:cNvGraphicFramePr>
          <p:nvPr/>
        </p:nvGraphicFramePr>
        <p:xfrm>
          <a:off x="0" y="-44872275"/>
          <a:ext cx="3175424" cy="35678509"/>
        </p:xfrm>
        <a:graphic>
          <a:graphicData uri="http://schemas.openxmlformats.org/drawingml/2006/table">
            <a:tbl>
              <a:tblPr/>
              <a:tblGrid>
                <a:gridCol w="361951"/>
                <a:gridCol w="277707"/>
                <a:gridCol w="1934633"/>
                <a:gridCol w="601133"/>
              </a:tblGrid>
              <a:tr h="7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Теоретические сведения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Практическая работа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7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и обоснование проекта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Постановка проблемы. Изучение элементов цветоведения. Беседы об осенних изменениях в природе. Знакомство с творчеством писателей, поэтов, композиторов, художников, изображавших природу. Выбор фона панно. Зачем нужно охранять природу? Экология.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Экскурсия в природу. Наблюдения. Просмотр CD «Времена года» С.Шлотгауэр. Министерство образования Хабаровского края. Определение осенней цветовой гаммы. Прослушивание музыкальных произведений. Чтение произведений об осени. Посещение художественной выставки. Сочинение на тему: «Зачем нужно охранять природу». Конкурс плакатов о защите природы. (Работы детей в приложении)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изделий, материалов и инструментов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Разные материалы – разные свойства. Каждому делу – свои инструменты. Каждому изделию – свой материал. Выбор оптимальных вариантов изделий для оформления панно. Обдумывание. Выбор материалов и инструментов.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элементов панно, материалов для изображения осенней природы. Выполнение эскизов (приложение).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оптимальной технологии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работы с опорой на технологические карты (Работа по группам). Повторение правил безопасности труда.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Запись плана работы.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Практическая работа и корректировка деятельности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композиция? Технологическая операция. Критерии оценки качества изделия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элементов панно по микрогруппам.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3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Корректирование проекта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Предложение по усовершенствованию. Проверка и оценка. Оформление документации.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Усовершенствование проекта. Исправление недоработок. Оформление документации.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проекта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Праздничная защита проекта на уроке-утреннике «Унылая пора! Очей очарованье». Люби и знай свой край. 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проекта. Использование панно на празднике.</a:t>
                      </a:r>
                      <a:endParaRPr kumimoji="1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629" name="Rectangle 1205"/>
          <p:cNvSpPr>
            <a:spLocks noChangeArrowheads="1"/>
          </p:cNvSpPr>
          <p:nvPr/>
        </p:nvSpPr>
        <p:spPr bwMode="auto">
          <a:xfrm>
            <a:off x="1" y="51500485"/>
            <a:ext cx="1841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kumimoji="1" lang="ru-RU" sz="2400">
              <a:effectLst/>
            </a:endParaRPr>
          </a:p>
        </p:txBody>
      </p:sp>
      <p:graphicFrame>
        <p:nvGraphicFramePr>
          <p:cNvPr id="104892" name="Group 1468"/>
          <p:cNvGraphicFramePr>
            <a:graphicFrameLocks noGrp="1"/>
          </p:cNvGraphicFramePr>
          <p:nvPr>
            <p:ph type="tbl" idx="1"/>
          </p:nvPr>
        </p:nvGraphicFramePr>
        <p:xfrm>
          <a:off x="381000" y="300318"/>
          <a:ext cx="8509000" cy="6557682"/>
        </p:xfrm>
        <a:graphic>
          <a:graphicData uri="http://schemas.openxmlformats.org/drawingml/2006/table">
            <a:tbl>
              <a:tblPr/>
              <a:tblGrid>
                <a:gridCol w="525247"/>
                <a:gridCol w="1155543"/>
                <a:gridCol w="3571679"/>
                <a:gridCol w="3256531"/>
              </a:tblGrid>
              <a:tr h="246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1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kumimoji="1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Теоретические сведения</a:t>
                      </a:r>
                      <a:endParaRPr kumimoji="1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Практическая работа</a:t>
                      </a:r>
                      <a:endParaRPr kumimoji="1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4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1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обоснование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элементов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цветоведения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осенних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изменениях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Знакомство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творчеством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писателей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поэтов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композиторов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художников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изображавших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природу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панно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Зачем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нужно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охранять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природу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Экология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Экскурсия в природу. Наблюдения. Просмотр CD «Времена года» С.Шлотгауэр. Министерство образования Хабаровского края. Определение осенней цветовой гаммы. Прослушивание музыкальных произведений. Чтение произведений об осени. Посещение художественной выставки. Сочинение на тему: «Зачем нужно охранять природу». Конкурс плакатов о защите природы. (Работы детей в приложении)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4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1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изделий, материалов и инструментов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Разные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разные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свойства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Каждому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делу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инструменты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Каждому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изделию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оптимальных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вариантов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изделий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оформления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панно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Обдумывание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материалов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инструментов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элементов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панно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материалов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изображения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осенней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эскизов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приложение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1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оптимальной технологии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опорой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технологические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Повторение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Запись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4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kumimoji="1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Практическая работа и корректировка деятельности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композиция? Технологическая операция. Критерии оценки качества изделия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элементов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панно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микрогруппам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1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Корректирование проекта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Предложение по усовершенствованию. Проверка и оценка. Оформление документации.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Усовершенствование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Исправление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недоработок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документации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5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1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проекта</a:t>
                      </a:r>
                      <a:endParaRPr kumimoji="1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Праздничная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уроке-утреннике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Унылая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очарованье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Люби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край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панно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празднике</a:t>
                      </a:r>
                      <a:r>
                        <a:rPr kumimoji="1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1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638-60CB-44F5-9AE6-997870645248}" type="slidenum">
              <a:rPr lang="ru-RU"/>
              <a:pPr/>
              <a:t>8</a:t>
            </a:fld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marL="1016000" indent="-1016000" algn="l"/>
            <a:r>
              <a:rPr lang="en-US" sz="2000" dirty="0"/>
              <a:t>I. </a:t>
            </a:r>
            <a:r>
              <a:rPr lang="ru-RU" sz="2000" dirty="0"/>
              <a:t>ВЫБОР  И ОБОСНОВАНИЕ ПРОЕКТА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06400" y="1028700"/>
            <a:ext cx="8229600" cy="4530329"/>
          </a:xfrm>
        </p:spPr>
        <p:txBody>
          <a:bodyPr/>
          <a:lstStyle/>
          <a:p>
            <a:pPr marL="609600" indent="-609600"/>
            <a:r>
              <a:rPr lang="ru-RU" sz="2400" b="1" i="1" u="sng" dirty="0">
                <a:solidFill>
                  <a:srgbClr val="C00000"/>
                </a:solidFill>
                <a:effectLst/>
              </a:rPr>
              <a:t>1. Постановка проблемы.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ru-RU" sz="2000" b="1" i="1" dirty="0">
                <a:effectLst/>
              </a:rPr>
              <a:t>		Знакомясь с произведениями композиторов поэтов, наблюдая за красотой родной дальневосточной природы, и готовясь к уроку-утреннику «Осенняя пора! Очей очарованье!» Мы с ребятами решили выполнить панно, чтобы изобразить красоту родной природы осенью.</a:t>
            </a:r>
          </a:p>
          <a:p>
            <a:pPr marL="609600" indent="-609600">
              <a:buFont typeface="Wingdings" pitchFamily="2" charset="2"/>
              <a:buNone/>
            </a:pPr>
            <a:endParaRPr lang="ru-RU" sz="2000" b="1" i="1" dirty="0">
              <a:effectLst/>
            </a:endParaRPr>
          </a:p>
          <a:p>
            <a:pPr marL="609600" indent="-609600"/>
            <a:r>
              <a:rPr lang="ru-RU" sz="2400" b="1" i="1" u="sng" dirty="0">
                <a:solidFill>
                  <a:srgbClr val="C00000"/>
                </a:solidFill>
                <a:effectLst/>
              </a:rPr>
              <a:t>2. Изучение элементов </a:t>
            </a:r>
            <a:r>
              <a:rPr lang="ru-RU" sz="2400" b="1" i="1" u="sng" dirty="0" err="1">
                <a:solidFill>
                  <a:srgbClr val="C00000"/>
                </a:solidFill>
                <a:effectLst/>
              </a:rPr>
              <a:t>цветоведения</a:t>
            </a:r>
            <a:r>
              <a:rPr lang="ru-RU" sz="2000" b="1" i="1" u="sng" dirty="0" smtClean="0">
                <a:solidFill>
                  <a:srgbClr val="C00000"/>
                </a:solidFill>
                <a:effectLst/>
              </a:rPr>
              <a:t>.</a:t>
            </a:r>
          </a:p>
          <a:p>
            <a:pPr marL="609600" indent="-609600" algn="just">
              <a:buNone/>
            </a:pPr>
            <a:r>
              <a:rPr lang="ru-RU" sz="2000" b="1" i="1" dirty="0">
                <a:effectLst/>
              </a:rPr>
              <a:t/>
            </a:r>
            <a:br>
              <a:rPr lang="ru-RU" sz="2000" b="1" i="1" dirty="0">
                <a:effectLst/>
              </a:rPr>
            </a:br>
            <a:r>
              <a:rPr lang="ru-RU" sz="2000" b="1" i="1" dirty="0">
                <a:effectLst/>
              </a:rPr>
              <a:t>На уроках изобразительного искусства мы узнали многое о цвете.  Цвета бывают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ru-RU" sz="2000" b="1" i="1" dirty="0">
                <a:effectLst/>
              </a:rPr>
              <a:t>		Основные и дополнительные, теплые и холодные. Научились смешивать цвета. Наблюдали в природе и на репродукциях художников какие цвета присущи к данному времени года. Выбрали какие цвета и оттенки мы будем использовать для своего проекта, чтобы показать красоту осени.</a:t>
            </a:r>
          </a:p>
          <a:p>
            <a:pPr marL="609600" indent="-609600" algn="just">
              <a:buFont typeface="Wingdings" pitchFamily="2" charset="2"/>
              <a:buNone/>
            </a:pPr>
            <a:endParaRPr lang="ru-RU" sz="2000" b="1" i="1" dirty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3F3F-3354-49F6-8D12-7443B77AF67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533400"/>
            <a:ext cx="8305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ru-RU" sz="2400" b="1" i="1" u="sng" dirty="0" smtClean="0">
                <a:solidFill>
                  <a:srgbClr val="C00000"/>
                </a:solidFill>
                <a:effectLst/>
              </a:rPr>
              <a:t>3. Беседы об изменениях родной природы</a:t>
            </a:r>
          </a:p>
          <a:p>
            <a:pPr marL="609600" indent="-609600"/>
            <a:r>
              <a:rPr lang="ru-RU" sz="2400" b="1" i="1" u="sng" dirty="0" smtClean="0">
                <a:solidFill>
                  <a:srgbClr val="C00000"/>
                </a:solidFill>
                <a:effectLst/>
              </a:rPr>
              <a:t> с наступлением осени.</a:t>
            </a:r>
          </a:p>
          <a:p>
            <a:pPr marL="609600" indent="-609600"/>
            <a:endParaRPr lang="ru-RU" b="1" i="1" u="sng" dirty="0">
              <a:solidFill>
                <a:srgbClr val="C00000"/>
              </a:solidFill>
              <a:effectLst/>
            </a:endParaRPr>
          </a:p>
          <a:p>
            <a:pPr marL="609600" indent="-609600"/>
            <a:r>
              <a:rPr lang="ru-RU" b="1" i="1" dirty="0" smtClean="0">
                <a:effectLst/>
              </a:rPr>
              <a:t>	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ru-RU" b="1" i="1" dirty="0" smtClean="0">
                <a:effectLst/>
              </a:rPr>
              <a:t>		</a:t>
            </a:r>
            <a:r>
              <a:rPr lang="ru-RU" sz="2000" b="1" i="1" dirty="0" smtClean="0">
                <a:effectLst/>
              </a:rPr>
              <a:t>Просмотр </a:t>
            </a:r>
            <a:r>
              <a:rPr lang="en-US" sz="2000" b="1" i="1" dirty="0" smtClean="0">
                <a:effectLst/>
              </a:rPr>
              <a:t>CD </a:t>
            </a:r>
            <a:r>
              <a:rPr lang="ru-RU" sz="2000" b="1" i="1" dirty="0" smtClean="0">
                <a:effectLst/>
              </a:rPr>
              <a:t>диска «Времена года» </a:t>
            </a:r>
            <a:r>
              <a:rPr lang="ru-RU" sz="2000" b="1" i="1" dirty="0" err="1" smtClean="0">
                <a:effectLst/>
              </a:rPr>
              <a:t>С.Шлотгауэр</a:t>
            </a:r>
            <a:r>
              <a:rPr lang="ru-RU" sz="2000" b="1" i="1" dirty="0" smtClean="0">
                <a:effectLst/>
              </a:rPr>
              <a:t>. Прослушивание музыкальных произведений П.Чайковского и </a:t>
            </a:r>
            <a:r>
              <a:rPr lang="ru-RU" sz="2000" b="1" i="1" dirty="0" err="1" smtClean="0">
                <a:effectLst/>
              </a:rPr>
              <a:t>Вивальди</a:t>
            </a:r>
            <a:r>
              <a:rPr lang="ru-RU" sz="2000" b="1" i="1" dirty="0" smtClean="0">
                <a:effectLst/>
              </a:rPr>
              <a:t>. Знакомство с творчеством художников, изображавших осенние пейзажи. Чтение художественных произведений (Пословиц, загадок, поговорок, стихов, прозы). Заучивание стихотворений. Беседы о правильном поведении в лесу. О бережном отношении к природе. На уроках окружающего мира мы организовали конкурс рисунков об охране природы.  Ребята защищали свои работы. Писали мини-сочинения на тему: «Почему природу надо охранять». Все это помогло нам больше узнать о природе и ее значении для всего живого.</a:t>
            </a:r>
            <a:endParaRPr lang="ru-RU" b="1" i="1" dirty="0" smtClean="0">
              <a:effectLst/>
            </a:endParaRPr>
          </a:p>
          <a:p>
            <a:pPr marL="609600" indent="-609600" algn="just">
              <a:buFont typeface="Wingdings" pitchFamily="2" charset="2"/>
              <a:buNone/>
            </a:pPr>
            <a:endParaRPr lang="ru-RU" b="1" i="1" dirty="0" smtClean="0">
              <a:effectLst/>
            </a:endParaRPr>
          </a:p>
        </p:txBody>
      </p:sp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3|0.9|0.9|1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7|0.7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8|0.7|0.7|0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8|1.3|0.8|1.1|0.9|1.4|1.7|1.8|1.1|2.4|0.9|1.2|1.|1.1|0.9|0.9|1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|0.8|0.7|0.6|1.|0.7|1.|0.7|1.|0.7|1.|0.8|0.9|0.8|1.|1.|1.1|0.9|1.|0.8|1.9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|0.9|3.8|2.4|1.6|1.5|6.2|1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|1.|1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|1.|1.2|1.|0.9|1.|0.9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9|0.9|0.9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757</TotalTime>
  <Words>1389</Words>
  <Application>Microsoft Office PowerPoint</Application>
  <PresentationFormat>Экран (4:3)</PresentationFormat>
  <Paragraphs>309</Paragraphs>
  <Slides>38</Slides>
  <Notes>10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Клен</vt:lpstr>
      <vt:lpstr>Творческий интегрированный проект на основе технологии, литературного чтения и окружающего мира (программа «ХХI век»)</vt:lpstr>
      <vt:lpstr>Оглавление</vt:lpstr>
      <vt:lpstr>1. Качественные особенности проектной деятельности школьников как метода и средства обучения. </vt:lpstr>
      <vt:lpstr>2. Методическая и технологическая направленность творческого проекта. </vt:lpstr>
      <vt:lpstr>3. Критерии отбора содержания учебного материала. </vt:lpstr>
      <vt:lpstr>Презентация PowerPoint</vt:lpstr>
      <vt:lpstr>4. Этапы выполнения творческого проекта.</vt:lpstr>
      <vt:lpstr>I. ВЫБОР  И ОБОСНОВАНИЕ ПРОЕКТА </vt:lpstr>
      <vt:lpstr>Презентация PowerPoint</vt:lpstr>
      <vt:lpstr>Презентация PowerPoint</vt:lpstr>
      <vt:lpstr>II. ВЫБОР ИЗДЕЛИЙ, МАТЕРИАЛОВ И ИНСТРУМЕНТОВ.</vt:lpstr>
      <vt:lpstr>Презентация PowerPoint</vt:lpstr>
      <vt:lpstr>Презентация PowerPoint</vt:lpstr>
      <vt:lpstr>III. ВЫБОР ОПТИМАЛЬНОЙ ТЕХНОЛОГИИ</vt:lpstr>
      <vt:lpstr>Презентация PowerPoint</vt:lpstr>
      <vt:lpstr>Технологическая карта деталей панно «Дальневосточная осень»</vt:lpstr>
      <vt:lpstr>V. КОРРЕКТИРОВКА ПРОЕКТА</vt:lpstr>
      <vt:lpstr>5. Список литературы.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Пословицы и загадки, используемые на уроке.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Малая Л Н</cp:lastModifiedBy>
  <cp:revision>48</cp:revision>
  <cp:lastPrinted>1601-01-01T00:00:00Z</cp:lastPrinted>
  <dcterms:created xsi:type="dcterms:W3CDTF">1601-01-01T00:00:00Z</dcterms:created>
  <dcterms:modified xsi:type="dcterms:W3CDTF">2012-06-22T12:01:13Z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