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9" r:id="rId4"/>
  </p:sldMasterIdLst>
  <p:notesMasterIdLst>
    <p:notesMasterId r:id="rId30"/>
  </p:notesMasterIdLst>
  <p:sldIdLst>
    <p:sldId id="287" r:id="rId5"/>
    <p:sldId id="267" r:id="rId6"/>
    <p:sldId id="268" r:id="rId7"/>
    <p:sldId id="269" r:id="rId8"/>
    <p:sldId id="270" r:id="rId9"/>
    <p:sldId id="262" r:id="rId10"/>
    <p:sldId id="263" r:id="rId11"/>
    <p:sldId id="264" r:id="rId12"/>
    <p:sldId id="265" r:id="rId13"/>
    <p:sldId id="295" r:id="rId14"/>
    <p:sldId id="286" r:id="rId15"/>
    <p:sldId id="283" r:id="rId16"/>
    <p:sldId id="284" r:id="rId17"/>
    <p:sldId id="285" r:id="rId18"/>
    <p:sldId id="290" r:id="rId19"/>
    <p:sldId id="271" r:id="rId20"/>
    <p:sldId id="277" r:id="rId21"/>
    <p:sldId id="281" r:id="rId22"/>
    <p:sldId id="278" r:id="rId23"/>
    <p:sldId id="279" r:id="rId24"/>
    <p:sldId id="291" r:id="rId25"/>
    <p:sldId id="292" r:id="rId26"/>
    <p:sldId id="293" r:id="rId27"/>
    <p:sldId id="294" r:id="rId28"/>
    <p:sldId id="289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E8C17-10C4-4B42-BC4E-27E223106AB9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8717B-5F07-4B3A-87B6-C76AE740A3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279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3B7997-DFE0-4B77-B02F-F84C40ED2E61}" type="slidenum">
              <a:rPr lang="ru-RU">
                <a:solidFill>
                  <a:srgbClr val="000000"/>
                </a:solidFill>
              </a:rPr>
              <a:pPr/>
              <a:t>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1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664EA9C-0DDE-4A2C-B5D1-403B7C398793}" type="slidenum">
              <a:rPr lang="ru-RU" sz="12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614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1149FF1F-4D65-406E-AE72-3C637112F66F}" type="slidenum">
              <a:rPr lang="ru-RU" sz="12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61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	Разработка системы нормативов и выбор объектов нормрования определяются новым пониманием стандарта общего образования, в котором основной акцент переносится с содержания на результаты образования. Поэтому при разработке как Требований стандарта, так и документов, обеспечивающих его  реализацию, должны быть заданы рамки не только для изучаемого учебного материала, но и </a:t>
            </a:r>
            <a:r>
              <a:rPr lang="ru-RU" i="1" smtClean="0"/>
              <a:t>основные способы учебных действий</a:t>
            </a:r>
            <a:r>
              <a:rPr lang="ru-RU" smtClean="0"/>
              <a:t>, посредством которых дети осваивают данный учебный материал.</a:t>
            </a:r>
          </a:p>
          <a:p>
            <a:pPr eaLnBrk="1" hangingPunct="1"/>
            <a:r>
              <a:rPr lang="ru-RU" smtClean="0"/>
              <a:t>	Иными словами, наряду с традиционным вопросом «Чему учить?», по мнению разработчиков, важнейшим становится вопрос «Как учить?» или, точнее, «Как учить так, чтобы инициировать у детей собственные вопросы: “</a:t>
            </a:r>
            <a:r>
              <a:rPr lang="ru-RU" i="1" smtClean="0"/>
              <a:t>Чему мне нужно научиться?</a:t>
            </a:r>
            <a:r>
              <a:rPr lang="ru-RU" smtClean="0"/>
              <a:t>” и </a:t>
            </a:r>
            <a:r>
              <a:rPr lang="ru-RU" i="1" smtClean="0"/>
              <a:t>“Как мне этому научиться?”</a:t>
            </a:r>
            <a:r>
              <a:rPr lang="ru-RU" b="1" smtClean="0"/>
              <a:t>.</a:t>
            </a:r>
            <a:r>
              <a:rPr lang="ru-RU" smtClean="0"/>
              <a:t>  </a:t>
            </a:r>
            <a:r>
              <a:rPr lang="ru-RU" b="1" smtClean="0"/>
              <a:t>(Слайд 6)</a:t>
            </a:r>
          </a:p>
        </p:txBody>
      </p:sp>
    </p:spTree>
    <p:extLst>
      <p:ext uri="{BB962C8B-B14F-4D97-AF65-F5344CB8AC3E}">
        <p14:creationId xmlns:p14="http://schemas.microsoft.com/office/powerpoint/2010/main" val="1165113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C6F098-B9C8-4DAB-9AF5-C4B28C8D1E77}" type="slidenum">
              <a:rPr lang="ru-RU">
                <a:solidFill>
                  <a:srgbClr val="000000"/>
                </a:solidFill>
              </a:rPr>
              <a:pPr/>
              <a:t>9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33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835D73FE-6AE1-4E2F-BA4C-013DAB25174F}" type="slidenum">
              <a:rPr lang="ru-RU" sz="12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13316" name="Text Box 2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</p:spPr>
        <p:txBody>
          <a:bodyPr wrap="none" anchor="ctr"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23093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6E1C2-93F7-4CB5-ADCC-1C2344B326C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87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8454F-3F55-4155-B42D-7D1801842D1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55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B5D36-C1DF-4136-B2ED-856E5395818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141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72805-540E-414B-9CDD-4BA8ABEDEE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783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6E1C2-93F7-4CB5-ADCC-1C2344B326C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078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66F6E-7BD4-44AD-93BC-84CBAD2C11D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986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6911B-23E9-4FFC-B349-091B5E361B8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065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8B9BD-7625-4DF4-B485-0E59BFF2BC1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757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79636-A33D-46A4-941C-D23EDA3BE76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39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BC52E-D3C2-4437-931E-6C4EEF058B4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4993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8FF5B-7ECE-436E-AA1A-E52B06312A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66F6E-7BD4-44AD-93BC-84CBAD2C11D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2939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34F1A-4AC3-4C19-A96F-AA63460FEB1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5976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93958-6861-4163-9A5C-C40231CB310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9555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8454F-3F55-4155-B42D-7D1801842D1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1145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B5D36-C1DF-4136-B2ED-856E5395818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3538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72805-540E-414B-9CDD-4BA8ABEDEE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709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6E1C2-93F7-4CB5-ADCC-1C2344B326C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2176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66F6E-7BD4-44AD-93BC-84CBAD2C11D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434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6911B-23E9-4FFC-B349-091B5E361B8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9595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8B9BD-7625-4DF4-B485-0E59BFF2BC1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8866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79636-A33D-46A4-941C-D23EDA3BE76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063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6911B-23E9-4FFC-B349-091B5E361B8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5874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BC52E-D3C2-4437-931E-6C4EEF058B4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9266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8FF5B-7ECE-436E-AA1A-E52B06312A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9426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34F1A-4AC3-4C19-A96F-AA63460FEB1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432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93958-6861-4163-9A5C-C40231CB310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7249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8454F-3F55-4155-B42D-7D1801842D1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8988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B5D36-C1DF-4136-B2ED-856E5395818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4907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72805-540E-414B-9CDD-4BA8ABEDEE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8613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6E1C2-93F7-4CB5-ADCC-1C2344B326C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5520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66F6E-7BD4-44AD-93BC-84CBAD2C11D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0583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6911B-23E9-4FFC-B349-091B5E361B8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663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8B9BD-7625-4DF4-B485-0E59BFF2BC1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1647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8B9BD-7625-4DF4-B485-0E59BFF2BC1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4212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79636-A33D-46A4-941C-D23EDA3BE76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294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BC52E-D3C2-4437-931E-6C4EEF058B4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5337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8FF5B-7ECE-436E-AA1A-E52B06312A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0737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34F1A-4AC3-4C19-A96F-AA63460FEB1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9473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93958-6861-4163-9A5C-C40231CB310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9583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8454F-3F55-4155-B42D-7D1801842D1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8725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B5D36-C1DF-4136-B2ED-856E5395818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3376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72805-540E-414B-9CDD-4BA8ABEDEE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65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79636-A33D-46A4-941C-D23EDA3BE76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5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BC52E-D3C2-4437-931E-6C4EEF058B4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38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8FF5B-7ECE-436E-AA1A-E52B06312A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93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34F1A-4AC3-4C19-A96F-AA63460FEB1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50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93958-6861-4163-9A5C-C40231CB310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93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84832D-13FE-48F5-8543-B03D21498D08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49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84832D-13FE-48F5-8543-B03D21498D08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14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84832D-13FE-48F5-8543-B03D21498D08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19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84832D-13FE-48F5-8543-B03D21498D08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69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433458" y="1406769"/>
            <a:ext cx="8953188" cy="4501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4400" b="1" dirty="0">
                <a:solidFill>
                  <a:srgbClr val="FFFFFF"/>
                </a:solidFill>
              </a:rPr>
              <a:t>Урок в соответствии с </a:t>
            </a:r>
            <a:r>
              <a:rPr lang="ru-RU" sz="4400" b="1" dirty="0" smtClean="0">
                <a:solidFill>
                  <a:srgbClr val="FFFFFF"/>
                </a:solidFill>
              </a:rPr>
              <a:t>ФГОС</a:t>
            </a:r>
          </a:p>
          <a:p>
            <a:pPr eaLnBrk="1" hangingPunct="1"/>
            <a:r>
              <a:rPr lang="ru-RU" sz="4400" b="1" dirty="0" smtClean="0">
                <a:solidFill>
                  <a:srgbClr val="FFFFFF"/>
                </a:solidFill>
              </a:rPr>
              <a:t>Формирование УУД</a:t>
            </a:r>
            <a:endParaRPr lang="ru-RU" sz="4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08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УУД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400" b="1" i="1" dirty="0" smtClean="0">
                <a:solidFill>
                  <a:srgbClr val="FF0000"/>
                </a:solidFill>
                <a:latin typeface="Arial" panose="020B0604020202020204" pitchFamily="34" charset="0"/>
              </a:rPr>
              <a:t>Личностные действия</a:t>
            </a:r>
          </a:p>
          <a:p>
            <a:pPr marL="0" indent="0">
              <a:buNone/>
            </a:pPr>
            <a:r>
              <a:rPr lang="ru-RU" sz="4400" b="1" i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   Регулятивные действия    </a:t>
            </a:r>
          </a:p>
          <a:p>
            <a:pPr marL="0" indent="0">
              <a:buNone/>
            </a:pPr>
            <a:r>
              <a:rPr lang="ru-RU" sz="4400" b="1" i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       Познавательные действия</a:t>
            </a:r>
          </a:p>
          <a:p>
            <a:pPr marL="0" indent="0">
              <a:buNone/>
            </a:pPr>
            <a:r>
              <a:rPr lang="ru-RU" sz="4400" b="1" i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            Коммуникативные </a:t>
            </a:r>
            <a:r>
              <a:rPr lang="ru-RU" sz="4400" b="1" i="1" dirty="0">
                <a:solidFill>
                  <a:srgbClr val="FF0000"/>
                </a:solidFill>
                <a:latin typeface="Arial" panose="020B0604020202020204" pitchFamily="34" charset="0"/>
              </a:rPr>
              <a:t>действия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4738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sz="5400" b="1" i="1" dirty="0">
                <a:solidFill>
                  <a:srgbClr val="FF0000"/>
                </a:solidFill>
                <a:latin typeface="Arial" panose="020B0604020202020204" pitchFamily="34" charset="0"/>
              </a:rPr>
              <a:t>Личностные действия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позволяют сделать учение осмысленным, увязывая их с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реальными жизненными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  целями и ситуациями. Личностные действия направлены на осознание, исследование и принятие жизненных ценностей, позволяют сориентироваться  в нравственных нормах и правилах, выработать свою жизненную позицию в отношении мира.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81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523" y="133961"/>
            <a:ext cx="10972800" cy="1143000"/>
          </a:xfrm>
          <a:solidFill>
            <a:srgbClr val="FFFF00"/>
          </a:solidFill>
        </p:spPr>
        <p:txBody>
          <a:bodyPr/>
          <a:lstStyle/>
          <a:p>
            <a:r>
              <a:rPr lang="ru-RU" sz="4800" b="1" i="1" dirty="0">
                <a:solidFill>
                  <a:srgbClr val="FF0000"/>
                </a:solidFill>
                <a:latin typeface="Arial" panose="020B0604020202020204" pitchFamily="34" charset="0"/>
              </a:rPr>
              <a:t>Регулятивные действия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ru-RU" sz="4400" b="1" dirty="0">
                <a:solidFill>
                  <a:schemeClr val="accent6"/>
                </a:solidFill>
                <a:latin typeface="Arial" panose="020B0604020202020204" pitchFamily="34" charset="0"/>
              </a:rPr>
              <a:t>обеспечивают возможность управления познавательной  и учебной деятельностью посредством постановки целей, планирования, контроля, коррекции своих действий, оценки успешности усвоения.</a:t>
            </a:r>
            <a:endParaRPr lang="ru-RU" sz="4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92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i="1" dirty="0">
                <a:solidFill>
                  <a:srgbClr val="FF0000"/>
                </a:solidFill>
                <a:latin typeface="Arial" panose="020B0604020202020204" pitchFamily="34" charset="0"/>
              </a:rPr>
              <a:t>Познавательные действия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4400" b="1" dirty="0" smtClean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r>
              <a:rPr lang="ru-RU" sz="4400" b="1" dirty="0">
                <a:solidFill>
                  <a:schemeClr val="accent2"/>
                </a:solidFill>
                <a:latin typeface="Arial" panose="020B0604020202020204" pitchFamily="34" charset="0"/>
              </a:rPr>
              <a:t> включают действия исследования, поиска, отбора и структурирования необходимой информации, моделирование изучаемого содержания.</a:t>
            </a:r>
            <a:endParaRPr lang="ru-RU" sz="4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08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sz="4800" b="1" i="1" dirty="0">
                <a:solidFill>
                  <a:srgbClr val="FF0000"/>
                </a:solidFill>
                <a:latin typeface="Arial" panose="020B0604020202020204" pitchFamily="34" charset="0"/>
              </a:rPr>
              <a:t>Коммуникативные действия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accent2"/>
                </a:solidFill>
                <a:latin typeface="Arial" panose="020B0604020202020204" pitchFamily="34" charset="0"/>
              </a:rPr>
              <a:t> обеспечивают возможности сотрудничества: умение слышать, слушать и понимать партнера, планировать и согласованно выполнять совместную деятельность, распределять роли, взаимно контролировать действия друг друга, уметь договариваться, вести дискуссию, правильно выражать свои мысли, оказывать поддержку друг другу и эффективно сотрудничать как с учителем, так и со сверстниками.</a:t>
            </a:r>
            <a:endParaRPr lang="ru-RU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13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86492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/>
            <a:r>
              <a:rPr lang="ru-RU" sz="3600" b="1" dirty="0">
                <a:solidFill>
                  <a:schemeClr val="accent2"/>
                </a:solidFill>
                <a:latin typeface="Arial" panose="020B0604020202020204" pitchFamily="34" charset="0"/>
              </a:rPr>
              <a:t>Формирование универсальных  учебных действий: личностных, регулятивных, познавательных и коммуникативных – в образовательном процессе осуществляется в контексте усвоения разных учебных предметов. </a:t>
            </a:r>
            <a:endParaRPr lang="ru-RU" sz="3600" b="1" dirty="0" smtClean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indent="449580"/>
            <a:r>
              <a:rPr lang="ru-RU" sz="3600" b="1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ru-RU" sz="3600" b="1" u="sng" dirty="0">
                <a:solidFill>
                  <a:schemeClr val="accent2"/>
                </a:solidFill>
                <a:latin typeface="Arial" panose="020B0604020202020204" pitchFamily="34" charset="0"/>
              </a:rPr>
              <a:t>Универсальные  учебные действия, </a:t>
            </a:r>
            <a:r>
              <a:rPr lang="ru-RU" sz="3600" b="1" dirty="0">
                <a:solidFill>
                  <a:schemeClr val="accent2"/>
                </a:solidFill>
                <a:latin typeface="Arial" panose="020B0604020202020204" pitchFamily="34" charset="0"/>
              </a:rPr>
              <a:t>их свойства и качества определяют эффективность образовательного процесса, </a:t>
            </a:r>
            <a:r>
              <a:rPr lang="ru-RU" sz="3600" b="1" dirty="0" smtClean="0">
                <a:solidFill>
                  <a:schemeClr val="accent2"/>
                </a:solidFill>
                <a:latin typeface="Arial" panose="020B0604020202020204" pitchFamily="34" charset="0"/>
              </a:rPr>
              <a:t>в частности </a:t>
            </a:r>
            <a:r>
              <a:rPr lang="ru-RU" sz="3600" b="1" dirty="0">
                <a:solidFill>
                  <a:schemeClr val="accent2"/>
                </a:solidFill>
                <a:latin typeface="Arial" panose="020B0604020202020204" pitchFamily="34" charset="0"/>
              </a:rPr>
              <a:t> усвоение знаний, формирование умений, образа мира и основных видов компетенций учащегося, в том числе социальной и личностной.</a:t>
            </a:r>
          </a:p>
          <a:p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4803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0"/>
            <a:ext cx="9144000" cy="114300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sz="2800" b="1">
                <a:solidFill>
                  <a:schemeClr val="bg1"/>
                </a:solidFill>
              </a:rPr>
              <a:t>Связь универсальных учебных действий </a:t>
            </a:r>
            <a:br>
              <a:rPr lang="ru-RU" sz="2800" b="1">
                <a:solidFill>
                  <a:schemeClr val="bg1"/>
                </a:solidFill>
              </a:rPr>
            </a:br>
            <a:r>
              <a:rPr lang="ru-RU" sz="2800" b="1">
                <a:solidFill>
                  <a:schemeClr val="bg1"/>
                </a:solidFill>
              </a:rPr>
              <a:t>с содержанием учебных предметов</a:t>
            </a:r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61443" name="Содержимое 2"/>
          <p:cNvSpPr>
            <a:spLocks noGrp="1"/>
          </p:cNvSpPr>
          <p:nvPr>
            <p:ph idx="4294967295"/>
          </p:nvPr>
        </p:nvSpPr>
        <p:spPr>
          <a:xfrm>
            <a:off x="1666876" y="1143000"/>
            <a:ext cx="9001125" cy="5715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b="1">
                <a:solidFill>
                  <a:schemeClr val="accent2"/>
                </a:solidFill>
              </a:rPr>
              <a:t>На ступени начального общего образования имеет особое значение обеспечение при организации учебного процесса сбалансированного развития у обучающихся логического, наглядно-образного и знаково-символического мышления</a:t>
            </a:r>
            <a:endParaRPr lang="en-US" sz="2800" b="1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ru-RU" sz="2800" b="1">
                <a:solidFill>
                  <a:schemeClr val="accent2"/>
                </a:solidFill>
              </a:rPr>
              <a:t>Каждый учебный предмет в зависимости от предметного содержания и способов организации учебной деятельности обучающихся раскрывает определённые возможности для формирования универсальных учебных действий</a:t>
            </a:r>
          </a:p>
        </p:txBody>
      </p:sp>
    </p:spTree>
    <p:extLst>
      <p:ext uri="{BB962C8B-B14F-4D97-AF65-F5344CB8AC3E}">
        <p14:creationId xmlns:p14="http://schemas.microsoft.com/office/powerpoint/2010/main" val="401604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0"/>
            <a:ext cx="9144000" cy="85725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Окружающий мир</a:t>
            </a:r>
          </a:p>
        </p:txBody>
      </p:sp>
      <p:sp>
        <p:nvSpPr>
          <p:cNvPr id="67587" name="Содержимое 2"/>
          <p:cNvSpPr>
            <a:spLocks noGrp="1"/>
          </p:cNvSpPr>
          <p:nvPr>
            <p:ph idx="4294967295"/>
          </p:nvPr>
        </p:nvSpPr>
        <p:spPr>
          <a:xfrm>
            <a:off x="1524001" y="857250"/>
            <a:ext cx="9001125" cy="6000750"/>
          </a:xfrm>
        </p:spPr>
        <p:txBody>
          <a:bodyPr/>
          <a:lstStyle/>
          <a:p>
            <a:pPr eaLnBrk="1" hangingPunct="1"/>
            <a:r>
              <a:rPr lang="ru-RU" b="1" dirty="0">
                <a:solidFill>
                  <a:schemeClr val="accent2"/>
                </a:solidFill>
              </a:rPr>
              <a:t>обеспечивает формирование у обучающихся целостной научной картины природного и социокультурного мира, отношений человека с природой, обществом, другими людьми, государством, осознания своего места в обществе, создавая основу становления мировоззрения, жизненного самоопределения и формирования российской гражданской идентичности </a:t>
            </a:r>
            <a:r>
              <a:rPr lang="ru-RU" b="1" dirty="0" smtClean="0">
                <a:solidFill>
                  <a:schemeClr val="accent2"/>
                </a:solidFill>
              </a:rPr>
              <a:t>личности</a:t>
            </a:r>
            <a:endParaRPr lang="ru-RU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8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 eaLnBrk="1" hangingPunct="1">
              <a:buNone/>
            </a:pPr>
            <a:r>
              <a:rPr lang="ru-RU" sz="2400" b="1" dirty="0">
                <a:solidFill>
                  <a:srgbClr val="FF0000"/>
                </a:solidFill>
              </a:rPr>
              <a:t>Личностные УУД</a:t>
            </a:r>
          </a:p>
          <a:p>
            <a:pPr lvl="0" eaLnBrk="1" hangingPunct="1"/>
            <a:r>
              <a:rPr lang="ru-RU" sz="2800" dirty="0">
                <a:solidFill>
                  <a:srgbClr val="333399"/>
                </a:solidFill>
              </a:rPr>
              <a:t>умения различать государственную символику Российской Федерации и своего региона, описывать достопримечательности столицы и родного края, находить на карте Российскую Федерацию, Москву – столицу России, свой регион и его столицу; ознакомление с особенностями некоторых зарубежных стран</a:t>
            </a:r>
            <a:r>
              <a:rPr lang="ru-RU" sz="2800" dirty="0" smtClean="0">
                <a:solidFill>
                  <a:srgbClr val="333399"/>
                </a:solidFill>
              </a:rPr>
              <a:t>;</a:t>
            </a:r>
          </a:p>
          <a:p>
            <a:pPr lvl="0" eaLnBrk="1" hangingPunct="1"/>
            <a:r>
              <a:rPr lang="ru-RU" sz="2800" dirty="0">
                <a:solidFill>
                  <a:srgbClr val="333399"/>
                </a:solidFill>
              </a:rPr>
              <a:t>развитие морально-этического сознания – норм и правил взаимоотношений человека с другими людьми, социальными группами и </a:t>
            </a:r>
            <a:r>
              <a:rPr lang="ru-RU" sz="2800" dirty="0" smtClean="0">
                <a:solidFill>
                  <a:srgbClr val="333399"/>
                </a:solidFill>
              </a:rPr>
              <a:t>сообществами;</a:t>
            </a:r>
            <a:endParaRPr lang="ru-RU" sz="2800" dirty="0" smtClean="0">
              <a:solidFill>
                <a:srgbClr val="333399"/>
              </a:solidFill>
            </a:endParaRPr>
          </a:p>
          <a:p>
            <a:pPr lvl="0" eaLnBrk="1" hangingPunct="1"/>
            <a:endParaRPr lang="ru-RU" sz="2400" dirty="0" smtClean="0">
              <a:solidFill>
                <a:srgbClr val="333399"/>
              </a:solidFill>
            </a:endParaRP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Окружающий мир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62000" y="427038"/>
            <a:ext cx="109728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Окружающий мир</a:t>
            </a:r>
            <a:endParaRPr lang="ru-RU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20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0"/>
            <a:ext cx="9144000" cy="85725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Окружающий мир</a:t>
            </a:r>
          </a:p>
        </p:txBody>
      </p:sp>
      <p:sp>
        <p:nvSpPr>
          <p:cNvPr id="68611" name="Содержимое 2"/>
          <p:cNvSpPr>
            <a:spLocks noGrp="1"/>
          </p:cNvSpPr>
          <p:nvPr>
            <p:ph idx="4294967295"/>
          </p:nvPr>
        </p:nvSpPr>
        <p:spPr>
          <a:xfrm>
            <a:off x="1524001" y="857250"/>
            <a:ext cx="9001125" cy="60007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400" b="1" dirty="0">
                <a:solidFill>
                  <a:srgbClr val="FF0000"/>
                </a:solidFill>
              </a:rPr>
              <a:t>Личностные УУД</a:t>
            </a:r>
          </a:p>
          <a:p>
            <a:pPr eaLnBrk="1" hangingPunct="1"/>
            <a:r>
              <a:rPr lang="ru-RU" sz="2200" dirty="0">
                <a:solidFill>
                  <a:schemeClr val="accent2"/>
                </a:solidFill>
              </a:rPr>
              <a:t>формирование основ исторической памяти – умения различать в историческом времени прошлое, настоящее, будущее, ориентации в основных исторических событиях своего народа и России и ощущения чувства гордости за славу и достижения своего народа и России, фиксировать в информационной среде элементы истории семьи, своего региона;</a:t>
            </a:r>
          </a:p>
          <a:p>
            <a:pPr eaLnBrk="1" hangingPunct="1"/>
            <a:r>
              <a:rPr lang="ru-RU" sz="2200" dirty="0">
                <a:solidFill>
                  <a:schemeClr val="accent2"/>
                </a:solidFill>
              </a:rPr>
              <a:t>•	формирование основ экологического сознания, грамотности и культуры учащихся, освоение элементарных норм адекватного </a:t>
            </a:r>
            <a:r>
              <a:rPr lang="ru-RU" sz="2200" dirty="0" err="1">
                <a:solidFill>
                  <a:schemeClr val="accent2"/>
                </a:solidFill>
              </a:rPr>
              <a:t>природосообразного</a:t>
            </a:r>
            <a:r>
              <a:rPr lang="ru-RU" sz="2200" dirty="0">
                <a:solidFill>
                  <a:schemeClr val="accent2"/>
                </a:solidFill>
              </a:rPr>
              <a:t> поведения;</a:t>
            </a:r>
          </a:p>
          <a:p>
            <a:pPr eaLnBrk="1" hangingPunct="1"/>
            <a:r>
              <a:rPr lang="ru-RU" sz="2200" dirty="0" smtClean="0">
                <a:solidFill>
                  <a:schemeClr val="accent2"/>
                </a:solidFill>
              </a:rPr>
              <a:t>В </a:t>
            </a:r>
            <a:r>
              <a:rPr lang="ru-RU" sz="2200" dirty="0">
                <a:solidFill>
                  <a:schemeClr val="accent2"/>
                </a:solidFill>
              </a:rPr>
              <a:t>сфере личностных универсальных учебных действий изучение предмета способствует принятию обучающимися правил здорового образа жизни, пониманию необходимости здорового образа жизни в интересах укрепления физического, психического и психологического здоровья.</a:t>
            </a:r>
          </a:p>
          <a:p>
            <a:pPr eaLnBrk="1" hangingPunct="1">
              <a:buFontTx/>
              <a:buNone/>
            </a:pPr>
            <a:endParaRPr lang="ru-RU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18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5241925"/>
          </a:xfrm>
          <a:solidFill>
            <a:schemeClr val="accent6"/>
          </a:solidFill>
        </p:spPr>
        <p:txBody>
          <a:bodyPr/>
          <a:lstStyle/>
          <a:p>
            <a:pPr eaLnBrk="1" hangingPunct="1"/>
            <a:r>
              <a:rPr lang="ru-RU" sz="4000" b="1" dirty="0">
                <a:solidFill>
                  <a:schemeClr val="bg1"/>
                </a:solidFill>
              </a:rPr>
              <a:t>Каждый урок должен быть для наставника задачей, которую он должен выполнять, обдумывая это заранее: на каждом уроке он должен чего-нибудь достигнуть, сделать шаг дальше и заставить весь класс сделать этот шаг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734051"/>
            <a:ext cx="8229600" cy="392113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chemeClr val="accent2"/>
                </a:solidFill>
              </a:rPr>
              <a:t>К. Д. Ушинский</a:t>
            </a:r>
          </a:p>
        </p:txBody>
      </p:sp>
    </p:spTree>
    <p:extLst>
      <p:ext uri="{BB962C8B-B14F-4D97-AF65-F5344CB8AC3E}">
        <p14:creationId xmlns:p14="http://schemas.microsoft.com/office/powerpoint/2010/main" val="370438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0"/>
            <a:ext cx="9144000" cy="85725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Окружающий мир</a:t>
            </a:r>
          </a:p>
        </p:txBody>
      </p:sp>
      <p:sp>
        <p:nvSpPr>
          <p:cNvPr id="69635" name="Содержимое 2"/>
          <p:cNvSpPr>
            <a:spLocks noGrp="1"/>
          </p:cNvSpPr>
          <p:nvPr>
            <p:ph idx="4294967295"/>
          </p:nvPr>
        </p:nvSpPr>
        <p:spPr>
          <a:xfrm>
            <a:off x="1524001" y="857250"/>
            <a:ext cx="9001125" cy="60007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400" b="1" dirty="0">
                <a:solidFill>
                  <a:srgbClr val="FF0000"/>
                </a:solidFill>
              </a:rPr>
              <a:t>Познавательные УУД</a:t>
            </a:r>
          </a:p>
          <a:p>
            <a:pPr eaLnBrk="1" hangingPunct="1"/>
            <a:r>
              <a:rPr lang="ru-RU" sz="2200" dirty="0">
                <a:solidFill>
                  <a:schemeClr val="accent2"/>
                </a:solidFill>
              </a:rPr>
              <a:t>овладение начальными формами исследовательской деятельности, включая умения поиска и работы с информацией, в том числе с использованием различных средств ИКТ;</a:t>
            </a:r>
          </a:p>
          <a:p>
            <a:pPr eaLnBrk="1" hangingPunct="1"/>
            <a:r>
              <a:rPr lang="ru-RU" sz="2200" dirty="0">
                <a:solidFill>
                  <a:schemeClr val="accent2"/>
                </a:solidFill>
              </a:rPr>
              <a:t>формирование действий замещения и моделирования (использования готовых моделей для объяснения явлений или выявления свойств объектов и создания моделей, в том числе в интерактивной среде);</a:t>
            </a:r>
          </a:p>
          <a:p>
            <a:pPr eaLnBrk="1" hangingPunct="1"/>
            <a:r>
              <a:rPr lang="ru-RU" sz="2200" dirty="0">
                <a:solidFill>
                  <a:schemeClr val="accent2"/>
                </a:solidFill>
              </a:rPr>
              <a:t>формирование логических действий сравнения, подведения под понятия, аналогии, классификации объектов живой и неживой природы на основе внешних признаков или известных характерных свойств; </a:t>
            </a:r>
          </a:p>
          <a:p>
            <a:pPr eaLnBrk="1" hangingPunct="1"/>
            <a:r>
              <a:rPr lang="ru-RU" sz="2200" dirty="0">
                <a:solidFill>
                  <a:schemeClr val="accent2"/>
                </a:solidFill>
              </a:rPr>
              <a:t>установление причинно-следственных связей в окружающем мире, в том числе на многообразном материале природы и культуры родного края.</a:t>
            </a:r>
          </a:p>
          <a:p>
            <a:pPr eaLnBrk="1" hangingPunct="1">
              <a:buFontTx/>
              <a:buNone/>
            </a:pPr>
            <a:endParaRPr lang="ru-RU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00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Регулятивные УУД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6"/>
                </a:solidFill>
              </a:rPr>
              <a:t>-следовать установленным правилам в планировании и контроле способа решения;</a:t>
            </a:r>
          </a:p>
          <a:p>
            <a:pPr>
              <a:buFontTx/>
              <a:buChar char="-"/>
            </a:pPr>
            <a:r>
              <a:rPr lang="ru-RU" sz="2400" b="1" dirty="0">
                <a:solidFill>
                  <a:schemeClr val="accent6"/>
                </a:solidFill>
              </a:rPr>
              <a:t>к</a:t>
            </a:r>
            <a:r>
              <a:rPr lang="ru-RU" sz="2400" b="1" dirty="0" smtClean="0">
                <a:solidFill>
                  <a:schemeClr val="accent6"/>
                </a:solidFill>
              </a:rPr>
              <a:t>онтролировать и оценивать свои действия </a:t>
            </a:r>
            <a:r>
              <a:rPr lang="ru-RU" sz="2400" b="1" dirty="0" err="1" smtClean="0">
                <a:solidFill>
                  <a:schemeClr val="accent6"/>
                </a:solidFill>
              </a:rPr>
              <a:t>приработе</a:t>
            </a:r>
            <a:r>
              <a:rPr lang="ru-RU" sz="2400" b="1" dirty="0" smtClean="0">
                <a:solidFill>
                  <a:schemeClr val="accent6"/>
                </a:solidFill>
              </a:rPr>
              <a:t> с наглядно-образными, словесно-образными и словесно-логическим материалом при сотрудничестве с </a:t>
            </a:r>
            <a:r>
              <a:rPr lang="ru-RU" sz="2400" b="1" dirty="0" err="1" smtClean="0">
                <a:solidFill>
                  <a:schemeClr val="accent6"/>
                </a:solidFill>
              </a:rPr>
              <a:t>учителем,одноклассниками</a:t>
            </a:r>
            <a:r>
              <a:rPr lang="ru-RU" sz="2400" b="1" dirty="0" smtClean="0">
                <a:solidFill>
                  <a:schemeClr val="accent6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chemeClr val="accent6"/>
                </a:solidFill>
              </a:rPr>
              <a:t>отбирать адекватные средства достижения цели деятельности;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6"/>
                </a:solidFill>
              </a:rPr>
              <a:t>-вносить необходимые коррекции в действия на основе его оценки и учета характера сделанных ошибок ;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6"/>
                </a:solidFill>
              </a:rPr>
              <a:t>Действовать в учебном сотрудничестве в соответствии с принятой ролью.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Окружающий мир</a:t>
            </a:r>
          </a:p>
        </p:txBody>
      </p:sp>
    </p:spTree>
    <p:extLst>
      <p:ext uri="{BB962C8B-B14F-4D97-AF65-F5344CB8AC3E}">
        <p14:creationId xmlns:p14="http://schemas.microsoft.com/office/powerpoint/2010/main" val="187952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Окружающий мир</a:t>
            </a:r>
            <a:endParaRPr lang="ru-RU" smtClean="0">
              <a:solidFill>
                <a:schemeClr val="bg1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Коммуникативные УУД</a:t>
            </a:r>
          </a:p>
          <a:p>
            <a:pPr lvl="0">
              <a:buFontTx/>
              <a:buChar char="-"/>
            </a:pPr>
            <a:r>
              <a:rPr lang="ru-RU" sz="2400" dirty="0">
                <a:solidFill>
                  <a:schemeClr val="accent6"/>
                </a:solidFill>
              </a:rPr>
              <a:t>с</a:t>
            </a:r>
            <a:r>
              <a:rPr lang="ru-RU" sz="2400" dirty="0" smtClean="0">
                <a:solidFill>
                  <a:schemeClr val="accent6"/>
                </a:solidFill>
              </a:rPr>
              <a:t>троить сообщение в соответствии с учебной задачей;</a:t>
            </a:r>
          </a:p>
          <a:p>
            <a:pPr lvl="0">
              <a:buFontTx/>
              <a:buChar char="-"/>
            </a:pPr>
            <a:r>
              <a:rPr lang="ru-RU" sz="2400" dirty="0" smtClean="0">
                <a:solidFill>
                  <a:schemeClr val="accent6"/>
                </a:solidFill>
              </a:rPr>
              <a:t>ориентироваться на позиции партнера в общении и взаимодействии;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6"/>
                </a:solidFill>
              </a:rPr>
              <a:t>-  учитывать другое мнение и позицию;</a:t>
            </a:r>
          </a:p>
          <a:p>
            <a:pPr lvl="0">
              <a:buFontTx/>
              <a:buChar char="-"/>
            </a:pPr>
            <a:r>
              <a:rPr lang="ru-RU" sz="2400" dirty="0">
                <a:solidFill>
                  <a:schemeClr val="accent6"/>
                </a:solidFill>
              </a:rPr>
              <a:t>у</a:t>
            </a:r>
            <a:r>
              <a:rPr lang="ru-RU" sz="2400" dirty="0" smtClean="0">
                <a:solidFill>
                  <a:schemeClr val="accent6"/>
                </a:solidFill>
              </a:rPr>
              <a:t>мение договариваться, приходить к общему решению(при работе в группе, в паре); </a:t>
            </a:r>
          </a:p>
          <a:p>
            <a:pPr lvl="0">
              <a:buFontTx/>
              <a:buChar char="-"/>
            </a:pPr>
            <a:r>
              <a:rPr lang="ru-RU" sz="2400" dirty="0">
                <a:solidFill>
                  <a:schemeClr val="accent6"/>
                </a:solidFill>
              </a:rPr>
              <a:t>к</a:t>
            </a:r>
            <a:r>
              <a:rPr lang="ru-RU" sz="2400" dirty="0" smtClean="0">
                <a:solidFill>
                  <a:schemeClr val="accent6"/>
                </a:solidFill>
              </a:rPr>
              <a:t>онтролировать действие партнёра;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6"/>
                </a:solidFill>
              </a:rPr>
              <a:t>-  </a:t>
            </a:r>
            <a:r>
              <a:rPr lang="ru-RU" sz="2400" dirty="0">
                <a:solidFill>
                  <a:schemeClr val="accent6"/>
                </a:solidFill>
              </a:rPr>
              <a:t>а</a:t>
            </a:r>
            <a:r>
              <a:rPr lang="ru-RU" sz="2400" dirty="0" smtClean="0">
                <a:solidFill>
                  <a:schemeClr val="accent6"/>
                </a:solidFill>
              </a:rPr>
              <a:t>декватно использовать средства устной речи для решения различных коммуникативных задач.</a:t>
            </a:r>
            <a:endParaRPr lang="ru-RU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83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460377"/>
          </a:xfrm>
          <a:solidFill>
            <a:srgbClr val="92D050"/>
          </a:solidFill>
        </p:spPr>
        <p:txBody>
          <a:bodyPr/>
          <a:lstStyle/>
          <a:p>
            <a:r>
              <a:rPr lang="ru-RU" b="1" i="1" dirty="0">
                <a:solidFill>
                  <a:srgbClr val="C00000"/>
                </a:solidFill>
              </a:rPr>
              <a:t>Типы уроков окружающего мира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sz="4000" b="1" dirty="0">
                <a:solidFill>
                  <a:schemeClr val="accent6"/>
                </a:solidFill>
              </a:rPr>
              <a:t>Урок-наблюдение</a:t>
            </a:r>
            <a:br>
              <a:rPr lang="ru-RU" sz="4000" b="1" dirty="0">
                <a:solidFill>
                  <a:schemeClr val="accent6"/>
                </a:solidFill>
              </a:rPr>
            </a:br>
            <a:r>
              <a:rPr lang="ru-RU" sz="4000" b="1" dirty="0">
                <a:solidFill>
                  <a:schemeClr val="accent6"/>
                </a:solidFill>
              </a:rPr>
              <a:t>Урок-поиск</a:t>
            </a:r>
            <a:br>
              <a:rPr lang="ru-RU" sz="4000" b="1" dirty="0">
                <a:solidFill>
                  <a:schemeClr val="accent6"/>
                </a:solidFill>
              </a:rPr>
            </a:br>
            <a:r>
              <a:rPr lang="ru-RU" sz="4000" b="1" dirty="0">
                <a:solidFill>
                  <a:schemeClr val="accent6"/>
                </a:solidFill>
              </a:rPr>
              <a:t>Урок-дискуссия (учебный диалог/</a:t>
            </a:r>
            <a:r>
              <a:rPr lang="ru-RU" sz="4000" b="1" dirty="0" err="1">
                <a:solidFill>
                  <a:schemeClr val="accent6"/>
                </a:solidFill>
              </a:rPr>
              <a:t>полилог</a:t>
            </a:r>
            <a:r>
              <a:rPr lang="ru-RU" sz="4000" b="1" dirty="0">
                <a:solidFill>
                  <a:schemeClr val="accent6"/>
                </a:solidFill>
              </a:rPr>
              <a:t>)</a:t>
            </a:r>
            <a:br>
              <a:rPr lang="ru-RU" sz="4000" b="1" dirty="0">
                <a:solidFill>
                  <a:schemeClr val="accent6"/>
                </a:solidFill>
              </a:rPr>
            </a:br>
            <a:r>
              <a:rPr lang="ru-RU" sz="4000" b="1" dirty="0">
                <a:solidFill>
                  <a:schemeClr val="accent6"/>
                </a:solidFill>
              </a:rPr>
              <a:t>Урок-практикум</a:t>
            </a:r>
            <a:br>
              <a:rPr lang="ru-RU" sz="4000" b="1" dirty="0">
                <a:solidFill>
                  <a:schemeClr val="accent6"/>
                </a:solidFill>
              </a:rPr>
            </a:br>
            <a:r>
              <a:rPr lang="ru-RU" sz="4000" b="1" dirty="0">
                <a:solidFill>
                  <a:schemeClr val="accent6"/>
                </a:solidFill>
              </a:rPr>
              <a:t>Урок-игра</a:t>
            </a:r>
            <a:br>
              <a:rPr lang="ru-RU" sz="4000" b="1" dirty="0">
                <a:solidFill>
                  <a:schemeClr val="accent6"/>
                </a:solidFill>
              </a:rPr>
            </a:br>
            <a:r>
              <a:rPr lang="ru-RU" sz="4000" b="1" dirty="0">
                <a:solidFill>
                  <a:schemeClr val="accent6"/>
                </a:solidFill>
              </a:rPr>
              <a:t>Урок творчества</a:t>
            </a:r>
            <a:endParaRPr lang="ru-RU" sz="40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17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Методы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i="1" dirty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36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восприятие объекта</a:t>
            </a:r>
          </a:p>
          <a:p>
            <a:r>
              <a:rPr lang="ru-RU" sz="3600" b="1" i="1" dirty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исследование </a:t>
            </a:r>
            <a:endParaRPr lang="ru-RU" sz="3600" b="1" dirty="0" smtClean="0">
              <a:solidFill>
                <a:schemeClr val="accent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обсуждение </a:t>
            </a:r>
            <a:endParaRPr lang="ru-RU" sz="3600" b="1" dirty="0" smtClean="0">
              <a:solidFill>
                <a:schemeClr val="accent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практическая деятельность </a:t>
            </a:r>
            <a:endParaRPr lang="ru-RU" sz="3600" b="1" dirty="0" smtClean="0">
              <a:solidFill>
                <a:schemeClr val="accent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6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дидактическая </a:t>
            </a:r>
            <a:r>
              <a:rPr lang="ru-RU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(ролевая) </a:t>
            </a:r>
            <a:r>
              <a:rPr lang="ru-RU" sz="36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игра</a:t>
            </a:r>
          </a:p>
          <a:p>
            <a:r>
              <a:rPr lang="ru-RU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моделирование воображаемой </a:t>
            </a:r>
            <a:r>
              <a:rPr lang="ru-RU" sz="36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ситуации</a:t>
            </a:r>
          </a:p>
          <a:p>
            <a:r>
              <a:rPr lang="ru-RU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3600" b="1" dirty="0" smtClean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роектной деятельности</a:t>
            </a:r>
            <a:r>
              <a:rPr lang="ru-RU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600" b="1" i="1" dirty="0" smtClean="0">
              <a:solidFill>
                <a:schemeClr val="accent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33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4708" y="351693"/>
            <a:ext cx="980049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/>
            <a:r>
              <a:rPr lang="ru-RU" sz="4000" b="1" dirty="0">
                <a:solidFill>
                  <a:schemeClr val="accent2"/>
                </a:solidFill>
                <a:latin typeface="Arial" panose="020B0604020202020204" pitchFamily="34" charset="0"/>
              </a:rPr>
              <a:t>Развитие системы универсальных учебных действий в составе личностных, регулятивных, познавательных и коммуникативных действий, определяющих развитие психологических способностей личности, осуществляется в рамках нормативно-возрастного развития личностной и познавательной сфер ребёнка.</a:t>
            </a:r>
          </a:p>
          <a:p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37258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74825" y="2276476"/>
            <a:ext cx="8642350" cy="4581525"/>
          </a:xfrm>
          <a:solidFill>
            <a:schemeClr val="bg1"/>
          </a:solidFill>
          <a:effectLst>
            <a:outerShdw dist="107763" dir="13500000" algn="ctr" rotWithShape="0">
              <a:srgbClr val="FF0000">
                <a:alpha val="50000"/>
              </a:srgbClr>
            </a:outerShdw>
          </a:effectLst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lang="ru-RU" b="1" smtClean="0">
                <a:solidFill>
                  <a:srgbClr val="FFFFFF"/>
                </a:solidFill>
              </a:rPr>
              <a:t>     </a:t>
            </a:r>
            <a:r>
              <a:rPr lang="ru-RU" sz="2800" b="1">
                <a:solidFill>
                  <a:srgbClr val="0000CC"/>
                </a:solidFill>
              </a:rPr>
              <a:t>Основная педагогическая задача:</a:t>
            </a:r>
          </a:p>
          <a:p>
            <a:pPr marL="609600" indent="-609600" algn="ctr" eaLnBrk="1" hangingPunct="1">
              <a:lnSpc>
                <a:spcPct val="9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lang="ru-RU" sz="2800" b="1" i="1">
                <a:solidFill>
                  <a:srgbClr val="FF0000"/>
                </a:solidFill>
              </a:rPr>
              <a:t>организация условий, инициирующих детское действие</a:t>
            </a:r>
          </a:p>
          <a:p>
            <a:pPr marL="609600" indent="-609600" algn="ctr" eaLnBrk="1" hangingPunct="1">
              <a:lnSpc>
                <a:spcPct val="90000"/>
              </a:lnSpc>
              <a:spcBef>
                <a:spcPct val="0"/>
              </a:spcBef>
              <a:buClr>
                <a:srgbClr val="FFFFFF"/>
              </a:buClr>
              <a:buNone/>
            </a:pPr>
            <a:endParaRPr lang="ru-RU" sz="2800" b="1">
              <a:solidFill>
                <a:srgbClr val="FF0000"/>
              </a:solidFill>
            </a:endParaRPr>
          </a:p>
          <a:p>
            <a:pPr marL="609600" indent="-609600" algn="ctr" eaLnBrk="1" hangingPunct="1">
              <a:lnSpc>
                <a:spcPct val="90000"/>
              </a:lnSpc>
              <a:spcBef>
                <a:spcPct val="0"/>
              </a:spcBef>
              <a:buClr>
                <a:srgbClr val="FFFFFF"/>
              </a:buClr>
            </a:pPr>
            <a:endParaRPr lang="ru-RU" sz="2800" b="1">
              <a:solidFill>
                <a:srgbClr val="FF0000"/>
              </a:solidFill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74825" y="0"/>
            <a:ext cx="8604250" cy="7572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Системно-деятельностный подход</a:t>
            </a:r>
          </a:p>
        </p:txBody>
      </p:sp>
      <p:sp>
        <p:nvSpPr>
          <p:cNvPr id="28676" name="Oval 5"/>
          <p:cNvSpPr>
            <a:spLocks noChangeArrowheads="1"/>
          </p:cNvSpPr>
          <p:nvPr/>
        </p:nvSpPr>
        <p:spPr bwMode="auto">
          <a:xfrm>
            <a:off x="1774826" y="3905250"/>
            <a:ext cx="2879725" cy="2952750"/>
          </a:xfrm>
          <a:prstGeom prst="ellipse">
            <a:avLst/>
          </a:prstGeom>
          <a:solidFill>
            <a:srgbClr val="FFFF00"/>
          </a:solidFill>
          <a:ln w="14351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i="1">
                <a:solidFill>
                  <a:srgbClr val="333399"/>
                </a:solidFill>
                <a:latin typeface="Tahoma" pitchFamily="34" charset="0"/>
              </a:rPr>
              <a:t>Чему учить?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b="1" i="1">
              <a:solidFill>
                <a:srgbClr val="333399"/>
              </a:solidFill>
              <a:latin typeface="Tahoma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обновление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содержания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образования</a:t>
            </a:r>
            <a:r>
              <a:rPr 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8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7535864" y="3832226"/>
            <a:ext cx="2879725" cy="3025775"/>
          </a:xfrm>
          <a:prstGeom prst="ellipse">
            <a:avLst/>
          </a:prstGeom>
          <a:solidFill>
            <a:srgbClr val="CC99FF"/>
          </a:solidFill>
          <a:ln w="14351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2400" b="1" i="1">
                <a:solidFill>
                  <a:srgbClr val="003300"/>
                </a:solidFill>
                <a:latin typeface="Tahoma" panose="020B0604030504040204" pitchFamily="34" charset="0"/>
              </a:rPr>
              <a:t>Как учить?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sz="1000" b="1" i="1">
              <a:solidFill>
                <a:srgbClr val="003300"/>
              </a:solidFill>
              <a:latin typeface="Tahoma" panose="020B060403050404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1800" b="1">
                <a:solidFill>
                  <a:srgbClr val="003300"/>
                </a:solidFill>
                <a:latin typeface="Tahoma" panose="020B0604030504040204" pitchFamily="34" charset="0"/>
              </a:rPr>
              <a:t>Обновление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1800" b="1">
                <a:solidFill>
                  <a:srgbClr val="003300"/>
                </a:solidFill>
                <a:latin typeface="Tahoma" panose="020B0604030504040204" pitchFamily="34" charset="0"/>
              </a:rPr>
              <a:t>технологий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1800" b="1">
                <a:solidFill>
                  <a:srgbClr val="003300"/>
                </a:solidFill>
                <a:latin typeface="Tahoma" panose="020B0604030504040204" pitchFamily="34" charset="0"/>
              </a:rPr>
              <a:t>образования</a:t>
            </a:r>
          </a:p>
        </p:txBody>
      </p:sp>
      <p:sp>
        <p:nvSpPr>
          <p:cNvPr id="28678" name="Oval 5"/>
          <p:cNvSpPr>
            <a:spLocks noChangeArrowheads="1"/>
          </p:cNvSpPr>
          <p:nvPr/>
        </p:nvSpPr>
        <p:spPr bwMode="auto">
          <a:xfrm>
            <a:off x="4656139" y="3429001"/>
            <a:ext cx="2879725" cy="3167063"/>
          </a:xfrm>
          <a:prstGeom prst="ellipse">
            <a:avLst/>
          </a:prstGeom>
          <a:solidFill>
            <a:srgbClr val="CCFFCC"/>
          </a:solidFill>
          <a:ln w="14351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i="1">
                <a:solidFill>
                  <a:srgbClr val="CC0000"/>
                </a:solidFill>
                <a:latin typeface="Tahoma" pitchFamily="34" charset="0"/>
              </a:rPr>
              <a:t>Ради чего учить</a:t>
            </a:r>
            <a:r>
              <a:rPr lang="ru-RU" sz="2400" b="1" i="1">
                <a:solidFill>
                  <a:srgbClr val="FFFFFF"/>
                </a:solidFill>
                <a:latin typeface="Tahoma" pitchFamily="34" charset="0"/>
              </a:rPr>
              <a:t>?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i="1">
              <a:solidFill>
                <a:srgbClr val="FFFFFF"/>
              </a:solidFill>
              <a:latin typeface="Tahoma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Ценности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образования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8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1847850" y="981075"/>
            <a:ext cx="8820150" cy="914400"/>
          </a:xfrm>
          <a:prstGeom prst="ellipse">
            <a:avLst/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</a:gradFill>
          <a:ln w="127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ru-RU" sz="2400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kumimoji="1" lang="ru-RU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развитие личности учащегося на основе освоения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ru-RU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универсальных способов деятельности.</a:t>
            </a:r>
            <a:r>
              <a:rPr kumimoji="1" lang="ru-RU" sz="240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905096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sz="4000" b="1" u="sng">
                <a:solidFill>
                  <a:schemeClr val="bg1"/>
                </a:solidFill>
                <a:latin typeface="Tahoma" panose="020B0604030504040204" pitchFamily="34" charset="0"/>
              </a:rPr>
              <a:t>Учебная деятельность</a:t>
            </a:r>
            <a:r>
              <a:rPr lang="ru-RU" sz="4000" b="1">
                <a:solidFill>
                  <a:schemeClr val="bg1"/>
                </a:solidFill>
                <a:latin typeface="Tahoma" panose="020B0604030504040204" pitchFamily="34" charset="0"/>
              </a:rPr>
              <a:t>-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90800" y="16002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smtClean="0">
                <a:latin typeface="Tahoma" panose="020B0604030504040204" pitchFamily="34" charset="0"/>
              </a:rPr>
              <a:t>  </a:t>
            </a:r>
            <a:r>
              <a:rPr lang="ru-RU" sz="4000" b="1" u="sng">
                <a:solidFill>
                  <a:srgbClr val="FF0000"/>
                </a:solidFill>
                <a:latin typeface="Tahoma" panose="020B0604030504040204" pitchFamily="34" charset="0"/>
              </a:rPr>
              <a:t>самостоятельная</a:t>
            </a:r>
            <a:r>
              <a:rPr lang="ru-RU" sz="4000" b="1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ru-RU" sz="4000" b="1">
                <a:solidFill>
                  <a:schemeClr val="accent2"/>
                </a:solidFill>
                <a:latin typeface="Tahoma" panose="020B0604030504040204" pitchFamily="34" charset="0"/>
              </a:rPr>
              <a:t>деятельность ученика по усвоению знаний, умений и навыков, в которой он </a:t>
            </a:r>
            <a:r>
              <a:rPr lang="ru-RU" sz="4000" b="1" u="sng">
                <a:solidFill>
                  <a:srgbClr val="FF0000"/>
                </a:solidFill>
                <a:latin typeface="Tahoma" panose="020B0604030504040204" pitchFamily="34" charset="0"/>
              </a:rPr>
              <a:t>изменяется</a:t>
            </a:r>
            <a:r>
              <a:rPr lang="ru-RU" sz="4000" b="1">
                <a:solidFill>
                  <a:schemeClr val="accent2"/>
                </a:solidFill>
                <a:latin typeface="Tahoma" panose="020B0604030504040204" pitchFamily="34" charset="0"/>
              </a:rPr>
              <a:t> и эти изменения </a:t>
            </a:r>
            <a:r>
              <a:rPr lang="ru-RU" sz="4000" b="1" u="sng">
                <a:solidFill>
                  <a:srgbClr val="FF0000"/>
                </a:solidFill>
                <a:latin typeface="Tahoma" panose="020B0604030504040204" pitchFamily="34" charset="0"/>
              </a:rPr>
              <a:t>осознает</a:t>
            </a:r>
          </a:p>
        </p:txBody>
      </p:sp>
      <p:pic>
        <p:nvPicPr>
          <p:cNvPr id="7172" name="Picture 4" descr="j0396742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1" y="4343400"/>
            <a:ext cx="19907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283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latin typeface="Tahoma" panose="020B0604030504040204" pitchFamily="34" charset="0"/>
              </a:rPr>
              <a:t/>
            </a:r>
            <a:br>
              <a:rPr lang="ru-RU" b="1" smtClean="0">
                <a:latin typeface="Tahoma" panose="020B0604030504040204" pitchFamily="34" charset="0"/>
              </a:rPr>
            </a:br>
            <a:r>
              <a:rPr lang="ru-RU" b="1" u="sng" smtClean="0">
                <a:solidFill>
                  <a:schemeClr val="accent2"/>
                </a:solidFill>
                <a:latin typeface="Tahoma" panose="020B0604030504040204" pitchFamily="34" charset="0"/>
              </a:rPr>
              <a:t>Учебная задача</a:t>
            </a:r>
            <a:r>
              <a:rPr lang="ru-RU" b="1" smtClean="0">
                <a:solidFill>
                  <a:schemeClr val="accent2"/>
                </a:solidFill>
                <a:latin typeface="Tahoma" panose="020B0604030504040204" pitchFamily="34" charset="0"/>
              </a:rPr>
              <a:t>- цель, которую перед собой ставит ученик</a:t>
            </a:r>
          </a:p>
        </p:txBody>
      </p:sp>
      <p:pic>
        <p:nvPicPr>
          <p:cNvPr id="8195" name="Picture 3" descr="j0396744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2514600"/>
            <a:ext cx="2741613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5181600" y="2590800"/>
            <a:ext cx="5105400" cy="12192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3600" b="1">
                <a:solidFill>
                  <a:srgbClr val="FF0000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Чему? Зачем?</a:t>
            </a:r>
          </a:p>
        </p:txBody>
      </p:sp>
    </p:spTree>
    <p:extLst>
      <p:ext uri="{BB962C8B-B14F-4D97-AF65-F5344CB8AC3E}">
        <p14:creationId xmlns:p14="http://schemas.microsoft.com/office/powerpoint/2010/main" val="138996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533400"/>
            <a:ext cx="7772400" cy="1143000"/>
          </a:xfrm>
        </p:spPr>
        <p:txBody>
          <a:bodyPr/>
          <a:lstStyle/>
          <a:p>
            <a:pPr eaLnBrk="1" hangingPunct="1"/>
            <a:r>
              <a:rPr lang="ru-RU" b="1" smtClean="0">
                <a:latin typeface="Tahoma" panose="020B0604030504040204" pitchFamily="34" charset="0"/>
              </a:rPr>
              <a:t/>
            </a:r>
            <a:br>
              <a:rPr lang="ru-RU" b="1" smtClean="0">
                <a:latin typeface="Tahoma" panose="020B0604030504040204" pitchFamily="34" charset="0"/>
              </a:rPr>
            </a:br>
            <a:r>
              <a:rPr lang="ru-RU" b="1" smtClean="0">
                <a:latin typeface="Tahoma" panose="020B0604030504040204" pitchFamily="34" charset="0"/>
              </a:rPr>
              <a:t/>
            </a:r>
            <a:br>
              <a:rPr lang="ru-RU" b="1" smtClean="0">
                <a:latin typeface="Tahoma" panose="020B0604030504040204" pitchFamily="34" charset="0"/>
              </a:rPr>
            </a:br>
            <a:r>
              <a:rPr lang="ru-RU" b="1" u="sng" smtClean="0">
                <a:solidFill>
                  <a:schemeClr val="accent2"/>
                </a:solidFill>
                <a:latin typeface="Tahoma" panose="020B0604030504040204" pitchFamily="34" charset="0"/>
              </a:rPr>
              <a:t>Учебное действие</a:t>
            </a:r>
            <a:r>
              <a:rPr lang="ru-RU" b="1" smtClean="0">
                <a:solidFill>
                  <a:schemeClr val="accent2"/>
                </a:solidFill>
                <a:latin typeface="Tahoma" panose="020B0604030504040204" pitchFamily="34" charset="0"/>
              </a:rPr>
              <a:t>- система существенных признаков понятия или алгоритм</a:t>
            </a:r>
          </a:p>
        </p:txBody>
      </p:sp>
      <p:pic>
        <p:nvPicPr>
          <p:cNvPr id="9219" name="Picture 3" descr="j0396744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3124200"/>
            <a:ext cx="22447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5410200" y="3429000"/>
            <a:ext cx="4800600" cy="8001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3600" b="1">
                <a:solidFill>
                  <a:srgbClr val="FF0000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Как?</a:t>
            </a:r>
          </a:p>
        </p:txBody>
      </p:sp>
    </p:spTree>
    <p:extLst>
      <p:ext uri="{BB962C8B-B14F-4D97-AF65-F5344CB8AC3E}">
        <p14:creationId xmlns:p14="http://schemas.microsoft.com/office/powerpoint/2010/main" val="176327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67000" y="609600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b="1" u="sng">
                <a:latin typeface="Tahoma" panose="020B0604030504040204" pitchFamily="34" charset="0"/>
              </a:rPr>
              <a:t/>
            </a:r>
            <a:br>
              <a:rPr lang="ru-RU" sz="4000" b="1" u="sng">
                <a:latin typeface="Tahoma" panose="020B0604030504040204" pitchFamily="34" charset="0"/>
              </a:rPr>
            </a:br>
            <a:r>
              <a:rPr lang="ru-RU" sz="4000" b="1" u="sng">
                <a:latin typeface="Tahoma" panose="020B0604030504040204" pitchFamily="34" charset="0"/>
              </a:rPr>
              <a:t/>
            </a:r>
            <a:br>
              <a:rPr lang="ru-RU" sz="4000" b="1" u="sng">
                <a:latin typeface="Tahoma" panose="020B0604030504040204" pitchFamily="34" charset="0"/>
              </a:rPr>
            </a:br>
            <a:r>
              <a:rPr lang="ru-RU" sz="4000" b="1" u="sng">
                <a:solidFill>
                  <a:schemeClr val="accent2"/>
                </a:solidFill>
                <a:latin typeface="Tahoma" panose="020B0604030504040204" pitchFamily="34" charset="0"/>
              </a:rPr>
              <a:t>Самоконтроль</a:t>
            </a:r>
            <a:r>
              <a:rPr lang="ru-RU" sz="4000" b="1">
                <a:solidFill>
                  <a:schemeClr val="accent2"/>
                </a:solidFill>
                <a:latin typeface="Tahoma" panose="020B0604030504040204" pitchFamily="34" charset="0"/>
              </a:rPr>
              <a:t>- определение правильности выполненного действия</a:t>
            </a:r>
            <a:br>
              <a:rPr lang="ru-RU" sz="4000" b="1">
                <a:solidFill>
                  <a:schemeClr val="accent2"/>
                </a:solidFill>
                <a:latin typeface="Tahoma" panose="020B0604030504040204" pitchFamily="34" charset="0"/>
              </a:rPr>
            </a:br>
            <a:endParaRPr lang="ru-RU" sz="4000" b="1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  <p:pic>
        <p:nvPicPr>
          <p:cNvPr id="10243" name="Picture 3" descr="j0396744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1" y="2514600"/>
            <a:ext cx="2741613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5330826" y="2857500"/>
            <a:ext cx="4803775" cy="10287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3600" b="1">
                <a:solidFill>
                  <a:srgbClr val="FF0000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Правильно?</a:t>
            </a:r>
          </a:p>
        </p:txBody>
      </p:sp>
    </p:spTree>
    <p:extLst>
      <p:ext uri="{BB962C8B-B14F-4D97-AF65-F5344CB8AC3E}">
        <p14:creationId xmlns:p14="http://schemas.microsoft.com/office/powerpoint/2010/main" val="31670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2313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z="4000" b="1" u="sng">
                <a:solidFill>
                  <a:schemeClr val="accent2"/>
                </a:solidFill>
                <a:latin typeface="Tahoma" panose="020B0604030504040204" pitchFamily="34" charset="0"/>
              </a:rPr>
              <a:t>Самооценка</a:t>
            </a:r>
            <a:r>
              <a:rPr lang="ru-RU" sz="4000" b="1">
                <a:solidFill>
                  <a:schemeClr val="accent2"/>
                </a:solidFill>
                <a:latin typeface="Tahoma" panose="020B0604030504040204" pitchFamily="34" charset="0"/>
              </a:rPr>
              <a:t>- определение степени соответствия эталону или качества выполненного действия</a:t>
            </a:r>
          </a:p>
        </p:txBody>
      </p:sp>
      <p:pic>
        <p:nvPicPr>
          <p:cNvPr id="11267" name="Picture 3" descr="j0396744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124200"/>
            <a:ext cx="2351088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5257800" y="3429000"/>
            <a:ext cx="4686300" cy="213360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3600" b="1">
                <a:solidFill>
                  <a:srgbClr val="FF0000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Хорошо?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3600" b="1">
                <a:solidFill>
                  <a:srgbClr val="FF0000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Можно лучше?</a:t>
            </a:r>
          </a:p>
        </p:txBody>
      </p:sp>
      <p:sp>
        <p:nvSpPr>
          <p:cNvPr id="1126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448800" y="6324600"/>
            <a:ext cx="609600" cy="304800"/>
          </a:xfrm>
          <a:prstGeom prst="actionButtonBlank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15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952625" y="-46038"/>
            <a:ext cx="8229600" cy="1311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ru-RU" b="1">
                <a:solidFill>
                  <a:srgbClr val="333399"/>
                </a:solidFill>
                <a:cs typeface="Arial" panose="020B0604020202020204" pitchFamily="34" charset="0"/>
              </a:rPr>
              <a:t>«</a:t>
            </a:r>
            <a:r>
              <a:rPr lang="ru-RU" sz="2400" b="1">
                <a:solidFill>
                  <a:srgbClr val="333399"/>
                </a:solidFill>
                <a:cs typeface="Arial" panose="020B0604020202020204" pitchFamily="34" charset="0"/>
              </a:rPr>
              <a:t>Эффективный» способ использования информативного источника знаний невозможен при реализации новых технологий</a:t>
            </a: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1981201" y="1674813"/>
            <a:ext cx="8226425" cy="4373562"/>
            <a:chOff x="288" y="1055"/>
            <a:chExt cx="5182" cy="2755"/>
          </a:xfrm>
        </p:grpSpPr>
        <p:pic>
          <p:nvPicPr>
            <p:cNvPr id="1229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055"/>
              <a:ext cx="5183" cy="2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2293" name="Text Box 5"/>
            <p:cNvSpPr txBox="1">
              <a:spLocks noChangeArrowheads="1"/>
            </p:cNvSpPr>
            <p:nvPr/>
          </p:nvSpPr>
          <p:spPr bwMode="auto">
            <a:xfrm>
              <a:off x="288" y="1055"/>
              <a:ext cx="5183" cy="2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sz="18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6575236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638</Words>
  <Application>Microsoft Office PowerPoint</Application>
  <PresentationFormat>Широкоэкранный</PresentationFormat>
  <Paragraphs>107</Paragraphs>
  <Slides>25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Calibri</vt:lpstr>
      <vt:lpstr>Tahoma</vt:lpstr>
      <vt:lpstr>Times New Roman</vt:lpstr>
      <vt:lpstr>Оформление по умолчанию</vt:lpstr>
      <vt:lpstr>1_Оформление по умолчанию</vt:lpstr>
      <vt:lpstr>2_Оформление по умолчанию</vt:lpstr>
      <vt:lpstr>3_Оформление по умолчанию</vt:lpstr>
      <vt:lpstr>Презентация PowerPoint</vt:lpstr>
      <vt:lpstr>Каждый урок должен быть для наставника задачей, которую он должен выполнять, обдумывая это заранее: на каждом уроке он должен чего-нибудь достигнуть, сделать шаг дальше и заставить весь класс сделать этот шаг</vt:lpstr>
      <vt:lpstr>Презентация PowerPoint</vt:lpstr>
      <vt:lpstr>Учебная деятельность-</vt:lpstr>
      <vt:lpstr> Учебная задача- цель, которую перед собой ставит ученик</vt:lpstr>
      <vt:lpstr>  Учебное действие- система существенных признаков понятия или алгоритм</vt:lpstr>
      <vt:lpstr>  Самоконтроль- определение правильности выполненного действия </vt:lpstr>
      <vt:lpstr>  Самооценка- определение степени соответствия эталону или качества выполненного действия</vt:lpstr>
      <vt:lpstr>Презентация PowerPoint</vt:lpstr>
      <vt:lpstr>УУД</vt:lpstr>
      <vt:lpstr>Личностные действия</vt:lpstr>
      <vt:lpstr>Регулятивные действия</vt:lpstr>
      <vt:lpstr>Познавательные действия</vt:lpstr>
      <vt:lpstr>Коммуникативные действия</vt:lpstr>
      <vt:lpstr>Презентация PowerPoint</vt:lpstr>
      <vt:lpstr>Связь универсальных учебных действий  с содержанием учебных предметов</vt:lpstr>
      <vt:lpstr>Окружающий мир</vt:lpstr>
      <vt:lpstr>Окружающий мир</vt:lpstr>
      <vt:lpstr>Окружающий мир</vt:lpstr>
      <vt:lpstr>Окружающий мир</vt:lpstr>
      <vt:lpstr>Окружающий мир</vt:lpstr>
      <vt:lpstr>Окружающий мир</vt:lpstr>
      <vt:lpstr>Типы уроков окружающего мира</vt:lpstr>
      <vt:lpstr>Методы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Прекрасная</dc:creator>
  <cp:lastModifiedBy>Елена Прекрасная</cp:lastModifiedBy>
  <cp:revision>16</cp:revision>
  <dcterms:created xsi:type="dcterms:W3CDTF">2013-12-24T13:15:15Z</dcterms:created>
  <dcterms:modified xsi:type="dcterms:W3CDTF">2013-12-29T19:51:34Z</dcterms:modified>
</cp:coreProperties>
</file>