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281" r:id="rId3"/>
    <p:sldId id="269" r:id="rId4"/>
    <p:sldId id="276" r:id="rId5"/>
    <p:sldId id="277" r:id="rId6"/>
    <p:sldId id="278" r:id="rId7"/>
    <p:sldId id="282" r:id="rId8"/>
    <p:sldId id="283" r:id="rId9"/>
    <p:sldId id="284" r:id="rId10"/>
    <p:sldId id="285" r:id="rId11"/>
    <p:sldId id="286" r:id="rId12"/>
    <p:sldId id="287" r:id="rId13"/>
    <p:sldId id="292" r:id="rId14"/>
    <p:sldId id="288" r:id="rId15"/>
    <p:sldId id="290" r:id="rId16"/>
    <p:sldId id="29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35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09" autoAdjust="0"/>
  </p:normalViewPr>
  <p:slideViewPr>
    <p:cSldViewPr>
      <p:cViewPr varScale="1">
        <p:scale>
          <a:sx n="72" d="100"/>
          <a:sy n="72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793FE-1766-40BC-A409-2EB221DD21C2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7FB76-9D18-4F98-927E-E74E7CDD75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14161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7FB76-9D18-4F98-927E-E74E7CDD75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92F12-D288-48DB-81EE-2EA70D723E0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8BBDA9-AF0A-4A09-BF7C-7DB28987E2ED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172279-40FF-4B60-B02B-EE475BB1F8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lr=213&amp;noreask=1&amp;ed=1&amp;text=%D0%BF%D1%80%D0%BE%D0%B5%D0%BA%D1%82%D0%BD%D0%B0%D1%8F%20%D0%B4%D0%B5%D1%8F%D1%82%D0%B5%D0%BB%D1%8C%D0%BD%D0%BE%D1%81%D1%82%D1%8C%20%D0%B2%201%20%D0%BA%D0%BB%D0%B0%D1%81%D1%81%D0%B5&amp;p=224&amp;img_url=www.dou1468.ru/pic/shcool.png&amp;rpt=simag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lr=213&amp;noreask=1&amp;ed=1&amp;text=%D0%BF%D1%80%D0%BE%D0%B5%D0%BA%D1%82%D0%BD%D0%B0%D1%8F%20%D0%B4%D0%B5%D1%8F%D1%82%D0%B5%D0%BB%D1%8C%D0%BD%D0%BE%D1%81%D1%82%D1%8C%20%D0%B2%201%20%D0%BA%D0%BB%D0%B0%D1%81%D1%81%D0%B5&amp;p=359&amp;img_url=www.nios.ru/sites/default/files/images/c9330e2547ec7881ffe3bf425ca7c30e.jpg&amp;rpt=simage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y.webinar.ru/event" TargetMode="External"/><Relationship Id="rId2" Type="http://schemas.openxmlformats.org/officeDocument/2006/relationships/hyperlink" Target="http://www.openclass.ru/use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lr=213&amp;noreask=1&amp;ed=1&amp;text=%D0%BF%D1%80%D0%BE%D0%B5%D0%BA%D1%82%D0%BD%D0%B0%D1%8F%20%D0%B4%D0%B5%D1%8F%D1%82%D0%B5%D0%BB%D1%8C%D0%BD%D0%BE%D1%81%D1%82%D1%8C%20%D0%B2%201%20%D0%BA%D0%BB%D0%B0%D1%81%D1%81%D0%B5&amp;p=176&amp;img_url=volkovosn.ucoz.ru/kartinki/school2-22.jpg&amp;rpt=simage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lr=213&amp;noreask=1&amp;ed=1&amp;text=%D0%BF%D1%80%D0%BE%D0%B5%D0%BA%D1%82%D0%BD%D0%B0%D1%8F%20%D0%B4%D0%B5%D1%8F%D1%82%D0%B5%D0%BB%D1%8C%D0%BD%D0%BE%D1%81%D1%82%D1%8C%20%D0%B2%201%20%D0%BA%D0%BB%D0%B0%D1%81%D1%81%D0%B5&amp;p=252&amp;img_url=monroetwp.k12.nj.us/District/Images/Curriculum/Math.png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lr=213&amp;noreask=1&amp;ed=1&amp;text=%D0%BF%D1%80%D0%BE%D0%B5%D0%BA%D1%82%D0%BD%D0%B0%D1%8F%20%D0%B4%D0%B5%D1%8F%D1%82%D0%B5%D0%BB%D1%8C%D0%BD%D0%BE%D1%81%D1%82%D1%8C%20%D0%B2%201%20%D0%BA%D0%BB%D0%B0%D1%81%D1%81%D0%B5&amp;p=68&amp;img_url=par-zvschool.edu.tomsk.ru/files/tvorchestvo.gif&amp;rpt=simag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29684" cy="271464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Проектная деятельность в начальной школе</a:t>
            </a:r>
            <a:endParaRPr lang="ru-RU" sz="6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365103"/>
            <a:ext cx="7772400" cy="446207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Составила Дробина Ирина Дмитриевна, МОБУ СОШ№22</a:t>
            </a:r>
            <a:endParaRPr lang="ru-RU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332656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chemeClr val="accent4">
                    <a:lumMod val="75000"/>
                  </a:schemeClr>
                </a:solidFill>
              </a:rPr>
              <a:t>Формы </a:t>
            </a:r>
            <a:r>
              <a:rPr lang="ru-RU" sz="3200" b="1" u="sng" dirty="0">
                <a:solidFill>
                  <a:schemeClr val="accent4">
                    <a:lumMod val="75000"/>
                  </a:schemeClr>
                </a:solidFill>
              </a:rPr>
              <a:t>и способы деятельности: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учебная дискуссия;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наблюдения по плану;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рассказы детей и учителя;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упражнения на развитие способов мыслительной деятельности;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мини-исследования;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индивидуальное составление моделей и схем;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мини-доклады;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ролевые игры;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эксперименты.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im6-tub-ru.yandex.net/i?id=75021475-59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797152"/>
            <a:ext cx="2082527" cy="165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Третий </a:t>
            </a:r>
            <a:r>
              <a:rPr lang="ru-RU" sz="32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шаг ( 3 – 4 класс </a:t>
            </a:r>
            <a:r>
              <a:rPr lang="ru-RU" sz="28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u="sng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79512" y="1744213"/>
            <a:ext cx="864096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  </a:t>
            </a:r>
            <a:r>
              <a:rPr kumimoji="0" lang="ru-RU" sz="3200" b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дальнейшее накопление 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представлений о проектной деятельности, ее средствах и способах, осознание логики исследования и развитие исследовательских умений.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771800" y="5036695"/>
            <a:ext cx="6084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t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Формы и способы деятельности школьников: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9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t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мини-исследования;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групповая работа;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ролевые игры;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самостоятельная работа;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коллективное выполнение и защита исследовательских работ 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составление энциклопедий;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наблюдение;</a:t>
            </a:r>
            <a:endParaRPr lang="ru-RU" sz="32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t" hangingPunct="0">
              <a:spcBef>
                <a:spcPct val="0"/>
              </a:spcBef>
              <a:spcAft>
                <a:spcPct val="0"/>
              </a:spcAft>
              <a:tabLst>
                <a:tab pos="495300" algn="l"/>
              </a:tabLst>
            </a:pP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        </a:t>
            </a:r>
            <a:r>
              <a:rPr lang="ru-RU" sz="3200" b="1" i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анкетирование;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15616" y="1628800"/>
            <a:ext cx="6768752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Рабочая тетрадь (2 класс)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3528" y="1070189"/>
            <a:ext cx="806489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368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Метод проектов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 совокупность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учебно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познавательных приемов, которые позволяют решить ту или иную проблему в результате </a:t>
            </a: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самостоятельных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 действий учащихся с обязательной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презентацией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Palatino Linotype" pitchFamily="18" charset="0"/>
                <a:ea typeface="Times New Roman" pitchFamily="18" charset="0"/>
                <a:cs typeface="Times New Roman" pitchFamily="18" charset="0"/>
              </a:rPr>
              <a:t>этих результатов.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Таким образом, задача педагогов  заключается в том, чтобы  за </a:t>
            </a:r>
            <a:r>
              <a:rPr lang="ru-RU" sz="3200" b="1" u="sng" dirty="0" smtClean="0">
                <a:solidFill>
                  <a:srgbClr val="002060"/>
                </a:solidFill>
              </a:rPr>
              <a:t>простым </a:t>
            </a:r>
            <a:r>
              <a:rPr lang="ru-RU" sz="3200" b="1" dirty="0" smtClean="0">
                <a:solidFill>
                  <a:srgbClr val="002060"/>
                </a:solidFill>
              </a:rPr>
              <a:t> детским  </a:t>
            </a:r>
            <a:r>
              <a:rPr lang="ru-RU" sz="3200" b="1" u="sng" dirty="0" smtClean="0">
                <a:solidFill>
                  <a:srgbClr val="002060"/>
                </a:solidFill>
              </a:rPr>
              <a:t>вопросом  </a:t>
            </a:r>
            <a:r>
              <a:rPr lang="ru-RU" sz="3200" b="1" dirty="0" smtClean="0">
                <a:solidFill>
                  <a:srgbClr val="002060"/>
                </a:solidFill>
              </a:rPr>
              <a:t>увидеть целую  исследовательскую </a:t>
            </a:r>
            <a:r>
              <a:rPr lang="ru-RU" sz="3200" b="1" u="sng" dirty="0" smtClean="0">
                <a:solidFill>
                  <a:srgbClr val="002060"/>
                </a:solidFill>
              </a:rPr>
              <a:t>проблему</a:t>
            </a:r>
            <a:r>
              <a:rPr lang="ru-RU" sz="3200" b="1" dirty="0" smtClean="0">
                <a:solidFill>
                  <a:srgbClr val="002060"/>
                </a:solidFill>
              </a:rPr>
              <a:t>,  увлекательный  процесс, который поведёт ученика по ступенькам  познания  к разгадыванию загадок  и  тайн  из различных областей знания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http://im0-tub-ru.yandex.net/i?id=471504341-24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581128"/>
            <a:ext cx="237626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38806" y="404664"/>
            <a:ext cx="3666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Источники:</a:t>
            </a:r>
          </a:p>
          <a:p>
            <a:endParaRPr lang="ru-RU" dirty="0" smtClean="0">
              <a:hlinkClick r:id="rId2"/>
            </a:endParaRPr>
          </a:p>
          <a:p>
            <a:r>
              <a:rPr lang="ru-RU" dirty="0" smtClean="0">
                <a:hlinkClick r:id="rId2"/>
              </a:rPr>
              <a:t>http://www.openclass.ru/user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13407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</a:t>
            </a:r>
            <a:r>
              <a:rPr lang="ru-RU" dirty="0" err="1" smtClean="0"/>
              <a:t>proshkolu.ru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1700808"/>
            <a:ext cx="34482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hlinkClick r:id="rId3"/>
              </a:rPr>
              <a:t>http://my.webinar.ru/event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912163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643050"/>
            <a:ext cx="8640960" cy="450059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Проект- это комплекс взаимосвязанных </a:t>
            </a:r>
            <a:r>
              <a:rPr lang="ru-RU" sz="3600" b="1" u="sng" dirty="0" smtClean="0">
                <a:solidFill>
                  <a:schemeClr val="bg2">
                    <a:lumMod val="25000"/>
                  </a:schemeClr>
                </a:solidFill>
              </a:rPr>
              <a:t>действий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, предпринимаемых для достижения </a:t>
            </a:r>
            <a:r>
              <a:rPr lang="ru-RU" sz="3600" b="1" u="sng" dirty="0" smtClean="0">
                <a:solidFill>
                  <a:schemeClr val="bg2">
                    <a:lumMod val="25000"/>
                  </a:schemeClr>
                </a:solidFill>
              </a:rPr>
              <a:t>определённой цели 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</a:rPr>
              <a:t>в течение заданного периода в рамках  урока.</a:t>
            </a: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http://im2-tub-ru.yandex.net/i?id=355081192-16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201622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Проектно – исследовательская деятельность: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 детей ставить и решать проблемы, которые требуют не только применение </a:t>
            </a: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полученных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знаний, но и приобретения </a:t>
            </a:r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новых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рамках самостоятельного и совместного со взрослыми исследования;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раскрывает личностные качества;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повышает самооценку, интерес к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деятельности;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помогает школьникам чувствовать себя уверенно в нестандартных ситуациях;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повышает адаптивные возможности и творчество.</a:t>
            </a:r>
          </a:p>
          <a:p>
            <a:pPr>
              <a:buFontTx/>
              <a:buChar char="-"/>
            </a:pPr>
            <a:endParaRPr lang="ru-RU" sz="2800" dirty="0" smtClean="0"/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Актуальность темы.</a:t>
            </a:r>
            <a:endParaRPr lang="ru-RU" sz="5400" dirty="0"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задание для учащихся, сформулирован-</a:t>
            </a:r>
          </a:p>
          <a:p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</a:rPr>
              <a:t>ное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 в виде проблемы;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целенаправленная деятельность детей;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форма организации взаимодействия учащихся с учителем и учащихся между собой;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результат деятельности как найденный ими способ решения проблемы проекта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Учебный проект это:</a:t>
            </a:r>
            <a:endParaRPr lang="ru-RU" sz="6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im4-tub-ru.yandex.net/i?id=352422256-34-72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5085184"/>
            <a:ext cx="214883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55000" lnSpcReduction="20000"/>
          </a:bodyPr>
          <a:lstStyle/>
          <a:p>
            <a:pPr fontAlgn="t">
              <a:buNone/>
            </a:pP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3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Учитель</a:t>
            </a: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</a:t>
            </a:r>
            <a:r>
              <a:rPr lang="ru-RU" sz="33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Учащиеся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1-ый этап – погружение в проект</a:t>
            </a:r>
            <a:r>
              <a:rPr lang="ru-RU" sz="33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Формулирует:                                              Осуществляют:</a:t>
            </a:r>
          </a:p>
          <a:p>
            <a:pPr fontAlgn="t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1)проблему проекта;                                  1)личностное присвоение проекта;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2)сюжетную ситуацию;                              2)вживание в ситуацию;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3)цель и задачи.                                           3)принятие и уточнение цели и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задач.</a:t>
            </a:r>
          </a:p>
          <a:p>
            <a:pPr fontAlgn="t">
              <a:buNone/>
            </a:pPr>
            <a:r>
              <a:rPr lang="ru-RU" sz="33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 fontAlgn="t">
              <a:buNone/>
            </a:pPr>
            <a:r>
              <a:rPr lang="ru-RU" sz="33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ru-RU" sz="33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2-ой этап – организация деятельности.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Организует деятельность – предлагает:</a:t>
            </a:r>
            <a:r>
              <a:rPr lang="en-US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33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Осуществляют: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4)организовать группы;                                    4)разбивку на группы;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5)распределить амплуа в группах;                 5)распределение ролей в группе;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6)спланировать деятельность по                    6)планирование работы;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решению задач проекта;                                   7)выбор формы и способа</a:t>
            </a:r>
          </a:p>
          <a:p>
            <a:pPr fontAlgn="t">
              <a:buNone/>
            </a:pP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7)возможные формы презентации                   </a:t>
            </a:r>
            <a:r>
              <a:rPr lang="ru-RU" sz="33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презентации</a:t>
            </a:r>
            <a:r>
              <a:rPr lang="ru-RU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предполагаемых результатов.   </a:t>
            </a:r>
            <a:endParaRPr lang="ru-RU" sz="3300" b="1" i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6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работы</a:t>
            </a:r>
            <a:endParaRPr lang="ru-RU" sz="6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472608"/>
          </a:xfrm>
        </p:spPr>
        <p:txBody>
          <a:bodyPr>
            <a:normAutofit fontScale="25000" lnSpcReduction="20000"/>
          </a:bodyPr>
          <a:lstStyle/>
          <a:p>
            <a:pPr lvl="8" fontAlgn="t">
              <a:buNone/>
            </a:pPr>
            <a:r>
              <a:rPr lang="ru-RU" sz="6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6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ru-RU" sz="6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Ученик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3-ий этап – осуществление деятельности.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участвует, но:                                                               Работают самостоятельно: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8)консультирует учащихся;                                    8)каждый в соответствии со своим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9)ненавязчиво контролирует;                                  амплуа и сообща;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10)даёт новые знания по                                         9)консультируются по необходимости;                                                            необходимости;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10) «добывают» необходимые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11)репетирует с учениками                                         знания;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результатов.                                      11)подготавливают презентацию</a:t>
            </a:r>
          </a:p>
          <a:p>
            <a:pPr fontAlgn="t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4-ый этап - презентация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Принимает отчёт:                                                           Демонстрируют: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12)обобщает и резюмирует                                       12)понимание проблемы, цели и 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полученные результаты;                                                задач;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13) подводит итоги;                                                    13)умение планировать и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14) оценивает умения: общаться,                                 осуществлять работу;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слушать, обосновывать своё                                    14)найденный способ решения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мнение, толерантность.                                                   проблемы;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15) акцентирует внимание  на                                  15)дают </a:t>
            </a:r>
            <a:r>
              <a:rPr lang="ru-RU" sz="6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взаимооценку</a:t>
            </a: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деятельности                                                                      и её результативности.</a:t>
            </a:r>
          </a:p>
          <a:p>
            <a:pPr fontAlgn="t">
              <a:buNone/>
            </a:pPr>
            <a:r>
              <a:rPr lang="ru-RU" sz="6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воспитательном моменте.                                   </a:t>
            </a:r>
            <a:endParaRPr lang="ru-RU" sz="6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Этапы работы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67544" y="460746"/>
            <a:ext cx="83529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188640"/>
            <a:ext cx="57606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chemeClr val="accent3">
                    <a:lumMod val="50000"/>
                  </a:schemeClr>
                </a:solidFill>
              </a:rPr>
              <a:t>Первый шаг ( 1 класс )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052736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000" b="1" i="1" u="sng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</a:t>
            </a:r>
            <a:r>
              <a:rPr lang="ru-RU" sz="2000" b="1" i="1" u="sng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оддержание</a:t>
            </a:r>
            <a:r>
              <a:rPr lang="ru-RU" sz="2000" b="1" i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 i="1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исследовательской активности школьников на основе </a:t>
            </a:r>
            <a:r>
              <a:rPr lang="ru-RU" sz="2000" b="1" i="1" u="sng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имеющихся </a:t>
            </a:r>
            <a:r>
              <a:rPr lang="ru-RU" sz="2000" b="1" i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представлений.</a:t>
            </a:r>
            <a:endParaRPr lang="ru-RU" sz="2000" b="1" i="1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539552" y="2770766"/>
            <a:ext cx="71287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Развитие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умений ставить вопросы, высказывать предположения, наблюдать, составлять предметные модели.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95536" y="4365104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000" b="1" i="1" dirty="0" smtClean="0">
                <a:solidFill>
                  <a:srgbClr val="C00000"/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3. </a:t>
            </a:r>
            <a:r>
              <a:rPr lang="ru-RU" sz="2000" b="1" i="1" u="sng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ормирование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первоначальных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представлений о деятельности исследователя.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11560" y="224935"/>
            <a:ext cx="79208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ормы и способы деятельности: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55446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коллективный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учебный диалог,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рассматривание предметов,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           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создание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проблемных ситуаций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,         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чтение-рассматривание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,       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    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коллективное моделирование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140968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игры-занятия</a:t>
            </a:r>
            <a:r>
              <a:rPr lang="ru-RU" sz="2400" b="1" dirty="0" smtClean="0">
                <a:solidFill>
                  <a:srgbClr val="C00000"/>
                </a:solidFill>
              </a:rPr>
              <a:t>,                                    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совместное с ребенком определение его собственных интересов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, 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            </a:t>
            </a:r>
            <a:r>
              <a:rPr lang="ru-RU" sz="2400" b="1" dirty="0">
                <a:solidFill>
                  <a:srgbClr val="C00000"/>
                </a:solidFill>
              </a:rPr>
              <a:t>индивидуальное составление схем,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выполнение моделей из различных материалов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,     </a:t>
            </a:r>
            <a:r>
              <a:rPr lang="ru-RU" sz="2400" b="1" dirty="0" smtClean="0">
                <a:solidFill>
                  <a:srgbClr val="C00000"/>
                </a:solidFill>
              </a:rPr>
              <a:t>                                    экскурсии,                                               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</a:rPr>
              <a:t>выставки детских работ.</a:t>
            </a:r>
          </a:p>
        </p:txBody>
      </p:sp>
      <p:pic>
        <p:nvPicPr>
          <p:cNvPr id="6" name="Рисунок 5" descr="http://im2-tub-ru.yandex.net/i?id=196236557-50-72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365104"/>
            <a:ext cx="1656184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332656"/>
            <a:ext cx="55064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chemeClr val="accent3">
                    <a:lumMod val="50000"/>
                  </a:schemeClr>
                </a:solidFill>
              </a:rPr>
              <a:t>Второй </a:t>
            </a:r>
            <a:r>
              <a:rPr lang="ru-RU" sz="3200" b="1" u="sng" dirty="0" smtClean="0">
                <a:solidFill>
                  <a:schemeClr val="accent3">
                    <a:lumMod val="50000"/>
                  </a:schemeClr>
                </a:solidFill>
              </a:rPr>
              <a:t>шаг ( 2 класс )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39552" y="1098902"/>
            <a:ext cx="82809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Symbol" pitchFamily="18" charset="2"/>
              </a:rPr>
              <a:t>·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1.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Р</a:t>
            </a:r>
            <a:r>
              <a:rPr kumimoji="0" lang="ru-RU" sz="2800" b="1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азвитие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умений определять тему исследования,                          анализировать,                              сравнивать,                                                                                                            формулировать выводы,                                                                                                   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оформлять результаты исследования;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95536" y="4221088"/>
            <a:ext cx="83529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5300" algn="l"/>
              </a:tabLst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2.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Symbol" pitchFamily="18" charset="2"/>
                <a:cs typeface="Times New Roman" pitchFamily="18" charset="0"/>
              </a:rPr>
              <a:t>П</a:t>
            </a:r>
            <a:r>
              <a:rPr kumimoji="0" lang="ru-RU" sz="2800" b="1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оддержание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инициативы, активности и самостоятельности школьников.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427</TotalTime>
  <Words>624</Words>
  <Application>Microsoft Office PowerPoint</Application>
  <PresentationFormat>Экран (4:3)</PresentationFormat>
  <Paragraphs>99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Проектная деятельность в начальной школе</vt:lpstr>
      <vt:lpstr>Основные понятия</vt:lpstr>
      <vt:lpstr>Актуальность темы.</vt:lpstr>
      <vt:lpstr>Учебный проект это:</vt:lpstr>
      <vt:lpstr>            Этапы работы</vt:lpstr>
      <vt:lpstr>                   Этапы работы</vt:lpstr>
      <vt:lpstr>Слайд 7</vt:lpstr>
      <vt:lpstr>Слайд 8</vt:lpstr>
      <vt:lpstr>Слайд 9</vt:lpstr>
      <vt:lpstr>Слайд 10</vt:lpstr>
      <vt:lpstr>Слайд 11</vt:lpstr>
      <vt:lpstr>Слайд 12</vt:lpstr>
      <vt:lpstr>     Рабочая тетрадь (2 класс)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в начальной школе.</dc:title>
  <dc:creator>Настюша</dc:creator>
  <cp:lastModifiedBy>Irina</cp:lastModifiedBy>
  <cp:revision>65</cp:revision>
  <dcterms:created xsi:type="dcterms:W3CDTF">2010-02-17T14:29:36Z</dcterms:created>
  <dcterms:modified xsi:type="dcterms:W3CDTF">2015-01-26T12:52:41Z</dcterms:modified>
</cp:coreProperties>
</file>