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81" r:id="rId3"/>
    <p:sldId id="269" r:id="rId4"/>
    <p:sldId id="276" r:id="rId5"/>
    <p:sldId id="277" r:id="rId6"/>
    <p:sldId id="278" r:id="rId7"/>
    <p:sldId id="282" r:id="rId8"/>
    <p:sldId id="283" r:id="rId9"/>
    <p:sldId id="284" r:id="rId10"/>
    <p:sldId id="285" r:id="rId11"/>
    <p:sldId id="286" r:id="rId12"/>
    <p:sldId id="287" r:id="rId13"/>
    <p:sldId id="292" r:id="rId14"/>
    <p:sldId id="288" r:id="rId15"/>
    <p:sldId id="290" r:id="rId16"/>
    <p:sldId id="29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9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793FE-1766-40BC-A409-2EB221DD21C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7FB76-9D18-4F98-927E-E74E7CDD7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16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FB76-9D18-4F98-927E-E74E7CDD75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2F12-D288-48DB-81EE-2EA70D723E0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8BBDA9-AF0A-4A09-BF7C-7DB28987E2E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172279-40FF-4B60-B02B-EE475BB1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24&amp;img_url=www.dou1468.ru/pic/shcool.png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359&amp;img_url=www.nios.ru/sites/default/files/images/c9330e2547ec7881ffe3bf425ca7c30e.jpg&amp;rpt=simag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y.webinar.ru/event" TargetMode="External"/><Relationship Id="rId2" Type="http://schemas.openxmlformats.org/officeDocument/2006/relationships/hyperlink" Target="http://www.openclass.ru/use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176&amp;img_url=volkovosn.ucoz.ru/kartinki/school2-22.jpg&amp;rpt=simag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252&amp;img_url=monroetwp.k12.nj.us/District/Images/Curriculum/Math.png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lr=213&amp;noreask=1&amp;ed=1&amp;text=%D0%BF%D1%80%D0%BE%D0%B5%D0%BA%D1%82%D0%BD%D0%B0%D1%8F%20%D0%B4%D0%B5%D1%8F%D1%82%D0%B5%D0%BB%D1%8C%D0%BD%D0%BE%D1%81%D1%82%D1%8C%20%D0%B2%201%20%D0%BA%D0%BB%D0%B0%D1%81%D1%81%D0%B5&amp;p=68&amp;img_url=par-zvschool.edu.tomsk.ru/files/tvorchestvo.gif&amp;rpt=s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29684" cy="271464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в начальной школе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65103"/>
            <a:ext cx="7772400" cy="44620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Дробина Ирина Дмитриевна, МОБУ СОШ№22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accent4">
                    <a:lumMod val="75000"/>
                  </a:schemeClr>
                </a:solidFill>
              </a:rPr>
              <a:t>Формы </a:t>
            </a:r>
            <a:r>
              <a:rPr lang="ru-RU" sz="3200" b="1" u="sng" dirty="0">
                <a:solidFill>
                  <a:schemeClr val="accent4">
                    <a:lumMod val="75000"/>
                  </a:schemeClr>
                </a:solidFill>
              </a:rPr>
              <a:t>и способы деятельности: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учебная дискуссия;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наблюдения по плану;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рассказы детей и учителя;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упражнения на развитие способов мыслительной деятельности;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мини-исследования;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индивидуальное составление моделей и схем;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мини-доклады;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ролевые игры;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эксперименты.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6-tub-ru.yandex.net/i?id=75021475-5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797152"/>
            <a:ext cx="2082527" cy="165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шаг ( 3 – 4 класс 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9512" y="1744213"/>
            <a:ext cx="86409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 </a:t>
            </a:r>
            <a:r>
              <a:rPr kumimoji="0" lang="ru-RU" sz="3200" b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дальнейшее накопление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представлений о проектной деятельности, ее средствах и способах, осознание логики исследования и развитие исследовательских умений.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771800" y="5036695"/>
            <a:ext cx="6084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t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Формы и способы деятельности школьников: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9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мини-исследования;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групповая работа;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ролевые игры;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самостоятельная работа;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коллективное выполнение и защита исследовательских работ 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составление энциклопедий;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наблюдение;</a:t>
            </a:r>
            <a:endParaRPr lang="ru-RU" sz="32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t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анкетирование;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628800"/>
            <a:ext cx="6768752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тетрадь (2 класс)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1070189"/>
            <a:ext cx="80648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36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Метод проектов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 совокупность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учебно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познавательных приемов, которые позволяют решить ту или иную проблему в результате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самостоятельных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 действий учащихся с обязательной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презентацией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этих результатов.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Таким образом, задача педагогов  заключается в том, чтобы  за </a:t>
            </a:r>
            <a:r>
              <a:rPr lang="ru-RU" sz="3200" b="1" u="sng" dirty="0" smtClean="0">
                <a:solidFill>
                  <a:srgbClr val="002060"/>
                </a:solidFill>
              </a:rPr>
              <a:t>простым </a:t>
            </a:r>
            <a:r>
              <a:rPr lang="ru-RU" sz="3200" b="1" dirty="0" smtClean="0">
                <a:solidFill>
                  <a:srgbClr val="002060"/>
                </a:solidFill>
              </a:rPr>
              <a:t> детским  </a:t>
            </a:r>
            <a:r>
              <a:rPr lang="ru-RU" sz="3200" b="1" u="sng" dirty="0" smtClean="0">
                <a:solidFill>
                  <a:srgbClr val="002060"/>
                </a:solidFill>
              </a:rPr>
              <a:t>вопросом  </a:t>
            </a:r>
            <a:r>
              <a:rPr lang="ru-RU" sz="3200" b="1" dirty="0" smtClean="0">
                <a:solidFill>
                  <a:srgbClr val="002060"/>
                </a:solidFill>
              </a:rPr>
              <a:t>увидеть целую  исследовательскую </a:t>
            </a:r>
            <a:r>
              <a:rPr lang="ru-RU" sz="3200" b="1" u="sng" dirty="0" smtClean="0">
                <a:solidFill>
                  <a:srgbClr val="002060"/>
                </a:solidFill>
              </a:rPr>
              <a:t>проблему</a:t>
            </a:r>
            <a:r>
              <a:rPr lang="ru-RU" sz="3200" b="1" dirty="0" smtClean="0">
                <a:solidFill>
                  <a:srgbClr val="002060"/>
                </a:solidFill>
              </a:rPr>
              <a:t>,  увлекательный  процесс, который поведёт ученика по ступенькам  познания  к разгадыванию загадок  и  тайн  из различных областей знания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http://im0-tub-ru.yandex.net/i?id=471504341-2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581128"/>
            <a:ext cx="23762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8806" y="404664"/>
            <a:ext cx="3666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Источники:</a:t>
            </a:r>
          </a:p>
          <a:p>
            <a:endParaRPr lang="ru-RU" dirty="0" smtClean="0">
              <a:hlinkClick r:id="rId2"/>
            </a:endParaRPr>
          </a:p>
          <a:p>
            <a:r>
              <a:rPr lang="ru-RU" dirty="0" smtClean="0">
                <a:hlinkClick r:id="rId2"/>
              </a:rPr>
              <a:t>http://www.openclass.ru/user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340768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dirty="0" err="1" smtClean="0"/>
              <a:t>proshkolu.ru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700808"/>
            <a:ext cx="3448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http://my.webinar.ru/event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1216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43050"/>
            <a:ext cx="8640960" cy="45005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Проект- это комплекс взаимосвязанных </a:t>
            </a:r>
            <a:r>
              <a:rPr lang="ru-RU" sz="3600" b="1" u="sng" dirty="0" smtClean="0">
                <a:solidFill>
                  <a:schemeClr val="bg2">
                    <a:lumMod val="25000"/>
                  </a:schemeClr>
                </a:solidFill>
              </a:rPr>
              <a:t>действий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, предпринимаемых для достижения </a:t>
            </a:r>
            <a:r>
              <a:rPr lang="ru-RU" sz="3600" b="1" u="sng" dirty="0" smtClean="0">
                <a:solidFill>
                  <a:schemeClr val="bg2">
                    <a:lumMod val="25000"/>
                  </a:schemeClr>
                </a:solidFill>
              </a:rPr>
              <a:t>определённой цели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в течение заданного периода в рамках  урока.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http://im2-tub-ru.yandex.net/i?id=355081192-1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20162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Проектно – исследовательская деятельность: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 детей ставить и решать проблемы, которые требуют не только применение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полученных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знаний, но и приобретения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самостоятельного и совместного со взрослыми исследования;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раскрывает личностные качества;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повышает самооценку, интерес к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помогает школьникам чувствовать себя уверенно в нестандартных ситуациях;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повышает адаптивные возможности и творчество.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Актуальность темы.</a:t>
            </a:r>
            <a:endParaRPr lang="ru-RU" sz="5400" dirty="0"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задание для учащихся, сформулирован-</a:t>
            </a:r>
          </a:p>
          <a:p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ное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в виде проблемы;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целенаправленная деятельность детей;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форма организации взаимодействия учащихся с учителем и учащихся между собой;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результат деятельности как найденный ими способ решения проблемы проекта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проект это: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4-tub-ru.yandex.net/i?id=352422256-3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85184"/>
            <a:ext cx="214883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55000" lnSpcReduction="20000"/>
          </a:bodyPr>
          <a:lstStyle/>
          <a:p>
            <a:pPr fontAlgn="t">
              <a:buNone/>
            </a:pP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Учитель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33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1-ый этап – погружение в проект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Формулирует:                                              Осуществляют:</a:t>
            </a:r>
          </a:p>
          <a:p>
            <a:pPr fontAlgn="t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1)проблему проекта;                                  1)личностное присвоение проекта;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2)сюжетную ситуацию;                              2)вживание в ситуацию;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3)цель и задачи.                                           3)принятие и уточнение цели и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задач.</a:t>
            </a:r>
          </a:p>
          <a:p>
            <a:pPr fontAlgn="t">
              <a:buNone/>
            </a:pPr>
            <a:r>
              <a:rPr lang="ru-RU" sz="33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fontAlgn="t">
              <a:buNone/>
            </a:pPr>
            <a:r>
              <a:rPr lang="ru-RU" sz="33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2-ой этап – организация деятельности.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деятельность – предлагает: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Осуществляют: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4)организовать группы;                                    4)разбивку на группы;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5)распределить амплуа в группах;                 5)распределение ролей в группе;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6)спланировать деятельность по                    6)планирование работы;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решению задач проекта;                                   7)выбор формы и способа</a:t>
            </a:r>
          </a:p>
          <a:p>
            <a:pPr fontAlgn="t">
              <a:buNone/>
            </a:pP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7)возможные формы презентации                   </a:t>
            </a:r>
            <a:r>
              <a:rPr lang="ru-RU" sz="33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предполагаемых результатов.   </a:t>
            </a:r>
            <a:endParaRPr lang="ru-RU" sz="33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sz="6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72608"/>
          </a:xfrm>
        </p:spPr>
        <p:txBody>
          <a:bodyPr>
            <a:normAutofit fontScale="25000" lnSpcReduction="20000"/>
          </a:bodyPr>
          <a:lstStyle/>
          <a:p>
            <a:pPr lvl="8" fontAlgn="t">
              <a:buNone/>
            </a:pPr>
            <a:r>
              <a:rPr lang="ru-RU" sz="6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6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6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3-ий этап – осуществление деятельности.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участвует, но:                                                               Работают самостоятельно: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8)консультирует учащихся;                                    8)каждый в соответствии со своим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9)ненавязчиво контролирует;                                  амплуа и сообща;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10)даёт новые знания по                                         9)консультируются по необходимости;                                                            необходимости;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10) «добывают» необходимые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11)репетирует с учениками                                         знания;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результатов.                                      11)подготавливают презентацию</a:t>
            </a:r>
          </a:p>
          <a:p>
            <a:pPr fontAlgn="t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4-ый этап - презентация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Принимает отчёт:                                                           Демонстрируют: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12)обобщает и резюмирует                                       12)понимание проблемы, цели и 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полученные результаты;                                                задач;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13) подводит итоги;                                                    13)умение планировать и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14) оценивает умения: общаться,                                 осуществлять работу;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слушать, обосновывать своё                                    14)найденный способ решения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мнение, толерантность.                                                   проблемы;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15) акцентирует внимание  на                                  15)дают </a:t>
            </a:r>
            <a:r>
              <a:rPr lang="ru-RU" sz="6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взаимооценку</a:t>
            </a: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                                                                      и её результативности.</a:t>
            </a:r>
          </a:p>
          <a:p>
            <a:pPr fontAlgn="t">
              <a:buNone/>
            </a:pPr>
            <a:r>
              <a:rPr lang="ru-RU" sz="6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воспитательном моменте.                                   </a:t>
            </a:r>
            <a:endParaRPr lang="ru-RU" sz="6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Этапы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460746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88640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</a:rPr>
              <a:t>Первый шаг ( 1 класс )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05273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000" b="1" i="1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000" b="1" i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оддержание</a:t>
            </a:r>
            <a:r>
              <a:rPr lang="ru-RU" sz="20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i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исследовательской активности школьников на основе </a:t>
            </a:r>
            <a:r>
              <a:rPr lang="ru-RU" sz="2000" b="1" i="1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имеющихся </a:t>
            </a:r>
            <a:r>
              <a:rPr lang="ru-RU" sz="20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представлений.</a:t>
            </a:r>
            <a:endParaRPr lang="ru-RU" sz="2000" b="1" i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39552" y="2770766"/>
            <a:ext cx="71287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Развитие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умений ставить вопросы, высказывать предположения, наблюдать, составлять предметные модели.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5536" y="4365104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3. </a:t>
            </a:r>
            <a:r>
              <a:rPr lang="ru-RU" sz="2000" b="1" i="1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ормирование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первоначальных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представлений о деятельности исследователя.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11560" y="224935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ормы и способы деятельности: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коллективный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учебный диалог,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рассматривание предметов,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создание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проблемных ситуаций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,        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чтение-рассматривание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,      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коллективное моделирование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14096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игры-занятия</a:t>
            </a:r>
            <a:r>
              <a:rPr lang="ru-RU" sz="2400" b="1" dirty="0" smtClean="0">
                <a:solidFill>
                  <a:srgbClr val="C00000"/>
                </a:solidFill>
              </a:rPr>
              <a:t>,                                    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совместное с ребенком определение его собственных интересов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,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ru-RU" sz="2400" b="1" dirty="0">
                <a:solidFill>
                  <a:srgbClr val="C00000"/>
                </a:solidFill>
              </a:rPr>
              <a:t>индивидуальное составление схем,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выполнение моделей из различных материалов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,     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              экскурсии,                                               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выставки детских работ.</a:t>
            </a:r>
          </a:p>
        </p:txBody>
      </p:sp>
      <p:pic>
        <p:nvPicPr>
          <p:cNvPr id="6" name="Рисунок 5" descr="http://im2-tub-ru.yandex.net/i?id=196236557-5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365104"/>
            <a:ext cx="1656184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5506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chemeClr val="accent3">
                    <a:lumMod val="50000"/>
                  </a:schemeClr>
                </a:solidFill>
              </a:rPr>
              <a:t>Второй </a:t>
            </a: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</a:rPr>
              <a:t>шаг ( 2 класс )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9552" y="1098902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1.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Р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азвитие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умений определять тему исследования,                          анализировать,                              сравнивать,                                                                                                            формулировать выводы,                                                                                                  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оформлять результаты исследования;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536" y="4221088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2.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Symbol" pitchFamily="18" charset="2"/>
                <a:cs typeface="Times New Roman" pitchFamily="18" charset="0"/>
              </a:rPr>
              <a:t>П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оддержание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инициативы, активности и самостоятельности школьников.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624</Words>
  <Application>Microsoft Office PowerPoint</Application>
  <PresentationFormat>Экран (4:3)</PresentationFormat>
  <Paragraphs>99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Проектная деятельность в начальной школе</vt:lpstr>
      <vt:lpstr>Основные понятия</vt:lpstr>
      <vt:lpstr>Актуальность темы.</vt:lpstr>
      <vt:lpstr>Учебный проект это:</vt:lpstr>
      <vt:lpstr>            Этапы работы</vt:lpstr>
      <vt:lpstr>                   Этапы работы</vt:lpstr>
      <vt:lpstr>Слайд 7</vt:lpstr>
      <vt:lpstr>Слайд 8</vt:lpstr>
      <vt:lpstr>Слайд 9</vt:lpstr>
      <vt:lpstr>Слайд 10</vt:lpstr>
      <vt:lpstr>Слайд 11</vt:lpstr>
      <vt:lpstr>Слайд 12</vt:lpstr>
      <vt:lpstr>     Рабочая тетрадь (2 класс)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начальной школе.</dc:title>
  <dc:creator>Настюша</dc:creator>
  <cp:lastModifiedBy>Irina</cp:lastModifiedBy>
  <cp:revision>65</cp:revision>
  <dcterms:created xsi:type="dcterms:W3CDTF">2010-02-17T14:29:36Z</dcterms:created>
  <dcterms:modified xsi:type="dcterms:W3CDTF">2015-01-26T12:52:41Z</dcterms:modified>
</cp:coreProperties>
</file>