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1C9B5-81B5-4056-9F96-531AB34253D6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B8E002-60B9-4182-89C3-2D16E59B7F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B627-0E6F-4088-AF54-3AEB1E7E142C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18E57F1-66CF-4AFC-947B-DA613D5774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B627-0E6F-4088-AF54-3AEB1E7E142C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57F1-66CF-4AFC-947B-DA613D5774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B627-0E6F-4088-AF54-3AEB1E7E142C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57F1-66CF-4AFC-947B-DA613D5774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38200" y="2362200"/>
            <a:ext cx="3770313" cy="1785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838200" y="4300538"/>
            <a:ext cx="3770313" cy="1785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BF8D62E1-1D55-4656-922D-855C6B7CC2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B627-0E6F-4088-AF54-3AEB1E7E142C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18E57F1-66CF-4AFC-947B-DA613D5774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B627-0E6F-4088-AF54-3AEB1E7E142C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57F1-66CF-4AFC-947B-DA613D5774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B627-0E6F-4088-AF54-3AEB1E7E142C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57F1-66CF-4AFC-947B-DA613D5774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B627-0E6F-4088-AF54-3AEB1E7E142C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18E57F1-66CF-4AFC-947B-DA613D5774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B627-0E6F-4088-AF54-3AEB1E7E142C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57F1-66CF-4AFC-947B-DA613D5774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B627-0E6F-4088-AF54-3AEB1E7E142C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57F1-66CF-4AFC-947B-DA613D5774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B627-0E6F-4088-AF54-3AEB1E7E142C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57F1-66CF-4AFC-947B-DA613D5774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B627-0E6F-4088-AF54-3AEB1E7E142C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57F1-66CF-4AFC-947B-DA613D5774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DBCB627-0E6F-4088-AF54-3AEB1E7E142C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18E57F1-66CF-4AFC-947B-DA613D5774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40;&#1076;&#1084;&#1080;&#1085;&#1080;&#1089;&#1090;&#1088;&#1072;&#1090;&#1086;&#1088;\Desktop\&#1059;&#1088;&#1086;&#1082;%20&#1055;&#1088;&#1072;&#1074;&#1086;&#1089;&#1083;&#1072;&#1074;&#1085;&#1099;&#1081;%20&#1093;&#1088;&#1072;&#1084;\pril1.mpeg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80;&#1075;&#1088;&#1072;%20&#1079;&#1085;&#1072;&#1090;&#1086;&#1082;%20&#1093;&#1088;&#1072;&#1084;&#1072;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0;&#1076;&#1084;&#1080;&#1085;&#1080;&#1089;&#1090;&#1088;&#1072;&#1090;&#1086;&#1088;\Desktop\&#1059;&#1088;&#1086;&#1082;%20&#1055;&#1088;&#1072;&#1074;&#1086;&#1089;&#1083;&#1072;&#1074;&#1085;&#1099;&#1081;%20&#1093;&#1088;&#1072;&#1084;\24-V%20khrame%20(stikhi)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1187450" y="404813"/>
            <a:ext cx="71294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>
                <a:solidFill>
                  <a:srgbClr val="800000"/>
                </a:solidFill>
              </a:rPr>
              <a:t>     </a:t>
            </a:r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 flipV="1">
            <a:off x="2928926" y="5357826"/>
            <a:ext cx="35004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/>
              <a:t>             </a:t>
            </a:r>
            <a:r>
              <a:rPr lang="ru-RU" sz="1800" dirty="0">
                <a:solidFill>
                  <a:srgbClr val="800000"/>
                </a:solidFill>
              </a:rPr>
              <a:t>                   </a:t>
            </a:r>
            <a:endParaRPr lang="ru-RU" sz="1800" b="1" dirty="0">
              <a:solidFill>
                <a:srgbClr val="800000"/>
              </a:solidFill>
            </a:endParaRPr>
          </a:p>
        </p:txBody>
      </p:sp>
      <p:pic>
        <p:nvPicPr>
          <p:cNvPr id="2052" name="Picture 6" descr="F:\Основы\Храм\доп. материал\Храмы\xram_xrista_spasitely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461963"/>
            <a:ext cx="8286750" cy="582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022338" y="461964"/>
            <a:ext cx="722405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6000" b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mpact"/>
              </a:rPr>
              <a:t>Православный </a:t>
            </a:r>
            <a:r>
              <a:rPr lang="ru-RU" sz="60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mpact"/>
              </a:rPr>
              <a:t>храм</a:t>
            </a:r>
            <a:endParaRPr lang="ru-RU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19175" y="0"/>
            <a:ext cx="696277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урока:</a:t>
            </a:r>
            <a:endParaRPr lang="ru-RU" sz="24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86116" y="5357827"/>
            <a:ext cx="54292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FF00"/>
                </a:solidFill>
              </a:rPr>
              <a:t>Учитель истории </a:t>
            </a:r>
            <a:r>
              <a:rPr lang="ru-RU" sz="2400" b="1" dirty="0" smtClean="0">
                <a:solidFill>
                  <a:srgbClr val="FFFF00"/>
                </a:solidFill>
              </a:rPr>
              <a:t>и</a:t>
            </a:r>
            <a:r>
              <a:rPr lang="ru-RU" sz="2400" dirty="0" smtClean="0">
                <a:solidFill>
                  <a:srgbClr val="FFFF00"/>
                </a:solidFill>
              </a:rPr>
              <a:t> обществознания  Рыжова М, В.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4213" y="188913"/>
            <a:ext cx="7559675" cy="4318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smtClean="0">
                <a:latin typeface="Arial" charset="0"/>
              </a:rPr>
              <a:t>Правила поведения в храме</a:t>
            </a:r>
          </a:p>
        </p:txBody>
      </p:sp>
      <p:pic>
        <p:nvPicPr>
          <p:cNvPr id="26627" name="Picture 8" descr="IMG_257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75" y="836613"/>
            <a:ext cx="8975725" cy="582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"/>
            <a:ext cx="4929190" cy="659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ru-RU" sz="2400" b="1" dirty="0" smtClean="0">
              <a:solidFill>
                <a:srgbClr val="FF6699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2400" b="1" dirty="0" smtClean="0">
              <a:solidFill>
                <a:srgbClr val="FF6699"/>
              </a:solidFill>
            </a:endParaRPr>
          </a:p>
          <a:p>
            <a:pPr eaLnBrk="1" hangingPunct="1">
              <a:defRPr/>
            </a:pPr>
            <a:r>
              <a:rPr lang="ru-RU" sz="2400" b="1" dirty="0" smtClean="0">
                <a:solidFill>
                  <a:srgbClr val="FF6699"/>
                </a:solidFill>
              </a:rPr>
              <a:t>Памятка мальчику:</a:t>
            </a:r>
            <a:r>
              <a:rPr lang="ru-RU" sz="2400" dirty="0" smtClean="0">
                <a:solidFill>
                  <a:srgbClr val="FF6699"/>
                </a:solidFill>
              </a:rPr>
              <a:t/>
            </a:r>
            <a:br>
              <a:rPr lang="ru-RU" sz="2400" dirty="0" smtClean="0">
                <a:solidFill>
                  <a:srgbClr val="FF6699"/>
                </a:solidFill>
              </a:rPr>
            </a:br>
            <a:r>
              <a:rPr lang="ru-RU" sz="2400" dirty="0" smtClean="0"/>
              <a:t>      Прежде чем зайти в собор, </a:t>
            </a:r>
            <a:br>
              <a:rPr lang="ru-RU" sz="2400" dirty="0" smtClean="0"/>
            </a:br>
            <a:r>
              <a:rPr lang="ru-RU" sz="2400" dirty="0" smtClean="0"/>
              <a:t>      Головной сними убор, </a:t>
            </a:r>
            <a:br>
              <a:rPr lang="ru-RU" sz="2400" dirty="0" smtClean="0"/>
            </a:br>
            <a:r>
              <a:rPr lang="ru-RU" sz="2400" dirty="0" smtClean="0"/>
              <a:t>      Злые мысли отгони: </a:t>
            </a:r>
            <a:br>
              <a:rPr lang="ru-RU" sz="2400" dirty="0" smtClean="0"/>
            </a:br>
            <a:r>
              <a:rPr lang="ru-RU" sz="2400" dirty="0" smtClean="0"/>
              <a:t>      Не нужны тебе они...</a:t>
            </a:r>
            <a:endParaRPr lang="ru-RU" sz="2400" b="1" dirty="0" smtClean="0"/>
          </a:p>
          <a:p>
            <a:pPr eaLnBrk="1" hangingPunct="1">
              <a:defRPr/>
            </a:pPr>
            <a:r>
              <a:rPr lang="ru-RU" sz="2400" b="1" dirty="0" smtClean="0">
                <a:solidFill>
                  <a:srgbClr val="FF6699"/>
                </a:solidFill>
              </a:rPr>
              <a:t>Памятка девочке:</a:t>
            </a:r>
            <a:endParaRPr lang="ru-RU" sz="2400" dirty="0" smtClean="0">
              <a:solidFill>
                <a:srgbClr val="FF6699"/>
              </a:solidFill>
            </a:endParaRPr>
          </a:p>
          <a:p>
            <a:pPr eaLnBrk="1" hangingPunct="1">
              <a:defRPr/>
            </a:pPr>
            <a:r>
              <a:rPr lang="ru-RU" sz="2400" dirty="0" smtClean="0"/>
              <a:t>  Скромную надень одежду,</a:t>
            </a:r>
          </a:p>
          <a:p>
            <a:pPr eaLnBrk="1" hangingPunct="1">
              <a:defRPr/>
            </a:pPr>
            <a:r>
              <a:rPr lang="ru-RU" sz="2400" dirty="0" smtClean="0"/>
              <a:t>  В брюках в храм идёт невежда,</a:t>
            </a:r>
          </a:p>
          <a:p>
            <a:pPr eaLnBrk="1" hangingPunct="1">
              <a:defRPr/>
            </a:pPr>
            <a:r>
              <a:rPr lang="ru-RU" sz="2400" dirty="0" smtClean="0"/>
              <a:t>   Голову платком покрой</a:t>
            </a:r>
          </a:p>
          <a:p>
            <a:pPr eaLnBrk="1" hangingPunct="1">
              <a:defRPr/>
            </a:pPr>
            <a:r>
              <a:rPr lang="ru-RU" sz="2400" dirty="0" smtClean="0"/>
              <a:t>   И тихонько в храме стой</a:t>
            </a:r>
            <a:r>
              <a:rPr lang="ru-RU" sz="2400" dirty="0" smtClean="0">
                <a:solidFill>
                  <a:schemeClr val="folHlink"/>
                </a:solidFill>
              </a:rPr>
              <a:t>.</a:t>
            </a:r>
            <a:endParaRPr lang="ru-RU" sz="2400" b="1" dirty="0" smtClean="0">
              <a:solidFill>
                <a:schemeClr val="folHlink"/>
              </a:solidFill>
            </a:endParaRPr>
          </a:p>
          <a:p>
            <a:pPr eaLnBrk="1" hangingPunct="1">
              <a:defRPr/>
            </a:pPr>
            <a:r>
              <a:rPr lang="ru-RU" sz="2400" b="1" dirty="0" smtClean="0">
                <a:solidFill>
                  <a:srgbClr val="FF6699"/>
                </a:solidFill>
              </a:rPr>
              <a:t>Мальчику и девочке:</a:t>
            </a:r>
            <a:endParaRPr lang="ru-RU" sz="2400" dirty="0" smtClean="0">
              <a:solidFill>
                <a:srgbClr val="FF6699"/>
              </a:solidFill>
            </a:endParaRPr>
          </a:p>
          <a:p>
            <a:pPr eaLnBrk="1" hangingPunct="1">
              <a:defRPr/>
            </a:pPr>
            <a:r>
              <a:rPr lang="ru-RU" sz="2400" dirty="0" smtClean="0">
                <a:solidFill>
                  <a:schemeClr val="folHlink"/>
                </a:solidFill>
              </a:rPr>
              <a:t>         </a:t>
            </a:r>
            <a:r>
              <a:rPr lang="ru-RU" sz="2400" dirty="0" smtClean="0"/>
              <a:t>Никого не осуждай,</a:t>
            </a:r>
          </a:p>
          <a:p>
            <a:pPr eaLnBrk="1" hangingPunct="1">
              <a:defRPr/>
            </a:pPr>
            <a:r>
              <a:rPr lang="ru-RU" sz="2400" dirty="0" smtClean="0"/>
              <a:t>         Помощь нищему подай, </a:t>
            </a:r>
          </a:p>
          <a:p>
            <a:pPr eaLnBrk="1" hangingPunct="1">
              <a:defRPr/>
            </a:pPr>
            <a:r>
              <a:rPr lang="ru-RU" sz="2400" dirty="0" smtClean="0"/>
              <a:t>         Поставь свечку и потом </a:t>
            </a:r>
          </a:p>
          <a:p>
            <a:pPr eaLnBrk="1" hangingPunct="1">
              <a:defRPr/>
            </a:pPr>
            <a:r>
              <a:rPr lang="ru-RU" sz="2400" dirty="0" smtClean="0"/>
              <a:t>         Осени себя крестом.</a:t>
            </a:r>
          </a:p>
          <a:p>
            <a:pPr eaLnBrk="1" hangingPunct="1">
              <a:defRPr/>
            </a:pPr>
            <a:r>
              <a:rPr lang="ru-RU" sz="2400" dirty="0" smtClean="0">
                <a:solidFill>
                  <a:schemeClr val="folHlink"/>
                </a:solidFill>
              </a:rPr>
              <a:t>     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929190" y="1"/>
            <a:ext cx="421481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dirty="0" smtClean="0">
                <a:solidFill>
                  <a:schemeClr val="folHlink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dirty="0" smtClean="0">
              <a:solidFill>
                <a:schemeClr val="folHlink"/>
              </a:solidFill>
            </a:endParaRPr>
          </a:p>
          <a:p>
            <a:pPr eaLnBrk="1" hangingPunct="1">
              <a:defRPr/>
            </a:pPr>
            <a:r>
              <a:rPr lang="ru-RU" sz="2400" dirty="0" err="1" smtClean="0"/>
              <a:t>Богомыслие</a:t>
            </a:r>
            <a:r>
              <a:rPr lang="ru-RU" sz="2400" dirty="0" smtClean="0"/>
              <a:t> храни,</a:t>
            </a:r>
          </a:p>
          <a:p>
            <a:pPr eaLnBrk="1" hangingPunct="1">
              <a:defRPr/>
            </a:pPr>
            <a:r>
              <a:rPr lang="ru-RU" sz="2400" dirty="0" smtClean="0"/>
              <a:t>Лень подальше прогони,</a:t>
            </a:r>
          </a:p>
          <a:p>
            <a:pPr eaLnBrk="1" hangingPunct="1">
              <a:defRPr/>
            </a:pPr>
            <a:r>
              <a:rPr lang="ru-RU" sz="2400" dirty="0" smtClean="0"/>
              <a:t> Душой с Богом примирись,</a:t>
            </a:r>
          </a:p>
          <a:p>
            <a:pPr eaLnBrk="1" hangingPunct="1">
              <a:defRPr/>
            </a:pPr>
            <a:r>
              <a:rPr lang="ru-RU" sz="2400" dirty="0" smtClean="0"/>
              <a:t> И со всеми ты молись.</a:t>
            </a:r>
          </a:p>
          <a:p>
            <a:pPr eaLnBrk="1" hangingPunct="1">
              <a:defRPr/>
            </a:pPr>
            <a:endParaRPr lang="ru-RU" sz="2400" dirty="0" smtClean="0"/>
          </a:p>
          <a:p>
            <a:pPr eaLnBrk="1" hangingPunct="1">
              <a:defRPr/>
            </a:pPr>
            <a:r>
              <a:rPr lang="ru-RU" sz="2400" dirty="0" smtClean="0"/>
              <a:t>   Богомольцев не толкай,</a:t>
            </a:r>
            <a:br>
              <a:rPr lang="ru-RU" sz="2400" dirty="0" smtClean="0"/>
            </a:br>
            <a:r>
              <a:rPr lang="ru-RU" sz="2400" dirty="0" smtClean="0"/>
              <a:t>   К чину в храме привыкай. </a:t>
            </a:r>
            <a:br>
              <a:rPr lang="ru-RU" sz="2400" dirty="0" smtClean="0"/>
            </a:br>
            <a:r>
              <a:rPr lang="ru-RU" sz="2400" dirty="0" smtClean="0"/>
              <a:t>   Не гляди по сторонам — </a:t>
            </a:r>
            <a:br>
              <a:rPr lang="ru-RU" sz="2400" dirty="0" smtClean="0"/>
            </a:br>
            <a:r>
              <a:rPr lang="ru-RU" sz="2400" dirty="0" smtClean="0"/>
              <a:t>   Неполезно это нам... </a:t>
            </a:r>
          </a:p>
          <a:p>
            <a:pPr eaLnBrk="1" hangingPunct="1">
              <a:defRPr/>
            </a:pPr>
            <a:endParaRPr lang="ru-RU" sz="2400" dirty="0" smtClean="0"/>
          </a:p>
          <a:p>
            <a:pPr eaLnBrk="1" hangingPunct="1">
              <a:defRPr/>
            </a:pPr>
            <a:r>
              <a:rPr lang="ru-RU" sz="2400" dirty="0" smtClean="0"/>
              <a:t>Хоть старушка, хоть девица</a:t>
            </a:r>
            <a:br>
              <a:rPr lang="ru-RU" sz="2400" dirty="0" smtClean="0"/>
            </a:br>
            <a:r>
              <a:rPr lang="ru-RU" sz="2400" dirty="0" smtClean="0"/>
              <a:t> Не посматривай на лица,</a:t>
            </a:r>
          </a:p>
          <a:p>
            <a:pPr eaLnBrk="1" hangingPunct="1">
              <a:defRPr/>
            </a:pPr>
            <a:r>
              <a:rPr lang="ru-RU" sz="2400" dirty="0" smtClean="0"/>
              <a:t> Глазки в землю опусти,</a:t>
            </a:r>
          </a:p>
          <a:p>
            <a:pPr eaLnBrk="1" hangingPunct="1">
              <a:defRPr/>
            </a:pPr>
            <a:r>
              <a:rPr lang="ru-RU" sz="2400" dirty="0" smtClean="0"/>
              <a:t> О грехах своих грусти.</a:t>
            </a:r>
          </a:p>
          <a:p>
            <a:pPr eaLnBrk="1" hangingPunct="1">
              <a:defRPr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       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Д.з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524458"/>
            <a:ext cx="807249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3600" b="1" dirty="0" smtClean="0"/>
              <a:t>1.Есть ли в вашей местности православный храм? Как он называется?</a:t>
            </a:r>
          </a:p>
          <a:p>
            <a:r>
              <a:rPr lang="ru-RU" sz="3600" b="1" dirty="0" smtClean="0"/>
              <a:t>2.Подберите иллюстрации православных хамов.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pPr algn="l"/>
            <a:r>
              <a:rPr lang="ru-RU" sz="2800" b="1" dirty="0" smtClean="0"/>
              <a:t>Цель</a:t>
            </a:r>
            <a:r>
              <a:rPr lang="ru-RU" sz="2800" dirty="0" smtClean="0"/>
              <a:t>: Познакомить учащихся с внутренним строением православного храма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b="1" dirty="0" smtClean="0"/>
              <a:t>Задачи: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/>
              <a:t>раскрыть понятия «храм», «притвор», «алтарь», «иконостас», «икона»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/>
              <a:t>создать условия для нравственного восприятия понятия «православный храм»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/>
              <a:t>создать ситуацию, в результате которой учащиеся осознанно, самостоятельно определяют значимость священного сооружения в повседневной жизни человека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AutoShape 2"/>
          <p:cNvSpPr>
            <a:spLocks noGrp="1" noChangeArrowheads="1"/>
          </p:cNvSpPr>
          <p:nvPr>
            <p:ph type="title" sz="quarter"/>
          </p:nvPr>
        </p:nvSpPr>
        <p:spPr>
          <a:xfrm>
            <a:off x="690562" y="0"/>
            <a:ext cx="7924800" cy="1714488"/>
          </a:xfrm>
        </p:spPr>
        <p:txBody>
          <a:bodyPr/>
          <a:lstStyle/>
          <a:p>
            <a:r>
              <a:rPr lang="ru-RU" sz="3200" dirty="0" smtClean="0"/>
              <a:t>Вспомните и назовите храмовые сооружения мировых религий</a:t>
            </a:r>
            <a:endParaRPr lang="ru-RU" sz="3200" dirty="0"/>
          </a:p>
        </p:txBody>
      </p:sp>
      <p:pic>
        <p:nvPicPr>
          <p:cNvPr id="75788" name="Picture 12" descr="Храм Христа Спасителя, Москва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65275" y="1714488"/>
            <a:ext cx="2935288" cy="2071703"/>
          </a:xfrm>
          <a:noFill/>
          <a:ln/>
        </p:spPr>
      </p:pic>
      <p:pic>
        <p:nvPicPr>
          <p:cNvPr id="75789" name="Picture 13" descr="Синагога в Санкт-Петербурге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859338" y="1714487"/>
            <a:ext cx="2974975" cy="2071703"/>
          </a:xfrm>
          <a:noFill/>
          <a:ln/>
        </p:spPr>
      </p:pic>
      <p:pic>
        <p:nvPicPr>
          <p:cNvPr id="75790" name="Picture 14" descr="Пагода Храма Синто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1547813" y="4292600"/>
            <a:ext cx="2447925" cy="1785938"/>
          </a:xfrm>
          <a:noFill/>
          <a:ln/>
        </p:spPr>
      </p:pic>
      <p:pic>
        <p:nvPicPr>
          <p:cNvPr id="75791" name="Picture 15" descr="Мечеть Султан Ахмет, Стамбул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/>
          <a:srcRect/>
          <a:stretch>
            <a:fillRect/>
          </a:stretch>
        </p:blipFill>
        <p:spPr>
          <a:xfrm>
            <a:off x="4859338" y="4335463"/>
            <a:ext cx="2928937" cy="1714500"/>
          </a:xfrm>
          <a:noFill/>
          <a:ln/>
        </p:spPr>
      </p:pic>
      <p:sp>
        <p:nvSpPr>
          <p:cNvPr id="8" name="TextBox 7"/>
          <p:cNvSpPr txBox="1"/>
          <p:nvPr/>
        </p:nvSpPr>
        <p:spPr>
          <a:xfrm>
            <a:off x="5143504" y="6202399"/>
            <a:ext cx="2644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     МЕЧЕТЬ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572132" y="3786191"/>
            <a:ext cx="2262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СИНАГОГА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547813" y="6049963"/>
            <a:ext cx="2447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  БУДДИСТСКИЙ    ХРАМ, СТУПА</a:t>
            </a:r>
            <a:endParaRPr lang="ru-RU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700213" y="3938591"/>
            <a:ext cx="2952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1524000" y="3786190"/>
          <a:ext cx="2976562" cy="630936"/>
        </p:xfrm>
        <a:graphic>
          <a:graphicData uri="http://schemas.openxmlformats.org/drawingml/2006/table">
            <a:tbl>
              <a:tblPr/>
              <a:tblGrid>
                <a:gridCol w="2976562"/>
              </a:tblGrid>
              <a:tr h="46166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latin typeface="Georgia"/>
                          <a:ea typeface="Times New Roman"/>
                          <a:cs typeface="Arial"/>
                        </a:rPr>
                        <a:t>ХРАМ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Arial" pitchFamily="34" charset="0"/>
                        </a:rPr>
                        <a:t>СОБОР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0" y="0"/>
            <a:ext cx="4571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5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9" grpId="0" build="allAtOnce"/>
      <p:bldP spid="10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Определите тему урока</a:t>
            </a:r>
            <a:endParaRPr lang="ru-RU" dirty="0"/>
          </a:p>
        </p:txBody>
      </p:sp>
      <p:pic>
        <p:nvPicPr>
          <p:cNvPr id="4" name="pril1.mpe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86000" y="1817688"/>
            <a:ext cx="4143375" cy="31083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1472" y="5572140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        ПРАВОСЛАВНЫЙ ХРАМ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800" dirty="0" smtClean="0"/>
              <a:t>Работа с понятием.</a:t>
            </a:r>
            <a:br>
              <a:rPr lang="ru-RU" sz="2800" dirty="0" smtClean="0"/>
            </a:br>
            <a:r>
              <a:rPr lang="ru-RU" sz="2800" dirty="0" smtClean="0"/>
              <a:t>                               </a:t>
            </a:r>
            <a:r>
              <a:rPr lang="ru-RU" dirty="0" smtClean="0"/>
              <a:t>Что такое ХРАМ?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ХРАМ -это здание, специально посвященное Богу. </a:t>
            </a:r>
          </a:p>
        </p:txBody>
      </p:sp>
      <p:pic>
        <p:nvPicPr>
          <p:cNvPr id="4" name="Picture 4" descr="Благовещ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7977" y="2786058"/>
            <a:ext cx="3524250" cy="2911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972425" cy="1071563"/>
          </a:xfrm>
        </p:spPr>
        <p:txBody>
          <a:bodyPr/>
          <a:lstStyle/>
          <a:p>
            <a:pPr algn="l"/>
            <a:r>
              <a:rPr lang="ru-RU" sz="2800" dirty="0" smtClean="0"/>
              <a:t>Работа с понятиями (см.учебник с. 50)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     Храмы сооружались по правилам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214282" y="1071563"/>
            <a:ext cx="8215343" cy="3429008"/>
          </a:xfrm>
        </p:spPr>
        <p:txBody>
          <a:bodyPr/>
          <a:lstStyle/>
          <a:p>
            <a:pPr>
              <a:buNone/>
            </a:pPr>
            <a:endParaRPr lang="ru-RU" sz="1800" dirty="0"/>
          </a:p>
        </p:txBody>
      </p:sp>
      <p:sp>
        <p:nvSpPr>
          <p:cNvPr id="5" name="Прямоугольник 4">
            <a:hlinkClick r:id="rId3" action="ppaction://hlinkpres?slideindex=1&amp;slidetitle="/>
          </p:cNvPr>
          <p:cNvSpPr/>
          <p:nvPr/>
        </p:nvSpPr>
        <p:spPr>
          <a:xfrm>
            <a:off x="1250926" y="5588015"/>
            <a:ext cx="18473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714884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Притвор- западная часть храма, где находится главный вход. </a:t>
            </a:r>
          </a:p>
          <a:p>
            <a:r>
              <a:rPr lang="ru-RU" sz="2400" dirty="0" smtClean="0"/>
              <a:t>Алтарь-главное место, жилище Бога, восточная часть</a:t>
            </a:r>
          </a:p>
          <a:p>
            <a:r>
              <a:rPr lang="ru-RU" sz="2400" dirty="0" smtClean="0"/>
              <a:t>Иконостас- место, где расположены иконы, отделяет от алтаря</a:t>
            </a:r>
          </a:p>
          <a:p>
            <a:r>
              <a:rPr lang="ru-RU" sz="2400" dirty="0" smtClean="0"/>
              <a:t>Икона-картина, изображение</a:t>
            </a:r>
            <a:endParaRPr lang="ru-RU" sz="2400" dirty="0"/>
          </a:p>
        </p:txBody>
      </p:sp>
      <p:pic>
        <p:nvPicPr>
          <p:cNvPr id="10" name="Picture 4" descr="rus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885825" y="1071563"/>
            <a:ext cx="7543800" cy="3429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3050"/>
            <a:ext cx="3360768" cy="1162050"/>
          </a:xfrm>
        </p:spPr>
        <p:txBody>
          <a:bodyPr>
            <a:normAutofit fontScale="90000"/>
          </a:bodyPr>
          <a:lstStyle/>
          <a:p>
            <a:r>
              <a:rPr lang="ru-RU" sz="2400" b="0" dirty="0" smtClean="0"/>
              <a:t>Работа с текстом.(комментированное чтение) </a:t>
            </a:r>
            <a:endParaRPr lang="ru-RU" sz="2400" b="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1" y="5072074"/>
            <a:ext cx="1400155" cy="33812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5050" y="0"/>
            <a:ext cx="528323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В православном храме людей встречают иконы, свечи, священники. </a:t>
            </a:r>
          </a:p>
          <a:p>
            <a:pPr>
              <a:buNone/>
            </a:pPr>
            <a:r>
              <a:rPr lang="ru-RU" sz="2400" dirty="0" smtClean="0"/>
              <a:t>- Здравствуйте, ребята. Я священник Алексий. Я здесь служу.</a:t>
            </a:r>
          </a:p>
          <a:p>
            <a:pPr>
              <a:buNone/>
            </a:pPr>
            <a:r>
              <a:rPr lang="ru-RU" sz="2400" dirty="0" smtClean="0"/>
              <a:t>- А что это за служба? - спросила Леночка.</a:t>
            </a:r>
          </a:p>
          <a:p>
            <a:pPr>
              <a:buNone/>
            </a:pPr>
            <a:r>
              <a:rPr lang="ru-RU" sz="2400" dirty="0" smtClean="0"/>
              <a:t>- Учу людей, вместе с ними молюсь Богу и людям же стараюсь помогать. Хочется быть похожим на эту свечку. Ее огонёк тянется вверх, но свои свет и тепло свеча отдает тем, кто рядом с ней. Вот такой должна быть жизнь человека: душой тянуться к Небу, а своими делами помогать ближним.</a:t>
            </a:r>
          </a:p>
        </p:txBody>
      </p:sp>
      <p:pic>
        <p:nvPicPr>
          <p:cNvPr id="2050" name="Picture 2" descr="C:\Users\Администратор\Desktop\0_b740_3a2aa6a5_X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857364"/>
            <a:ext cx="3360769" cy="478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92867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Работа с иллюстрацией: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Самая </a:t>
            </a:r>
            <a:r>
              <a:rPr lang="ru-RU" sz="3200" dirty="0" smtClean="0"/>
              <a:t>почитаемая ИКОНА- Богоматери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Администратор\Desktop\46739576_ikon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92164"/>
            <a:ext cx="4000528" cy="555154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14810" y="1417638"/>
            <a:ext cx="44719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Что изображено?</a:t>
            </a:r>
          </a:p>
          <a:p>
            <a:r>
              <a:rPr lang="ru-RU" sz="3200" dirty="0" smtClean="0"/>
              <a:t>Почему?</a:t>
            </a:r>
          </a:p>
          <a:p>
            <a:r>
              <a:rPr lang="ru-RU" sz="3200" dirty="0" smtClean="0"/>
              <a:t>Образ </a:t>
            </a:r>
            <a:r>
              <a:rPr lang="ru-RU" sz="3200" dirty="0" err="1" smtClean="0"/>
              <a:t>матери-доброта</a:t>
            </a:r>
            <a:r>
              <a:rPr lang="ru-RU" sz="3200" dirty="0" smtClean="0"/>
              <a:t>, </a:t>
            </a:r>
            <a:r>
              <a:rPr lang="ru-RU" sz="3200" dirty="0" err="1" smtClean="0"/>
              <a:t>забота,защита</a:t>
            </a:r>
            <a:r>
              <a:rPr lang="ru-RU" sz="3200" dirty="0" smtClean="0"/>
              <a:t>, любовь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algn="l"/>
            <a:r>
              <a:rPr lang="ru-RU" sz="3200" dirty="0" smtClean="0"/>
              <a:t>Беседа по вопросам: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1.Бывали ли вы в православных храмах?    Что вам запомнилось?</a:t>
            </a:r>
          </a:p>
          <a:p>
            <a:pPr>
              <a:buNone/>
            </a:pPr>
            <a:r>
              <a:rPr lang="ru-RU" dirty="0" smtClean="0"/>
              <a:t>   2. Зачем люди ходят в ХРАМ , к Богу?</a:t>
            </a:r>
          </a:p>
          <a:p>
            <a:pPr>
              <a:buNone/>
            </a:pPr>
            <a:r>
              <a:rPr lang="ru-RU" dirty="0" smtClean="0"/>
              <a:t>    (прослушай и запиши)</a:t>
            </a:r>
          </a:p>
          <a:p>
            <a:pPr>
              <a:buNone/>
            </a:pPr>
            <a:r>
              <a:rPr lang="ru-RU" dirty="0" smtClean="0"/>
              <a:t>   3. Как следует вести себя в храме?</a:t>
            </a:r>
            <a:endParaRPr lang="ru-RU" dirty="0"/>
          </a:p>
        </p:txBody>
      </p:sp>
      <p:pic>
        <p:nvPicPr>
          <p:cNvPr id="5" name="24-V khrame (stikhi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5286380" y="3429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74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43</TotalTime>
  <Words>361</Words>
  <Application>Microsoft Office PowerPoint</Application>
  <PresentationFormat>Экран (4:3)</PresentationFormat>
  <Paragraphs>72</Paragraphs>
  <Slides>12</Slides>
  <Notes>1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Слайд 1</vt:lpstr>
      <vt:lpstr>Цель: Познакомить учащихся с внутренним строением православного храма</vt:lpstr>
      <vt:lpstr>Вспомните и назовите храмовые сооружения мировых религий</vt:lpstr>
      <vt:lpstr>Определите тему урока</vt:lpstr>
      <vt:lpstr>Работа с понятием.                                Что такое ХРАМ?</vt:lpstr>
      <vt:lpstr>Работа с понятиями (см.учебник с. 50)       Храмы сооружались по правилам</vt:lpstr>
      <vt:lpstr>Работа с текстом.(комментированное чтение) </vt:lpstr>
      <vt:lpstr>Работа с иллюстрацией: Самая почитаемая ИКОНА- Богоматери</vt:lpstr>
      <vt:lpstr>Беседа по вопросам:</vt:lpstr>
      <vt:lpstr>Правила поведения в храме</vt:lpstr>
      <vt:lpstr>Слайд 11</vt:lpstr>
      <vt:lpstr>Д.з.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DNA7 X86</dc:creator>
  <cp:lastModifiedBy>DNA7 X86</cp:lastModifiedBy>
  <cp:revision>7</cp:revision>
  <dcterms:created xsi:type="dcterms:W3CDTF">2012-05-15T05:59:38Z</dcterms:created>
  <dcterms:modified xsi:type="dcterms:W3CDTF">2012-05-15T15:05:45Z</dcterms:modified>
</cp:coreProperties>
</file>