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6"/>
  </p:notesMasterIdLst>
  <p:sldIdLst>
    <p:sldId id="256" r:id="rId2"/>
    <p:sldId id="258" r:id="rId3"/>
    <p:sldId id="292" r:id="rId4"/>
    <p:sldId id="288" r:id="rId5"/>
    <p:sldId id="293" r:id="rId6"/>
    <p:sldId id="259" r:id="rId7"/>
    <p:sldId id="260" r:id="rId8"/>
    <p:sldId id="291" r:id="rId9"/>
    <p:sldId id="281" r:id="rId10"/>
    <p:sldId id="282" r:id="rId11"/>
    <p:sldId id="278" r:id="rId12"/>
    <p:sldId id="283" r:id="rId13"/>
    <p:sldId id="275" r:id="rId14"/>
    <p:sldId id="29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03EF43-2A69-4CDB-A4AF-1B4C26C41064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DF7AC-8002-47DD-BF9A-1D132036CD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2202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D2275C-2F9C-4589-8866-A70054D3E6E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5538" y="468313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4067175"/>
            <a:ext cx="6335713" cy="46085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z="1100" smtClean="0"/>
              <a:t>Под профильным обучением понимают систему специализированной подготовки старшеклассников, ориентированной на  </a:t>
            </a:r>
            <a:r>
              <a:rPr lang="ru-RU" sz="1100" b="1" smtClean="0"/>
              <a:t>индивидуализацию</a:t>
            </a:r>
            <a:r>
              <a:rPr lang="ru-RU" sz="1100" smtClean="0"/>
              <a:t> обучения и </a:t>
            </a:r>
            <a:r>
              <a:rPr lang="ru-RU" sz="1100" b="1" smtClean="0"/>
              <a:t>социализацию</a:t>
            </a:r>
            <a:r>
              <a:rPr lang="ru-RU" sz="1100" i="1" smtClean="0"/>
              <a:t> </a:t>
            </a:r>
            <a:r>
              <a:rPr lang="ru-RU" sz="1100" smtClean="0"/>
              <a:t>обучающихся</a:t>
            </a:r>
            <a:r>
              <a:rPr lang="ru-RU" sz="1100" i="1" smtClean="0"/>
              <a:t> </a:t>
            </a:r>
            <a:r>
              <a:rPr lang="ru-RU" sz="1100" smtClean="0"/>
              <a:t>(см. Концепцию</a:t>
            </a:r>
            <a:r>
              <a:rPr lang="en-US" sz="1100" smtClean="0"/>
              <a:t>)</a:t>
            </a:r>
            <a:r>
              <a:rPr lang="ru-RU" sz="1100" smtClean="0"/>
              <a:t>. Таким образом, смысл введения профильного обучения видится в том, чтобы помочь выпускникам уже в школе заложить основы своей будущей профессиональной карьеры. Задача эта не нова, она в том или ином объеме, так или иначе, решалась в школе уже много лет. Поэтому основным для понимания особенностей сегодняшней постановки проблемы является, прежде всего, </a:t>
            </a:r>
            <a:r>
              <a:rPr lang="ru-RU" sz="1100" b="1" smtClean="0"/>
              <a:t>особенности</a:t>
            </a:r>
            <a:r>
              <a:rPr lang="ru-RU" sz="1100" smtClean="0"/>
              <a:t> </a:t>
            </a:r>
            <a:r>
              <a:rPr lang="ru-RU" sz="1100" b="1" smtClean="0"/>
              <a:t>целевых установок</a:t>
            </a:r>
            <a:r>
              <a:rPr lang="ru-RU" sz="1100" smtClean="0"/>
              <a:t>,  </a:t>
            </a:r>
            <a:r>
              <a:rPr lang="ru-RU" sz="1100" b="1" smtClean="0"/>
              <a:t>набор средств </a:t>
            </a:r>
            <a:r>
              <a:rPr lang="ru-RU" sz="1100" smtClean="0"/>
              <a:t>для их достижения и особенности </a:t>
            </a:r>
            <a:r>
              <a:rPr lang="ru-RU" sz="1100" b="1" smtClean="0"/>
              <a:t>условий</a:t>
            </a:r>
            <a:r>
              <a:rPr lang="ru-RU" sz="1100" smtClean="0"/>
              <a:t> протекания этого процесса сегодня.</a:t>
            </a:r>
          </a:p>
          <a:p>
            <a:pPr eaLnBrk="1" hangingPunct="1">
              <a:spcBef>
                <a:spcPct val="0"/>
              </a:spcBef>
            </a:pPr>
            <a:r>
              <a:rPr lang="ru-RU" sz="1100" smtClean="0"/>
              <a:t>С появлением базисного плана, когда школе волей-неволей приходилось «достраивать систему обучения, прежде всего, на старшей ступени (в началке и в основной школе было гораздо больше заданности), школы фактически перешли на профильное обучения. Специфика настоящего этапа состоит, во-первых, в </a:t>
            </a:r>
            <a:r>
              <a:rPr lang="ru-RU" sz="1100" b="1" smtClean="0"/>
              <a:t>масштабах</a:t>
            </a:r>
            <a:r>
              <a:rPr lang="ru-RU" sz="1100" smtClean="0"/>
              <a:t> такого перехода – к 2008-2010 это предлагается сделать </a:t>
            </a:r>
            <a:r>
              <a:rPr lang="ru-RU" sz="1100" b="1" smtClean="0"/>
              <a:t>каждой</a:t>
            </a:r>
            <a:r>
              <a:rPr lang="ru-RU" sz="1100" smtClean="0"/>
              <a:t> школе; во-вторых – в </a:t>
            </a:r>
            <a:r>
              <a:rPr lang="ru-RU" sz="1100" b="1" smtClean="0"/>
              <a:t>ужесточении организационных и методологических рамок</a:t>
            </a:r>
            <a:r>
              <a:rPr lang="ru-RU" sz="1100" smtClean="0"/>
              <a:t> (упорядочивание отношений «школа-вуз», введение ЕГЭ, ограниченные целевые установки, более жесткие требования к набору и объему предметов и т.д.).</a:t>
            </a:r>
          </a:p>
          <a:p>
            <a:pPr eaLnBrk="1" hangingPunct="1">
              <a:spcBef>
                <a:spcPct val="0"/>
              </a:spcBef>
            </a:pPr>
            <a:r>
              <a:rPr lang="ru-RU" sz="1100" smtClean="0"/>
              <a:t>Какие же проблемы наиболее остро стоят сегодня перед профильным обучением?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06E18C-354D-4874-9547-D1787A020C4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  <p:sp>
        <p:nvSpPr>
          <p:cNvPr id="4608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/>
        <p:txBody>
          <a:bodyPr lIns="92080" tIns="46040" rIns="92080" bIns="460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E74F-E3A4-4A09-B938-196CA562051E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351B-2340-4EBC-AEEA-79BAEECF64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E74F-E3A4-4A09-B938-196CA562051E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351B-2340-4EBC-AEEA-79BAEECF64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E74F-E3A4-4A09-B938-196CA562051E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351B-2340-4EBC-AEEA-79BAEECF64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195F5-B21C-425A-A8A4-B321475506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57800856"/>
      </p:ext>
    </p:extLst>
  </p:cSld>
  <p:clrMapOvr>
    <a:masterClrMapping/>
  </p:clrMapOvr>
  <p:transition spd="med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AC495-40BE-4544-979B-40A536033C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1198927"/>
      </p:ext>
    </p:extLst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E74F-E3A4-4A09-B938-196CA562051E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351B-2340-4EBC-AEEA-79BAEECF64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E74F-E3A4-4A09-B938-196CA562051E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351B-2340-4EBC-AEEA-79BAEECF64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E74F-E3A4-4A09-B938-196CA562051E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351B-2340-4EBC-AEEA-79BAEECF64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E74F-E3A4-4A09-B938-196CA562051E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351B-2340-4EBC-AEEA-79BAEECF64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E74F-E3A4-4A09-B938-196CA562051E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351B-2340-4EBC-AEEA-79BAEECF64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E74F-E3A4-4A09-B938-196CA562051E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351B-2340-4EBC-AEEA-79BAEECF64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E74F-E3A4-4A09-B938-196CA562051E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351B-2340-4EBC-AEEA-79BAEECF64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E74F-E3A4-4A09-B938-196CA562051E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00351B-2340-4EBC-AEEA-79BAEECF64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900351B-2340-4EBC-AEEA-79BAEECF64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A5AE74F-E3A4-4A09-B938-196CA562051E}" type="datetimeFigureOut">
              <a:rPr lang="ru-RU" smtClean="0"/>
              <a:pPr/>
              <a:t>25.01.2015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ruosuksun.ucoz.ru/fgos_2.pn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hyperlink" Target="http://ruosuksun.ucoz.ru/fgos_2.pn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1pokachi/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3808" y="364405"/>
            <a:ext cx="5328592" cy="2493091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4800" dirty="0" smtClean="0"/>
          </a:p>
          <a:p>
            <a:pPr algn="ctr"/>
            <a:r>
              <a:rPr lang="ru-RU" sz="11200" b="1" spc="-1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Подготовка школы </a:t>
            </a:r>
          </a:p>
          <a:p>
            <a:pPr algn="ctr"/>
            <a:r>
              <a:rPr lang="ru-RU" sz="11200" b="1" spc="-1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 введению ФГОС </a:t>
            </a:r>
          </a:p>
          <a:p>
            <a:pPr algn="ctr"/>
            <a:r>
              <a:rPr lang="ru-RU" sz="11200" b="1" spc="-1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начального общего образования </a:t>
            </a:r>
            <a:endParaRPr lang="ru-RU" sz="112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112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900" b="1" spc="-10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ru-RU" sz="3900" b="1" spc="-1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Муниципальный   совет</a:t>
            </a:r>
          </a:p>
          <a:p>
            <a:pPr algn="ctr"/>
            <a:r>
              <a:rPr lang="ru-RU" sz="3900" b="1" spc="-1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23.11.11г.</a:t>
            </a:r>
            <a:r>
              <a:rPr lang="ru-RU" sz="6400" dirty="0" smtClean="0"/>
              <a:t> 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b="1" dirty="0" smtClean="0"/>
          </a:p>
          <a:p>
            <a:endParaRPr lang="ru-RU" dirty="0"/>
          </a:p>
        </p:txBody>
      </p:sp>
      <p:pic>
        <p:nvPicPr>
          <p:cNvPr id="13314" name="Picture 2" descr="Картинка 53 из 698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733256"/>
            <a:ext cx="2448272" cy="826809"/>
          </a:xfrm>
          <a:prstGeom prst="rect">
            <a:avLst/>
          </a:prstGeom>
          <a:noFill/>
        </p:spPr>
      </p:pic>
      <p:pic>
        <p:nvPicPr>
          <p:cNvPr id="4" name="Рисунок 3" descr="E:\фото\DSC05969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639" t="-245" r="11949" b="-1"/>
          <a:stretch/>
        </p:blipFill>
        <p:spPr bwMode="auto">
          <a:xfrm>
            <a:off x="438175" y="332656"/>
            <a:ext cx="2333625" cy="2209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5" name="Рисунок 4" descr="E:\фото\DSC05983.JPG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57496"/>
            <a:ext cx="3744416" cy="25605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"/>
          <p:cNvSpPr>
            <a:spLocks noGrp="1"/>
          </p:cNvSpPr>
          <p:nvPr>
            <p:ph idx="1"/>
          </p:nvPr>
        </p:nvSpPr>
        <p:spPr>
          <a:xfrm>
            <a:off x="395536" y="260648"/>
            <a:ext cx="7499176" cy="936105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ru-RU" sz="2400" b="1" spc="-1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Создание организационного обеспечения введения федерального государственного образовательного стандарта начального общего образования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5764" y="1484784"/>
            <a:ext cx="770485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Создание рабочей группы по разработке структурных компонентов ООП.	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-Организация профессионального общения педагогов по вопросам введения ФГОС начальной школы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-Рабочие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программы учебных предметов.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-Организация мониторинга качества условий введения ФГОС.	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-Анализ условий введения ФГОС на уровне ОУ (карта самоанализа)	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-Разработка в образовательных учреждениях основной образовательной программы (ООП) начального общего образования в соответствии с ФГОС.	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-Приведение  в соответствие структуры основной образовательной программы (ООП) начального общего образования образовательного учреждения  с требованиями ФГОС	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-Учет оптимальной нагрузки учащихся общеобразовательных учреждений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Использование новых педагогических и информационных технологий для обеспечения обучения в соответствии с ФГОС детей с особыми потребностями (инвалидов)	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-Формирование системы оценивания образовательных достижений учащихся в соответствии с ФГОС	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Определение модели организации образовательного процесса, обеспечивающей интеграцию аудиторной и внеурочной деятельности обучающихся:	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-Разработка инструментария для изучения образовательных потребностей и интересов обучающихся I ступени общего образования и запросов родителей по использованию часов вариативной части учебного плана, включая внеурочную деятельность.	(Анкета для родителей в Школе будущего первоклассника.)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-Проведение анкетирования по изучению образовательных потребностей и интересов обучающихся, запросов родителей по использованию часов вариативной части учебного плана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1023" y="40466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Соответствие кадрового обеспечения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требованиям ФГОС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2056686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-Повышение квалификации всех учителей начальной школы и руководителей ОУ по вопросам введения ФГОС начального общего образования.	</a:t>
            </a:r>
          </a:p>
          <a:p>
            <a:r>
              <a:rPr lang="ru-RU" dirty="0"/>
              <a:t>-Составление плана-графика повышения квалификации педагогических и руководящих работников по вопросам введения ФГОС.	</a:t>
            </a:r>
          </a:p>
          <a:p>
            <a:r>
              <a:rPr lang="ru-RU" dirty="0"/>
              <a:t>-Осуществление повышения квалификации всех педагогов начальной школы.	</a:t>
            </a:r>
          </a:p>
          <a:p>
            <a:r>
              <a:rPr lang="ru-RU" dirty="0"/>
              <a:t>-Корректировка в соответствии с новыми тарифно-квалификационными характеристиками должностных обязанностей, обеспечивающих реализацию ФГОС.	</a:t>
            </a:r>
          </a:p>
          <a:p>
            <a:r>
              <a:rPr lang="ru-RU" dirty="0"/>
              <a:t>-Планирование методической работы, обеспечивающей сопровождение введения ФГОС	.</a:t>
            </a:r>
          </a:p>
          <a:p>
            <a:r>
              <a:rPr lang="ru-RU" dirty="0"/>
              <a:t>-Разработка плана методической работы, обеспечивающей сопровождение введения ФГОС.</a:t>
            </a:r>
          </a:p>
          <a:p>
            <a:r>
              <a:rPr lang="ru-RU" dirty="0"/>
              <a:t>-Осуществление распространения  опыта работы педагогов по введению ФГОС.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Информационное обеспечение  </a:t>
            </a:r>
            <a:b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введения ФГОС 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412776"/>
            <a:ext cx="77768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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на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уровне образовательного учреждения;</a:t>
            </a:r>
          </a:p>
          <a:p>
            <a:pPr>
              <a:spcBef>
                <a:spcPts val="1800"/>
              </a:spcBef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sym typeface="Symbol"/>
              </a:rPr>
              <a:t>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на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уровне родителей( законных представителей);</a:t>
            </a:r>
          </a:p>
          <a:p>
            <a:pPr>
              <a:spcBef>
                <a:spcPts val="1800"/>
              </a:spcBef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sym typeface="Symbol"/>
              </a:rPr>
              <a:t>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на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уровне обучающихся и воспитанников </a:t>
            </a:r>
            <a:r>
              <a:rPr lang="ru-RU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797771"/>
            <a:ext cx="75608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-Создание  информационных сменных стендов «Вы спрашивали о ФГОС» для родителей и общественности о подготовке к введению и порядке перехода на новые стандарты	: апрель-май, октябрь-ноябрь.</a:t>
            </a:r>
          </a:p>
          <a:p>
            <a:r>
              <a:rPr lang="ru-RU" dirty="0"/>
              <a:t>-Информационные собрания для родителей будущих первоклассников </a:t>
            </a:r>
            <a:endParaRPr lang="ru-RU" dirty="0" smtClean="0"/>
          </a:p>
          <a:p>
            <a:r>
              <a:rPr lang="ru-RU" dirty="0" smtClean="0"/>
              <a:t>-</a:t>
            </a:r>
            <a:r>
              <a:rPr lang="ru-RU" dirty="0"/>
              <a:t>Разработан план работы с родителями по внедрению ФГОС на период с 01.2011г. по 05.2012г. </a:t>
            </a:r>
            <a:endParaRPr lang="ru-RU" dirty="0" smtClean="0"/>
          </a:p>
          <a:p>
            <a:r>
              <a:rPr lang="ru-RU" dirty="0" smtClean="0"/>
              <a:t>-</a:t>
            </a:r>
            <a:r>
              <a:rPr lang="ru-RU" dirty="0"/>
              <a:t>Информирование родительской общественности о ходе подготовки ФГОС через создание специальной странички на Сайте </a:t>
            </a:r>
            <a:r>
              <a:rPr lang="ru-RU" dirty="0" smtClean="0"/>
              <a:t>ОУ</a:t>
            </a:r>
            <a:endParaRPr lang="ru-RU" dirty="0"/>
          </a:p>
          <a:p>
            <a:r>
              <a:rPr lang="ru-RU" dirty="0"/>
              <a:t>-Взаимодействие по обмену информацией организации внеучебной деятельности в ходе реализации ФГОС с социальными партнерами школы.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47667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Материально-техническое обеспечение в соответствии с ФГОС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484785"/>
            <a:ext cx="828092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400"/>
              </a:spcBef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Должно обеспечивать:</a:t>
            </a:r>
          </a:p>
          <a:p>
            <a:pPr>
              <a:spcBef>
                <a:spcPts val="2400"/>
              </a:spcBef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Возможность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достижения обучающимися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требований</a:t>
            </a:r>
          </a:p>
          <a:p>
            <a:pPr>
              <a:spcBef>
                <a:spcPts val="2400"/>
              </a:spcBef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результатам освоения программ;</a:t>
            </a:r>
          </a:p>
          <a:p>
            <a:pPr>
              <a:spcBef>
                <a:spcPts val="2400"/>
              </a:spcBef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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Соблюдение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санитарно-гигиенических норм и условий;</a:t>
            </a:r>
          </a:p>
          <a:p>
            <a:pPr>
              <a:spcBef>
                <a:spcPts val="2400"/>
              </a:spcBef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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Возможность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доступа к объектам инфраструктуры.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365104"/>
            <a:ext cx="78488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-Инвентаризация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материально-технических условий для реализации Стандарта на предмет выявления их соответствия требованиям ФГОС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ресурсного обеспечения образовательной деятельности младших школьников 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Подготовка заявок ОУ на необходимое материально-техническое обеспечение введения ФГОС в соответствии с новыми СанПиН 2.4.2. 10 (Постановление Главного государственного санитарного врача РФ от 29 декабря 2010 года № 189),через формирование сметной бюджетной  документации на 2011-2012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гг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E:\фото\DSC05976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1578"/>
          <a:stretch/>
        </p:blipFill>
        <p:spPr bwMode="auto">
          <a:xfrm>
            <a:off x="6300193" y="1484784"/>
            <a:ext cx="2016224" cy="18722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7772400" cy="376808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Современному ученику – </a:t>
            </a:r>
          </a:p>
          <a:p>
            <a:pPr marL="114300" indent="0">
              <a:buNone/>
            </a:pP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современное </a:t>
            </a:r>
          </a:p>
          <a:p>
            <a:pPr marL="114300" indent="0">
              <a:buNone/>
            </a:pP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техническое </a:t>
            </a:r>
            <a:r>
              <a:rPr lang="ru-RU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оснащение школ,</a:t>
            </a:r>
          </a:p>
          <a:p>
            <a:pPr marL="114300" indent="0">
              <a:buNone/>
            </a:pP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качественные   </a:t>
            </a:r>
            <a:r>
              <a:rPr lang="ru-RU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учебные пособия, 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высококвалифицированные кадры.</a:t>
            </a:r>
            <a:endParaRPr lang="ru-RU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E:\фото\DSC05975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501008"/>
            <a:ext cx="4896544" cy="29523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58650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86988872"/>
              </p:ext>
            </p:extLst>
          </p:nvPr>
        </p:nvGraphicFramePr>
        <p:xfrm>
          <a:off x="3347864" y="98224"/>
          <a:ext cx="4464496" cy="6336231"/>
        </p:xfrm>
        <a:graphic>
          <a:graphicData uri="http://schemas.openxmlformats.org/presentationml/2006/ole">
            <p:oleObj spid="_x0000_s14350" name="Документ" r:id="rId3" imgW="6406070" imgH="9090122" progId="Word.Document.12">
              <p:embed/>
            </p:oleObj>
          </a:graphicData>
        </a:graphic>
      </p:graphicFrame>
      <p:pic>
        <p:nvPicPr>
          <p:cNvPr id="7" name="Picture 2" descr="Картинка 53 из 698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2852936"/>
            <a:ext cx="2448272" cy="8268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14375"/>
            <a:ext cx="8229600" cy="5715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/>
              <a:t>Федеральные государственные образовательные стандарты включают требования к: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000250"/>
            <a:ext cx="8002587" cy="4298950"/>
          </a:xfrm>
        </p:spPr>
        <p:txBody>
          <a:bodyPr>
            <a:normAutofit lnSpcReduction="10000"/>
          </a:bodyPr>
          <a:lstStyle/>
          <a:p>
            <a:pPr marL="533400" indent="-533400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  <a:buFontTx/>
              <a:buAutoNum type="arabicPeriod"/>
            </a:pPr>
            <a:r>
              <a:rPr lang="ru-RU" sz="2400" dirty="0" smtClean="0"/>
              <a:t>структуре основных образовательных программ, включающие требования к соотношению (объемам) составляющих основной образовательной программы, а также </a:t>
            </a:r>
            <a:br>
              <a:rPr lang="ru-RU" sz="2400" dirty="0" smtClean="0"/>
            </a:br>
            <a:r>
              <a:rPr lang="ru-RU" sz="2400" dirty="0" smtClean="0"/>
              <a:t>к соотношению обязательной части основной образовательной программы и части, которая формируется участниками образовательного процесса;</a:t>
            </a:r>
          </a:p>
          <a:p>
            <a:pPr marL="533400" indent="-533400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  <a:buFontTx/>
              <a:buAutoNum type="arabicPeriod"/>
            </a:pPr>
            <a:r>
              <a:rPr lang="ru-RU" sz="2400" dirty="0" smtClean="0"/>
              <a:t>условиям реализации основных образовательных программ;</a:t>
            </a:r>
          </a:p>
          <a:p>
            <a:pPr marL="533400" indent="-533400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  <a:buFontTx/>
              <a:buAutoNum type="arabicPeriod"/>
            </a:pPr>
            <a:r>
              <a:rPr lang="ru-RU" sz="2400" dirty="0" smtClean="0"/>
              <a:t>результатам освоения основных образовательных программ.</a:t>
            </a:r>
          </a:p>
          <a:p>
            <a:pPr marL="533400" indent="-533400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ru-RU" sz="2400" dirty="0" smtClean="0"/>
              <a:t>								Статья 7</a:t>
            </a:r>
          </a:p>
          <a:p>
            <a:pPr marL="533400" indent="-533400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</a:pPr>
            <a:endParaRPr lang="ru-RU" sz="2400" dirty="0" smtClean="0"/>
          </a:p>
          <a:p>
            <a:pPr marL="533400" indent="-533400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</a:pPr>
            <a:endParaRPr lang="ru-RU" sz="2400" dirty="0" smtClean="0"/>
          </a:p>
          <a:p>
            <a:pPr marL="533400" indent="-533400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</a:pPr>
            <a:endParaRPr lang="ru-RU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84656974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17538"/>
            <a:ext cx="8548687" cy="1143000"/>
          </a:xfrm>
        </p:spPr>
        <p:txBody>
          <a:bodyPr/>
          <a:lstStyle/>
          <a:p>
            <a:r>
              <a:rPr lang="ru-RU" sz="4000" b="1">
                <a:solidFill>
                  <a:schemeClr val="bg1"/>
                </a:solidFill>
              </a:rPr>
              <a:t/>
            </a:r>
            <a:br>
              <a:rPr lang="ru-RU" sz="4000" b="1">
                <a:solidFill>
                  <a:schemeClr val="bg1"/>
                </a:solidFill>
              </a:rPr>
            </a:br>
            <a:r>
              <a:rPr lang="ru-RU" sz="4000" b="1">
                <a:solidFill>
                  <a:schemeClr val="bg1"/>
                </a:solidFill>
              </a:rPr>
              <a:t/>
            </a:r>
            <a:br>
              <a:rPr lang="ru-RU" sz="4000" b="1">
                <a:solidFill>
                  <a:schemeClr val="bg1"/>
                </a:solidFill>
              </a:rPr>
            </a:br>
            <a:r>
              <a:rPr lang="ru-RU" b="1"/>
              <a:t/>
            </a:r>
            <a:br>
              <a:rPr lang="ru-RU" b="1"/>
            </a:br>
            <a:endParaRPr lang="ru-RU" b="1"/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924944"/>
            <a:ext cx="7632079" cy="3427139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ru-RU" sz="3200" dirty="0">
                <a:solidFill>
                  <a:srgbClr val="CCFFCC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подразумевает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специальную </a:t>
            </a:r>
            <a:r>
              <a:rPr lang="ru-RU" sz="3200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организацию учебного процесса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организацию учебной деятельности, учебного материала, учебной среды,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 и целенаправленное </a:t>
            </a:r>
            <a:r>
              <a:rPr lang="ru-RU" sz="3200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планирование итоговых, тематических или текущих результатов обучения</a:t>
            </a:r>
            <a:r>
              <a:rPr lang="ru-RU" sz="3200" i="1" dirty="0">
                <a:solidFill>
                  <a:srgbClr val="CCFF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26661" name="Rectangle 5"/>
          <p:cNvSpPr>
            <a:spLocks noChangeArrowheads="1"/>
          </p:cNvSpPr>
          <p:nvPr/>
        </p:nvSpPr>
        <p:spPr bwMode="auto">
          <a:xfrm>
            <a:off x="2627784" y="333375"/>
            <a:ext cx="590344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3600" b="1" spc="-1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Системно- деятельностный подход к образованию</a:t>
            </a:r>
          </a:p>
        </p:txBody>
      </p:sp>
      <p:pic>
        <p:nvPicPr>
          <p:cNvPr id="5" name="Рисунок 4" descr="E:\фото\DSC05970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1912620" cy="2549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3025382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576263" y="5072063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ru-RU">
              <a:latin typeface="Calibri" pitchFamily="34" charset="0"/>
            </a:endParaRP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179388" y="1928813"/>
            <a:ext cx="2519362" cy="684212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ЛИЧНОСТНЫЕ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3059113" y="1928813"/>
            <a:ext cx="2519362" cy="684212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МЕТАПРЕДМЕТНЫЕ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5937250" y="1928813"/>
            <a:ext cx="2698750" cy="684212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ПРЕДМЕТНЫЕ</a:t>
            </a: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179388" y="2720975"/>
            <a:ext cx="2520950" cy="719138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Самоопределение: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внутренняя позиция школьника;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самоиндификация</a:t>
            </a:r>
            <a:r>
              <a:rPr lang="ru-RU" sz="1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;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самоуважение и самооценка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179388" y="3584575"/>
            <a:ext cx="2519362" cy="865188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Смыслообразование: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мотивация (учебная, социальная);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границы собственного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знания и «незнания»</a:t>
            </a:r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179388" y="4519613"/>
            <a:ext cx="2519362" cy="15525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Морально-этическая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ориентация: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ориентация на выполнение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моральных норм;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способность к решению моральных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проблем на основе </a:t>
            </a:r>
            <a:r>
              <a:rPr lang="ru-RU" sz="1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децентрации</a:t>
            </a:r>
            <a:r>
              <a:rPr lang="ru-RU" sz="1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;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оценка своих поступков</a:t>
            </a:r>
            <a:r>
              <a:rPr lang="ru-RU" sz="1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3057525" y="2720975"/>
            <a:ext cx="2520950" cy="719138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Регулятивные: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управление своей деятельностью;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контроль и коррекция;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инициативность и самостоятельность</a:t>
            </a: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3059113" y="3584575"/>
            <a:ext cx="2520950" cy="719138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Коммуникативные: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речевая деятельность;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навыки сотрудничества</a:t>
            </a: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3059113" y="4519613"/>
            <a:ext cx="2519362" cy="15525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Познавательные: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работа с информацией;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работа с учебными моделями;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использование </a:t>
            </a:r>
            <a:r>
              <a:rPr lang="ru-RU" sz="1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знако-символических</a:t>
            </a:r>
            <a:endParaRPr lang="ru-RU" sz="1000" b="1" dirty="0"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средств, общих схем решения;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выполнение логических операций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сравнения, анализа, обобщения,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классификации, установления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аналогий, подведения под понятие</a:t>
            </a:r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auto">
          <a:xfrm>
            <a:off x="5940425" y="2720975"/>
            <a:ext cx="1944688" cy="51435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16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6158" name="AutoShape 14"/>
          <p:cNvSpPr>
            <a:spLocks noChangeArrowheads="1"/>
          </p:cNvSpPr>
          <p:nvPr/>
        </p:nvSpPr>
        <p:spPr bwMode="auto">
          <a:xfrm>
            <a:off x="8132763" y="2828925"/>
            <a:ext cx="431800" cy="2524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16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6011863" y="2695575"/>
            <a:ext cx="1765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/>
            <a:r>
              <a:rPr lang="ru-RU" sz="1400" b="1">
                <a:latin typeface="Calibri" pitchFamily="34" charset="0"/>
              </a:rPr>
              <a:t>Основы системы</a:t>
            </a:r>
          </a:p>
          <a:p>
            <a:pPr algn="ctr" eaLnBrk="0" hangingPunct="0"/>
            <a:r>
              <a:rPr lang="ru-RU" sz="1400" b="1">
                <a:latin typeface="Calibri" pitchFamily="34" charset="0"/>
              </a:rPr>
              <a:t>научных знаний</a:t>
            </a:r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5940425" y="3343275"/>
            <a:ext cx="2055813" cy="14763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16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5973763" y="3368675"/>
            <a:ext cx="201771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/>
            <a:r>
              <a:rPr lang="ru-RU" sz="1400" b="1">
                <a:latin typeface="Calibri" pitchFamily="34" charset="0"/>
              </a:rPr>
              <a:t>Опыт «предметной» деятельности по получению,</a:t>
            </a:r>
          </a:p>
          <a:p>
            <a:pPr algn="ctr" eaLnBrk="0" hangingPunct="0"/>
            <a:r>
              <a:rPr lang="ru-RU" sz="1400" b="1">
                <a:latin typeface="Calibri" pitchFamily="34" charset="0"/>
              </a:rPr>
              <a:t>преобразованию</a:t>
            </a:r>
          </a:p>
          <a:p>
            <a:pPr algn="ctr" eaLnBrk="0" hangingPunct="0"/>
            <a:r>
              <a:rPr lang="ru-RU" sz="1400" b="1">
                <a:latin typeface="Calibri" pitchFamily="34" charset="0"/>
              </a:rPr>
              <a:t>и применению</a:t>
            </a:r>
          </a:p>
          <a:p>
            <a:pPr algn="ctr" eaLnBrk="0" hangingPunct="0"/>
            <a:r>
              <a:rPr lang="ru-RU" sz="1400" b="1">
                <a:latin typeface="Calibri" pitchFamily="34" charset="0"/>
              </a:rPr>
              <a:t>нового знания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8172450" y="2852738"/>
            <a:ext cx="4143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/>
            <a:r>
              <a:rPr lang="ru-RU" sz="1000" b="1">
                <a:latin typeface="Calibri" pitchFamily="34" charset="0"/>
              </a:rPr>
              <a:t>РЯ</a:t>
            </a:r>
          </a:p>
        </p:txBody>
      </p:sp>
      <p:sp>
        <p:nvSpPr>
          <p:cNvPr id="6163" name="AutoShape 19"/>
          <p:cNvSpPr>
            <a:spLocks noChangeArrowheads="1"/>
          </p:cNvSpPr>
          <p:nvPr/>
        </p:nvSpPr>
        <p:spPr bwMode="auto">
          <a:xfrm>
            <a:off x="8135938" y="3198813"/>
            <a:ext cx="431800" cy="2524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16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8135938" y="3213100"/>
            <a:ext cx="612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/>
            <a:r>
              <a:rPr lang="ru-RU" sz="1000" b="1">
                <a:latin typeface="Calibri" pitchFamily="34" charset="0"/>
              </a:rPr>
              <a:t>ЛЧт</a:t>
            </a:r>
          </a:p>
        </p:txBody>
      </p:sp>
      <p:sp>
        <p:nvSpPr>
          <p:cNvPr id="6165" name="AutoShape 21"/>
          <p:cNvSpPr>
            <a:spLocks noChangeArrowheads="1"/>
          </p:cNvSpPr>
          <p:nvPr/>
        </p:nvSpPr>
        <p:spPr bwMode="auto">
          <a:xfrm>
            <a:off x="8132763" y="3548063"/>
            <a:ext cx="431800" cy="2524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16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8189913" y="3573463"/>
            <a:ext cx="4143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/>
            <a:r>
              <a:rPr lang="ru-RU" sz="1000" b="1">
                <a:latin typeface="Calibri" pitchFamily="34" charset="0"/>
              </a:rPr>
              <a:t>ИЯ</a:t>
            </a:r>
          </a:p>
        </p:txBody>
      </p:sp>
      <p:sp>
        <p:nvSpPr>
          <p:cNvPr id="6167" name="AutoShape 23"/>
          <p:cNvSpPr>
            <a:spLocks noChangeArrowheads="1"/>
          </p:cNvSpPr>
          <p:nvPr/>
        </p:nvSpPr>
        <p:spPr bwMode="auto">
          <a:xfrm>
            <a:off x="8135938" y="3919538"/>
            <a:ext cx="431800" cy="2524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16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8139113" y="3933825"/>
            <a:ext cx="5365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/>
            <a:r>
              <a:rPr lang="ru-RU" sz="1000" b="1">
                <a:latin typeface="Calibri" pitchFamily="34" charset="0"/>
              </a:rPr>
              <a:t>Мат</a:t>
            </a:r>
          </a:p>
        </p:txBody>
      </p:sp>
      <p:sp>
        <p:nvSpPr>
          <p:cNvPr id="6169" name="AutoShape 25"/>
          <p:cNvSpPr>
            <a:spLocks noChangeArrowheads="1"/>
          </p:cNvSpPr>
          <p:nvPr/>
        </p:nvSpPr>
        <p:spPr bwMode="auto">
          <a:xfrm>
            <a:off x="8132763" y="4268788"/>
            <a:ext cx="431800" cy="2524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16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8172450" y="4264025"/>
            <a:ext cx="4143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/>
            <a:r>
              <a:rPr lang="ru-RU" sz="1000" b="1">
                <a:latin typeface="Calibri" pitchFamily="34" charset="0"/>
              </a:rPr>
              <a:t>ОМ</a:t>
            </a:r>
          </a:p>
        </p:txBody>
      </p:sp>
      <p:sp>
        <p:nvSpPr>
          <p:cNvPr id="6171" name="AutoShape 27"/>
          <p:cNvSpPr>
            <a:spLocks noChangeArrowheads="1"/>
          </p:cNvSpPr>
          <p:nvPr/>
        </p:nvSpPr>
        <p:spPr bwMode="auto">
          <a:xfrm>
            <a:off x="8132763" y="4629150"/>
            <a:ext cx="431800" cy="2524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16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8460" name="Text Box 28"/>
          <p:cNvSpPr txBox="1">
            <a:spLocks noChangeArrowheads="1"/>
          </p:cNvSpPr>
          <p:nvPr/>
        </p:nvSpPr>
        <p:spPr bwMode="auto">
          <a:xfrm>
            <a:off x="8172450" y="4624388"/>
            <a:ext cx="5762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/>
            <a:r>
              <a:rPr lang="ru-RU" sz="1000" b="1">
                <a:latin typeface="Calibri" pitchFamily="34" charset="0"/>
              </a:rPr>
              <a:t>Муз</a:t>
            </a:r>
          </a:p>
        </p:txBody>
      </p:sp>
      <p:sp>
        <p:nvSpPr>
          <p:cNvPr id="6173" name="AutoShape 29"/>
          <p:cNvSpPr>
            <a:spLocks noChangeArrowheads="1"/>
          </p:cNvSpPr>
          <p:nvPr/>
        </p:nvSpPr>
        <p:spPr bwMode="auto">
          <a:xfrm>
            <a:off x="8132763" y="4953000"/>
            <a:ext cx="431800" cy="2524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16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8172450" y="4964113"/>
            <a:ext cx="5762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/>
            <a:r>
              <a:rPr lang="ru-RU" sz="1000" b="1">
                <a:latin typeface="Calibri" pitchFamily="34" charset="0"/>
              </a:rPr>
              <a:t>ИЗО</a:t>
            </a:r>
          </a:p>
        </p:txBody>
      </p:sp>
      <p:sp>
        <p:nvSpPr>
          <p:cNvPr id="6175" name="AutoShape 31"/>
          <p:cNvSpPr>
            <a:spLocks noChangeArrowheads="1"/>
          </p:cNvSpPr>
          <p:nvPr/>
        </p:nvSpPr>
        <p:spPr bwMode="auto">
          <a:xfrm>
            <a:off x="8123238" y="5276850"/>
            <a:ext cx="431800" cy="2524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16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8134350" y="5291138"/>
            <a:ext cx="5762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/>
            <a:r>
              <a:rPr lang="ru-RU" sz="1000" b="1">
                <a:latin typeface="Calibri" pitchFamily="34" charset="0"/>
              </a:rPr>
              <a:t>Тех</a:t>
            </a:r>
          </a:p>
        </p:txBody>
      </p:sp>
      <p:sp>
        <p:nvSpPr>
          <p:cNvPr id="6177" name="AutoShape 33"/>
          <p:cNvSpPr>
            <a:spLocks noChangeArrowheads="1"/>
          </p:cNvSpPr>
          <p:nvPr/>
        </p:nvSpPr>
        <p:spPr bwMode="auto">
          <a:xfrm>
            <a:off x="8132763" y="5637213"/>
            <a:ext cx="431800" cy="2524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16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8466" name="Text Box 34"/>
          <p:cNvSpPr txBox="1">
            <a:spLocks noChangeArrowheads="1"/>
          </p:cNvSpPr>
          <p:nvPr/>
        </p:nvSpPr>
        <p:spPr bwMode="auto">
          <a:xfrm>
            <a:off x="8124825" y="5632450"/>
            <a:ext cx="5762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/>
            <a:r>
              <a:rPr lang="ru-RU" sz="1000" b="1">
                <a:latin typeface="Calibri" pitchFamily="34" charset="0"/>
              </a:rPr>
              <a:t>Физ</a:t>
            </a:r>
          </a:p>
        </p:txBody>
      </p:sp>
      <p:sp>
        <p:nvSpPr>
          <p:cNvPr id="18467" name="AutoShape 35"/>
          <p:cNvSpPr>
            <a:spLocks noChangeArrowheads="1"/>
          </p:cNvSpPr>
          <p:nvPr/>
        </p:nvSpPr>
        <p:spPr bwMode="auto">
          <a:xfrm>
            <a:off x="6500813" y="4786313"/>
            <a:ext cx="1022350" cy="357187"/>
          </a:xfrm>
          <a:prstGeom prst="downArrow">
            <a:avLst>
              <a:gd name="adj1" fmla="val 50000"/>
              <a:gd name="adj2" fmla="val 5198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Calibri" pitchFamily="34" charset="0"/>
            </a:endParaRPr>
          </a:p>
        </p:txBody>
      </p:sp>
      <p:sp>
        <p:nvSpPr>
          <p:cNvPr id="6180" name="AutoShape 36"/>
          <p:cNvSpPr>
            <a:spLocks noChangeArrowheads="1"/>
          </p:cNvSpPr>
          <p:nvPr/>
        </p:nvSpPr>
        <p:spPr bwMode="auto">
          <a:xfrm>
            <a:off x="5940425" y="5108575"/>
            <a:ext cx="2087563" cy="1079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16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8469" name="Text Box 37"/>
          <p:cNvSpPr txBox="1">
            <a:spLocks noChangeArrowheads="1"/>
          </p:cNvSpPr>
          <p:nvPr/>
        </p:nvSpPr>
        <p:spPr bwMode="auto">
          <a:xfrm>
            <a:off x="5976938" y="5143500"/>
            <a:ext cx="2124075" cy="9556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>
              <a:defRPr/>
            </a:pPr>
            <a:r>
              <a:rPr lang="ru-RU" sz="1400" b="1" dirty="0">
                <a:latin typeface="Calibri" pitchFamily="34" charset="0"/>
              </a:rPr>
              <a:t>Предметные </a:t>
            </a:r>
            <a:br>
              <a:rPr lang="ru-RU" sz="1400" b="1" dirty="0">
                <a:latin typeface="Calibri" pitchFamily="34" charset="0"/>
              </a:rPr>
            </a:br>
            <a:r>
              <a:rPr lang="ru-RU" sz="1400" b="1" dirty="0">
                <a:latin typeface="Calibri" pitchFamily="34" charset="0"/>
              </a:rPr>
              <a:t>и </a:t>
            </a:r>
            <a:r>
              <a:rPr lang="ru-RU" sz="1400" b="1" dirty="0" err="1">
                <a:latin typeface="Calibri" pitchFamily="34" charset="0"/>
              </a:rPr>
              <a:t>метапредметные</a:t>
            </a:r>
            <a:r>
              <a:rPr lang="ru-RU" sz="1400" b="1" dirty="0">
                <a:latin typeface="Calibri" pitchFamily="34" charset="0"/>
              </a:rPr>
              <a:t> действия с учебным материалом</a:t>
            </a:r>
            <a:r>
              <a:rPr lang="ru-RU" sz="1400" b="1" dirty="0">
                <a:solidFill>
                  <a:schemeClr val="bg2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9" name="AutoShape 4"/>
          <p:cNvSpPr>
            <a:spLocks noChangeArrowheads="1"/>
          </p:cNvSpPr>
          <p:nvPr/>
        </p:nvSpPr>
        <p:spPr bwMode="gray">
          <a:xfrm>
            <a:off x="642938" y="428625"/>
            <a:ext cx="8137525" cy="936625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+mn-lt"/>
              </a:rPr>
              <a:t>Планируемые результаты: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+mn-lt"/>
              </a:rPr>
              <a:t>три основные группы результатов</a:t>
            </a:r>
          </a:p>
        </p:txBody>
      </p:sp>
      <p:sp>
        <p:nvSpPr>
          <p:cNvPr id="40" name="AutoShape 4"/>
          <p:cNvSpPr>
            <a:spLocks noChangeArrowheads="1"/>
          </p:cNvSpPr>
          <p:nvPr/>
        </p:nvSpPr>
        <p:spPr bwMode="gray">
          <a:xfrm>
            <a:off x="683568" y="404664"/>
            <a:ext cx="8137525" cy="936625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+mn-lt"/>
              </a:rPr>
              <a:t>Планируемые результаты: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+mn-lt"/>
              </a:rPr>
              <a:t>три основные группы результатов</a:t>
            </a:r>
          </a:p>
        </p:txBody>
      </p:sp>
    </p:spTree>
    <p:extLst>
      <p:ext uri="{BB962C8B-B14F-4D97-AF65-F5344CB8AC3E}">
        <p14:creationId xmlns="" xmlns:p14="http://schemas.microsoft.com/office/powerpoint/2010/main" val="7585982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692696"/>
            <a:ext cx="7704856" cy="2376264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Как обеспечить новое качество образования, адекватное современным запросам личности, общества и государства?</a:t>
            </a:r>
            <a:endParaRPr lang="ru-RU" sz="4400" dirty="0"/>
          </a:p>
        </p:txBody>
      </p:sp>
      <p:pic>
        <p:nvPicPr>
          <p:cNvPr id="4" name="Рисунок 3" descr="E:\фото\DSC05984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717032"/>
            <a:ext cx="4824536" cy="27363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Направления деятельности: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1376" y="1266691"/>
            <a:ext cx="7499176" cy="2278757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/>
              <a:t>Создание нормативного обеспечения введения</a:t>
            </a:r>
            <a:r>
              <a:rPr lang="ru-RU" sz="1800" dirty="0"/>
              <a:t> </a:t>
            </a:r>
            <a:r>
              <a:rPr lang="ru-RU" sz="1800" b="1" dirty="0"/>
              <a:t>федерального государственного образовательного стандарта начального общего образования</a:t>
            </a:r>
            <a:endParaRPr lang="ru-RU" sz="1800" dirty="0"/>
          </a:p>
          <a:p>
            <a:pPr algn="just"/>
            <a:r>
              <a:rPr lang="ru-RU" sz="1800" b="1" dirty="0"/>
              <a:t>Создание финансово-экономического обеспечения введения федерального государственного образовательного стандарта начального общего образования </a:t>
            </a:r>
            <a:endParaRPr lang="ru-RU" sz="1800" dirty="0"/>
          </a:p>
          <a:p>
            <a:pPr algn="just"/>
            <a:r>
              <a:rPr lang="ru-RU" sz="1800" b="1" dirty="0"/>
              <a:t>Создание организационного обеспечения введения федерального государственного образовательного стандарта начального общего образования </a:t>
            </a:r>
            <a:endParaRPr lang="ru-RU" sz="1800" dirty="0"/>
          </a:p>
          <a:p>
            <a:pPr algn="just"/>
            <a:r>
              <a:rPr lang="ru-RU" sz="1800" b="1" dirty="0"/>
              <a:t>Создание кадрового обеспечения введения федерального государственного образовательного стандарта начального общего образования  </a:t>
            </a:r>
            <a:endParaRPr lang="ru-RU" sz="1800" dirty="0"/>
          </a:p>
          <a:p>
            <a:pPr algn="just"/>
            <a:r>
              <a:rPr lang="ru-RU" sz="1800" b="1" dirty="0"/>
              <a:t>Создание информационного обеспечения введения федерального государственного образовательного стандарта начального общего образования </a:t>
            </a:r>
            <a:endParaRPr lang="ru-RU" sz="1800" dirty="0"/>
          </a:p>
          <a:p>
            <a:pPr algn="just"/>
            <a:r>
              <a:rPr lang="ru-RU" sz="1800" b="1" dirty="0"/>
              <a:t>Создание материально- технического обеспечения введения федерального государственного образовательного стандарта начального общего образования </a:t>
            </a:r>
            <a:endParaRPr lang="ru-RU" sz="18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71500" y="1285875"/>
            <a:ext cx="9099550" cy="516255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Batang" pitchFamily="18" charset="-127"/>
                <a:ea typeface="Batang" pitchFamily="18" charset="-127"/>
                <a:cs typeface="+mj-cs"/>
              </a:rPr>
              <a:t/>
            </a:r>
            <a:b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Batang" pitchFamily="18" charset="-127"/>
                <a:ea typeface="Batang" pitchFamily="18" charset="-127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51520" y="1438275"/>
            <a:ext cx="9571930" cy="516255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Batang" pitchFamily="18" charset="-127"/>
                <a:ea typeface="Batang" pitchFamily="18" charset="-127"/>
                <a:cs typeface="+mj-cs"/>
              </a:rPr>
              <a:t/>
            </a:r>
            <a:b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Batang" pitchFamily="18" charset="-127"/>
                <a:ea typeface="Batang" pitchFamily="18" charset="-127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70315" y="1266691"/>
            <a:ext cx="8234133" cy="5042629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Batang" pitchFamily="18" charset="-127"/>
                <a:ea typeface="Batang" pitchFamily="18" charset="-127"/>
                <a:cs typeface="+mj-cs"/>
              </a:rPr>
              <a:t/>
            </a:r>
            <a:b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Batang" pitchFamily="18" charset="-127"/>
                <a:ea typeface="Batang" pitchFamily="18" charset="-127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093470" cy="1643906"/>
          </a:xfrm>
        </p:spPr>
        <p:txBody>
          <a:bodyPr/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Создание нормативного обеспечения введения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федерального государственного образовательного стандарта начального общего образования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132856"/>
            <a:ext cx="820891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Внесение изменений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Устав ОУ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Приведение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соответствие с требованиями ФГОС и новыми тарифно-квалификационными характеристиками должностных инструкций работников ОУ: заместителя директора, учителя, педагога-психолога, педагога дополнительного образования	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Приведение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соответствие с требованиями ФГОС договора с родителями о предоставлении общего образования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муниципальным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общеобразовательным учреждением  на основании письма Дои МП ХМАО – Югры от 24.05.2011 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16-и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-Заключение договоров с родителями (законными представителями)	 по состоянию на 01.09.2011г.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основной образовательной программы (ООП) начального общего образования в соответствии с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ФГОС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Определения 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списка   учебников   и учебных   пособий,   используемых   в образовательном процессе, в соответствии с ФГОС начального общего образования.	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Формирование заказа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 учебники и учебные пособия	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программы по внеурочной деятельности.	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Протокол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заседания управляющего совета от 06.04.2011г.№3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Документы размещаются  на сайте школы. Адрес страницы школьного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сайта:</a:t>
            </a:r>
            <a:r>
              <a:rPr lang="en-US" sz="14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www</a:t>
            </a:r>
            <a:r>
              <a:rPr lang="en-US" sz="1400" u="sng" dirty="0">
                <a:latin typeface="Times New Roman" pitchFamily="18" charset="0"/>
                <a:cs typeface="Times New Roman" pitchFamily="18" charset="0"/>
                <a:hlinkClick r:id="rId2"/>
              </a:rPr>
              <a:t>. pokachi</a:t>
            </a:r>
            <a:r>
              <a:rPr lang="en-US" sz="1400" u="sng" dirty="0">
                <a:latin typeface="Times New Roman" pitchFamily="18" charset="0"/>
                <a:cs typeface="Times New Roman" pitchFamily="18" charset="0"/>
              </a:rPr>
              <a:t>1. school.ru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252750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Финансово-экономическое обеспечение 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введения ФГОС 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340769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Финансовые условия должны обеспечивать: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710101"/>
            <a:ext cx="74888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Возможность исполнения требований Стандарта;</a:t>
            </a:r>
          </a:p>
          <a:p>
            <a:pPr>
              <a:spcBef>
                <a:spcPts val="1800"/>
              </a:spcBef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Обеспечивать реализацию обязательной части учебного плана;</a:t>
            </a:r>
          </a:p>
          <a:p>
            <a:pPr>
              <a:spcBef>
                <a:spcPts val="1800"/>
              </a:spcBef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Отражать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структуру и объем расходов.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3284984"/>
            <a:ext cx="770485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 разработка нормативных оснований финансово-экономического обеспечения введения ФГОС начальной школы:	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-Формирование  локальных актов, регламентирующих внесение  стимулирующих надбавок и доплат, порядка и размеров премирования в соответствии 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НСОТ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395</TotalTime>
  <Words>761</Words>
  <Application>Microsoft Office PowerPoint</Application>
  <PresentationFormat>Экран (4:3)</PresentationFormat>
  <Paragraphs>179</Paragraphs>
  <Slides>14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Соседство</vt:lpstr>
      <vt:lpstr>Документ</vt:lpstr>
      <vt:lpstr>Слайд 1</vt:lpstr>
      <vt:lpstr>Слайд 2</vt:lpstr>
      <vt:lpstr>Федеральные государственные образовательные стандарты включают требования к:</vt:lpstr>
      <vt:lpstr>   </vt:lpstr>
      <vt:lpstr>Слайд 5</vt:lpstr>
      <vt:lpstr>Как обеспечить новое качество образования, адекватное современным запросам личности, общества и государства?</vt:lpstr>
      <vt:lpstr>Направления деятельности:</vt:lpstr>
      <vt:lpstr>Создание нормативного обеспечения введения федерального государственного образовательного стандарта начального общего образования </vt:lpstr>
      <vt:lpstr>Финансово-экономическое обеспечение  введения ФГОС </vt:lpstr>
      <vt:lpstr>Слайд 10</vt:lpstr>
      <vt:lpstr>Соответствие кадрового обеспечения  требованиям ФГОС</vt:lpstr>
      <vt:lpstr>Информационное обеспечение   введения ФГОС </vt:lpstr>
      <vt:lpstr>Материально-техническое обеспечение в соответствии с ФГОС </vt:lpstr>
      <vt:lpstr>Слайд 14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Людмила</dc:creator>
  <cp:lastModifiedBy>1</cp:lastModifiedBy>
  <cp:revision>48</cp:revision>
  <dcterms:created xsi:type="dcterms:W3CDTF">2011-03-30T15:58:56Z</dcterms:created>
  <dcterms:modified xsi:type="dcterms:W3CDTF">2015-01-25T12:22:15Z</dcterms:modified>
</cp:coreProperties>
</file>