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12" r:id="rId2"/>
    <p:sldMasterId id="2147483725" r:id="rId3"/>
    <p:sldMasterId id="2147483741" r:id="rId4"/>
  </p:sldMasterIdLst>
  <p:sldIdLst>
    <p:sldId id="256" r:id="rId5"/>
    <p:sldId id="263" r:id="rId6"/>
    <p:sldId id="258" r:id="rId7"/>
    <p:sldId id="260" r:id="rId8"/>
    <p:sldId id="269" r:id="rId9"/>
    <p:sldId id="267" r:id="rId10"/>
    <p:sldId id="268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4AA62-472C-44DA-B1A3-44757883463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B80D7-D9E3-4D5F-94D0-BD2D37CA313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AF668-BAE8-423E-9F16-D2D6F2646C88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C310-1559-411E-BB47-A6D93B92C683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5F40B-7643-4F81-9108-2946DEEDFCCB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FD7FF7-63D7-4B24-AB07-B4BC44CE9AA9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384B4-6D33-4170-BB11-821F8F08E76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D49CDE-439F-4EB7-BCFF-9E6C880F846C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62C2F4-16B6-4C74-A250-492549854294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FAF1D9-786D-44B5-9DB7-C8624A4F397D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89B462-B535-446A-957F-E58532313DA0}" type="slidenum">
              <a:rPr lang="ru-RU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3D1C-16AB-4C47-8B92-A5FE651457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28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822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22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4AA62-472C-44DA-B1A3-44757883463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01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80D7-D9E3-4D5F-94D0-BD2D37CA313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1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AF668-BAE8-423E-9F16-D2D6F2646C8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82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CC310-1559-411E-BB47-A6D93B92C68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9820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F40B-7643-4F81-9108-2946DEEDFCC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524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D7FF7-63D7-4B24-AB07-B4BC44CE9AA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4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384B4-6D33-4170-BB11-821F8F08E76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83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49CDE-439F-4EB7-BCFF-9E6C880F84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51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2C2F4-16B6-4C74-A250-49254985429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024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AF1D9-786D-44B5-9DB7-C8624A4F397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996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9B462-B535-446A-957F-E58532313DA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91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43D1C-16AB-4C47-8B92-A5FE651457F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6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B2CE1-FCE8-424B-84DE-163E348932B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665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9AF9D-A1E1-46E9-A05D-2081061C6D4D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95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B6946-1F3D-4DCD-B82A-2E4D0F66D5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53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1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EC496-C13A-4CEC-9772-953B64BB600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4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F228-8BC7-4352-B297-9DEE1CC8CB0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99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C5EDB-F3F1-4C0F-80CD-17E45D81AC9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154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AB908-9A7B-4A68-B950-AC1B2745FFB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659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34768-7695-44EA-9F10-13A33050481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603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E2246-EB8F-467B-9B26-532C5EA1E86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66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E2FBF-E133-4539-BBC6-F210A46219A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814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067A-D020-496E-91BA-2DE71C44B5E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9223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ED497-00FD-4A57-AE3D-D903C1B0903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379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0C7D5-FDEB-4D07-91AA-B607E55CF7E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1584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C7FEB-1AC4-4F78-8629-EA551F3EA13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15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503BF-50A9-46ED-8ADB-8341D39E6C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1565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7A79D-4538-46FF-8950-1A021BCAC90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73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C62AF-B338-4D7D-90BA-7ADB833C49F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67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B80636-20F2-451D-BF4C-49A7357AA41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4100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04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812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12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12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12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812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812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812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812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12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812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9813777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41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41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41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1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41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41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3F4336-230C-41F4-B32D-5A56A17DFBF4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1258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Игры на уроках математики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628800"/>
            <a:ext cx="1171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2276872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91072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www.igrovaia.ru/ig_matem_onl/7_2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110037"/>
            <a:ext cx="1905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124" y="4319588"/>
            <a:ext cx="189547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08" y="4319588"/>
            <a:ext cx="19050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55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908720"/>
            <a:ext cx="7581850" cy="5184577"/>
          </a:xfrm>
        </p:spPr>
        <p:txBody>
          <a:bodyPr>
            <a:normAutofit/>
          </a:bodyPr>
          <a:lstStyle/>
          <a:p>
            <a:pPr algn="ctr" eaLnBrk="1" hangingPunct="1">
              <a:buNone/>
              <a:defRPr/>
            </a:pPr>
            <a:r>
              <a:rPr lang="ru-RU" sz="3500" kern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Приём</a:t>
            </a:r>
            <a:r>
              <a:rPr lang="ru-RU" sz="4400" kern="1200" dirty="0" smtClean="0">
                <a:solidFill>
                  <a:srgbClr val="FFFF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500" kern="1200" dirty="0">
                <a:solidFill>
                  <a:schemeClr val="bg2">
                    <a:lumMod val="2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«Привлекательная цель»</a:t>
            </a:r>
            <a:endParaRPr lang="ru-RU" sz="3500" dirty="0">
              <a:solidFill>
                <a:schemeClr val="bg2">
                  <a:lumMod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ПЛЕЩЕТ ТЕПЛАЯ ВОДА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БЕРЕГА, БЕРЕГА.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КОРАБЛИК ОЧЕНЬ СМЕЛЫЙ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БУРИ НЕ БОИТСЯ,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МОРЕ, ОКЕАНЕ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ХОЧЕТ ЗАБЛУДИТЬСЯ.</a:t>
            </a:r>
          </a:p>
        </p:txBody>
      </p:sp>
    </p:spTree>
    <p:extLst>
      <p:ext uri="{BB962C8B-B14F-4D97-AF65-F5344CB8AC3E}">
        <p14:creationId xmlns:p14="http://schemas.microsoft.com/office/powerpoint/2010/main" val="18440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964514"/>
              </p:ext>
            </p:extLst>
          </p:nvPr>
        </p:nvGraphicFramePr>
        <p:xfrm>
          <a:off x="20813" y="-9484"/>
          <a:ext cx="9144000" cy="685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Слайд" r:id="rId3" imgW="4154445" imgH="3116443" progId="PowerPoint.Slide.8">
                  <p:embed/>
                </p:oleObj>
              </mc:Choice>
              <mc:Fallback>
                <p:oleObj name="Слайд" r:id="rId3" imgW="4154445" imgH="3116443" progId="PowerPoint.Slid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13" y="-9484"/>
                        <a:ext cx="9144000" cy="685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067175" y="908050"/>
            <a:ext cx="42926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defRPr/>
            </a:pPr>
            <a:r>
              <a:rPr lang="ru-RU" sz="4600" b="1" i="1" dirty="0">
                <a:solidFill>
                  <a:srgbClr val="0099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Морское путешествие</a:t>
            </a:r>
          </a:p>
        </p:txBody>
      </p:sp>
    </p:spTree>
    <p:extLst>
      <p:ext uri="{BB962C8B-B14F-4D97-AF65-F5344CB8AC3E}">
        <p14:creationId xmlns:p14="http://schemas.microsoft.com/office/powerpoint/2010/main" val="370731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1630363"/>
            <a:ext cx="4502150" cy="4140200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/>
              <a:t>БЫТЬ ОЧЕНЬ ВНИМАТЕЛЬНЫМИ;</a:t>
            </a:r>
          </a:p>
          <a:p>
            <a:pPr eaLnBrk="1" hangingPunct="1">
              <a:defRPr/>
            </a:pPr>
            <a:r>
              <a:rPr lang="ru-RU" sz="2600" dirty="0" smtClean="0"/>
              <a:t>ПРАВИЛЬНО ВЫПОЛНЯТЬ ЗАДАНИЯ И РЕШАТЬ ПРИМЕРЫ;</a:t>
            </a:r>
          </a:p>
          <a:p>
            <a:pPr eaLnBrk="1" hangingPunct="1">
              <a:defRPr/>
            </a:pPr>
            <a:r>
              <a:rPr lang="ru-RU" sz="2600" dirty="0" smtClean="0"/>
              <a:t>НЕ ДОПУСКАТЬ ОШИБОК;</a:t>
            </a:r>
          </a:p>
          <a:p>
            <a:pPr eaLnBrk="1" hangingPunct="1">
              <a:defRPr/>
            </a:pPr>
            <a:r>
              <a:rPr lang="ru-RU" sz="2600" dirty="0" smtClean="0"/>
              <a:t>ВЫПОЛНЯТЬ ФИЗКУЛЬТМИНУТКИ.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 dirty="0" smtClean="0"/>
          </a:p>
        </p:txBody>
      </p:sp>
      <p:pic>
        <p:nvPicPr>
          <p:cNvPr id="7171" name="Picture 4" descr="мпл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092325"/>
            <a:ext cx="2500312" cy="292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54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5" y="548681"/>
            <a:ext cx="3893889" cy="48186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«Яркое пятно»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«Стоит  в поле теремок- теремок, он не низок, не высок, не высок...»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«Стоит в поле теремок- теремок.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И красив он, и высок, и высок.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Но никто в нём не живёт, не живёт».</a:t>
            </a:r>
          </a:p>
        </p:txBody>
      </p:sp>
      <p:pic>
        <p:nvPicPr>
          <p:cNvPr id="2052" name="Picture 4" descr="C:\Users\Азамат\Desktop\i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3864768" cy="289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9259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24936" cy="1656184"/>
          </a:xfrm>
        </p:spPr>
        <p:txBody>
          <a:bodyPr>
            <a:normAutofit fontScale="90000"/>
          </a:bodyPr>
          <a:lstStyle/>
          <a:p>
            <a:pPr algn="r">
              <a:spcAft>
                <a:spcPts val="0"/>
              </a:spcAft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Игры на развитие математических способностей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http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://www.igrovaia.ru/matematicheskie_igryi.htm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dirty="0" smtClean="0">
                <a:latin typeface="Times New Roman"/>
                <a:ea typeface="Times New Roman"/>
              </a:rPr>
              <a:t>      </a:t>
            </a:r>
            <a:br>
              <a:rPr lang="ru-RU" sz="2400" dirty="0" smtClean="0"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«</a:t>
            </a: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Самый быстрый </a:t>
            </a:r>
            <a:b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почтальон</a:t>
            </a:r>
            <a:r>
              <a:rPr lang="ru-RU" sz="27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»</a:t>
            </a:r>
            <a:endParaRPr lang="ru-RU" sz="2700" b="1" dirty="0">
              <a:solidFill>
                <a:srgbClr val="C0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115616" y="1556792"/>
            <a:ext cx="3383232" cy="1761084"/>
          </a:xfrm>
        </p:spPr>
        <p:txBody>
          <a:bodyPr>
            <a:normAutofit/>
          </a:bodyPr>
          <a:lstStyle/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C00000"/>
                </a:solidFill>
              </a:rPr>
              <a:t>        </a:t>
            </a:r>
          </a:p>
          <a:p>
            <a:pPr lvl="0">
              <a:buClr>
                <a:srgbClr val="31B6FD"/>
              </a:buClr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«Числовой ряд»</a:t>
            </a:r>
          </a:p>
          <a:p>
            <a:pPr lvl="0">
              <a:buClr>
                <a:srgbClr val="31B6FD"/>
              </a:buClr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31B6FD"/>
              </a:buClr>
            </a:pPr>
            <a:endParaRPr lang="ru-RU" b="1" dirty="0" smtClean="0">
              <a:solidFill>
                <a:srgbClr val="C00000"/>
              </a:solidFill>
            </a:endParaRPr>
          </a:p>
          <a:p>
            <a:pPr lvl="0">
              <a:buClr>
                <a:srgbClr val="31B6FD"/>
              </a:buClr>
            </a:pPr>
            <a:endParaRPr lang="ru-RU" b="1" dirty="0">
              <a:solidFill>
                <a:srgbClr val="C00000"/>
              </a:solidFill>
            </a:endParaRPr>
          </a:p>
          <a:p>
            <a:pPr lvl="0">
              <a:buClr>
                <a:srgbClr val="31B6FD"/>
              </a:buClr>
            </a:pP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708628" y="3356992"/>
            <a:ext cx="3820055" cy="26971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«Точно по курсу»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364088" y="1556792"/>
            <a:ext cx="3030103" cy="17198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5004047" y="3573016"/>
            <a:ext cx="3463169" cy="2553147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«Колобок»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585" y="3981867"/>
            <a:ext cx="2623729" cy="2254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81866"/>
            <a:ext cx="3006080" cy="2254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2471539" cy="121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46" y="2420887"/>
            <a:ext cx="1918414" cy="99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Содержимое 3" descr="576276-26d17c82e152e6a7.jpg"/>
          <p:cNvPicPr>
            <a:picLocks noGrp="1"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20706" y="1798647"/>
            <a:ext cx="1604240" cy="173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2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8" name="Picture 38" descr="по морю_по_океану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950" y="1628775"/>
            <a:ext cx="1323975" cy="930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1" name="Picture 41" descr="по морю_по_океану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4305300"/>
            <a:ext cx="1323975" cy="1030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4" name="Picture 44" descr="по морю_по_океану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5825" y="3832225"/>
            <a:ext cx="1323975" cy="1023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7" name="Picture 47" descr="по морю_по_океан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0066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8" name="Picture 48" descr="по морю_по_океан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16113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9" name="Picture 49" descr="по морю_по_океан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765175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по морю_по_океану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997200"/>
            <a:ext cx="13239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5" name="Text Box 55"/>
          <p:cNvSpPr txBox="1">
            <a:spLocks noChangeArrowheads="1"/>
          </p:cNvSpPr>
          <p:nvPr/>
        </p:nvSpPr>
        <p:spPr bwMode="auto">
          <a:xfrm>
            <a:off x="3635375" y="1844675"/>
            <a:ext cx="595313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122936" name="Text Box 56"/>
          <p:cNvSpPr txBox="1">
            <a:spLocks noChangeArrowheads="1"/>
          </p:cNvSpPr>
          <p:nvPr/>
        </p:nvSpPr>
        <p:spPr bwMode="auto">
          <a:xfrm>
            <a:off x="4572000" y="4365625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3399"/>
                </a:solidFill>
                <a:latin typeface="Arial" charset="0"/>
              </a:rPr>
              <a:t>3</a:t>
            </a:r>
          </a:p>
        </p:txBody>
      </p:sp>
      <p:sp>
        <p:nvSpPr>
          <p:cNvPr id="122937" name="Text Box 57"/>
          <p:cNvSpPr txBox="1">
            <a:spLocks noChangeArrowheads="1"/>
          </p:cNvSpPr>
          <p:nvPr/>
        </p:nvSpPr>
        <p:spPr bwMode="auto">
          <a:xfrm>
            <a:off x="6516688" y="5300663"/>
            <a:ext cx="5238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D60093"/>
                </a:solidFill>
                <a:latin typeface="Arial" charset="0"/>
              </a:rPr>
              <a:t>5</a:t>
            </a:r>
          </a:p>
        </p:txBody>
      </p:sp>
      <p:sp>
        <p:nvSpPr>
          <p:cNvPr id="122938" name="Text Box 58"/>
          <p:cNvSpPr txBox="1">
            <a:spLocks noChangeArrowheads="1"/>
          </p:cNvSpPr>
          <p:nvPr/>
        </p:nvSpPr>
        <p:spPr bwMode="auto">
          <a:xfrm>
            <a:off x="7667625" y="3789363"/>
            <a:ext cx="5238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D60093"/>
                </a:solidFill>
                <a:latin typeface="Arial" charset="0"/>
              </a:rPr>
              <a:t>9</a:t>
            </a:r>
          </a:p>
        </p:txBody>
      </p:sp>
      <p:sp>
        <p:nvSpPr>
          <p:cNvPr id="122939" name="Text Box 59"/>
          <p:cNvSpPr txBox="1">
            <a:spLocks noChangeArrowheads="1"/>
          </p:cNvSpPr>
          <p:nvPr/>
        </p:nvSpPr>
        <p:spPr bwMode="auto">
          <a:xfrm>
            <a:off x="5580063" y="2997200"/>
            <a:ext cx="5238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122940" name="Text Box 60"/>
          <p:cNvSpPr txBox="1">
            <a:spLocks noChangeArrowheads="1"/>
          </p:cNvSpPr>
          <p:nvPr/>
        </p:nvSpPr>
        <p:spPr bwMode="auto">
          <a:xfrm>
            <a:off x="5435600" y="836613"/>
            <a:ext cx="5238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0000"/>
                </a:solidFill>
                <a:latin typeface="Arial" charset="0"/>
              </a:rPr>
              <a:t>7</a:t>
            </a:r>
          </a:p>
        </p:txBody>
      </p:sp>
      <p:sp>
        <p:nvSpPr>
          <p:cNvPr id="122942" name="Text Box 62"/>
          <p:cNvSpPr txBox="1">
            <a:spLocks noChangeArrowheads="1"/>
          </p:cNvSpPr>
          <p:nvPr/>
        </p:nvSpPr>
        <p:spPr bwMode="auto">
          <a:xfrm>
            <a:off x="7451725" y="1484313"/>
            <a:ext cx="523875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800" smtClean="0">
                <a:solidFill>
                  <a:srgbClr val="FF9933"/>
                </a:solidFill>
                <a:latin typeface="Arial" charset="0"/>
              </a:rPr>
              <a:t>8</a:t>
            </a:r>
          </a:p>
        </p:txBody>
      </p:sp>
      <p:sp>
        <p:nvSpPr>
          <p:cNvPr id="122943" name="Text Box 63"/>
          <p:cNvSpPr txBox="1">
            <a:spLocks noChangeArrowheads="1"/>
          </p:cNvSpPr>
          <p:nvPr/>
        </p:nvSpPr>
        <p:spPr bwMode="auto">
          <a:xfrm>
            <a:off x="611188" y="981075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CCFF33"/>
                </a:solidFill>
                <a:latin typeface="Arial" charset="0"/>
              </a:rPr>
              <a:t>3 +1 =</a:t>
            </a:r>
          </a:p>
        </p:txBody>
      </p:sp>
      <p:sp>
        <p:nvSpPr>
          <p:cNvPr id="122944" name="Text Box 64"/>
          <p:cNvSpPr txBox="1">
            <a:spLocks noChangeArrowheads="1"/>
          </p:cNvSpPr>
          <p:nvPr/>
        </p:nvSpPr>
        <p:spPr bwMode="auto">
          <a:xfrm>
            <a:off x="468313" y="1700213"/>
            <a:ext cx="1847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CCFF33"/>
                </a:solidFill>
                <a:latin typeface="Arial" charset="0"/>
              </a:rPr>
              <a:t>10 – 1 =</a:t>
            </a:r>
          </a:p>
        </p:txBody>
      </p:sp>
      <p:sp>
        <p:nvSpPr>
          <p:cNvPr id="122945" name="Text Box 65"/>
          <p:cNvSpPr txBox="1">
            <a:spLocks noChangeArrowheads="1"/>
          </p:cNvSpPr>
          <p:nvPr/>
        </p:nvSpPr>
        <p:spPr bwMode="auto">
          <a:xfrm>
            <a:off x="684213" y="2492375"/>
            <a:ext cx="1593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CCFF33"/>
                </a:solidFill>
                <a:latin typeface="Arial" charset="0"/>
              </a:rPr>
              <a:t>6 – 1 =</a:t>
            </a:r>
          </a:p>
        </p:txBody>
      </p:sp>
      <p:sp>
        <p:nvSpPr>
          <p:cNvPr id="122946" name="Text Box 66"/>
          <p:cNvSpPr txBox="1">
            <a:spLocks noChangeArrowheads="1"/>
          </p:cNvSpPr>
          <p:nvPr/>
        </p:nvSpPr>
        <p:spPr bwMode="auto">
          <a:xfrm>
            <a:off x="611188" y="3213100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CCFF33"/>
                </a:solidFill>
                <a:latin typeface="Arial" charset="0"/>
              </a:rPr>
              <a:t>9 - 1 =</a:t>
            </a:r>
          </a:p>
        </p:txBody>
      </p:sp>
      <p:sp>
        <p:nvSpPr>
          <p:cNvPr id="122947" name="Text Box 67"/>
          <p:cNvSpPr txBox="1">
            <a:spLocks noChangeArrowheads="1"/>
          </p:cNvSpPr>
          <p:nvPr/>
        </p:nvSpPr>
        <p:spPr bwMode="auto">
          <a:xfrm>
            <a:off x="714375" y="4000500"/>
            <a:ext cx="1492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CCFF33"/>
                </a:solidFill>
                <a:latin typeface="Arial" charset="0"/>
              </a:rPr>
              <a:t>8 - 1 =</a:t>
            </a:r>
          </a:p>
        </p:txBody>
      </p:sp>
      <p:sp>
        <p:nvSpPr>
          <p:cNvPr id="122948" name="Text Box 68"/>
          <p:cNvSpPr txBox="1">
            <a:spLocks noChangeArrowheads="1"/>
          </p:cNvSpPr>
          <p:nvPr/>
        </p:nvSpPr>
        <p:spPr bwMode="auto">
          <a:xfrm>
            <a:off x="684213" y="4797425"/>
            <a:ext cx="1479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CCFF33"/>
                </a:solidFill>
                <a:latin typeface="Arial" charset="0"/>
              </a:rPr>
              <a:t>2 +1 =</a:t>
            </a:r>
          </a:p>
        </p:txBody>
      </p:sp>
      <p:sp>
        <p:nvSpPr>
          <p:cNvPr id="122949" name="Text Box 69"/>
          <p:cNvSpPr txBox="1">
            <a:spLocks noChangeArrowheads="1"/>
          </p:cNvSpPr>
          <p:nvPr/>
        </p:nvSpPr>
        <p:spPr bwMode="auto">
          <a:xfrm>
            <a:off x="684213" y="5589588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smtClean="0">
                <a:solidFill>
                  <a:srgbClr val="CCFF33"/>
                </a:solidFill>
                <a:latin typeface="Arial" charset="0"/>
              </a:rPr>
              <a:t>5 + 1 =</a:t>
            </a:r>
          </a:p>
        </p:txBody>
      </p:sp>
      <p:sp>
        <p:nvSpPr>
          <p:cNvPr id="122952" name="Line 72"/>
          <p:cNvSpPr>
            <a:spLocks noChangeShapeType="1"/>
          </p:cNvSpPr>
          <p:nvPr/>
        </p:nvSpPr>
        <p:spPr bwMode="auto">
          <a:xfrm>
            <a:off x="2051050" y="1268413"/>
            <a:ext cx="14414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53" name="Line 73"/>
          <p:cNvSpPr>
            <a:spLocks noChangeShapeType="1"/>
          </p:cNvSpPr>
          <p:nvPr/>
        </p:nvSpPr>
        <p:spPr bwMode="auto">
          <a:xfrm>
            <a:off x="2339975" y="2060575"/>
            <a:ext cx="5111750" cy="2447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56" name="Line 76"/>
          <p:cNvSpPr>
            <a:spLocks noChangeShapeType="1"/>
          </p:cNvSpPr>
          <p:nvPr/>
        </p:nvSpPr>
        <p:spPr bwMode="auto">
          <a:xfrm>
            <a:off x="2195513" y="2852738"/>
            <a:ext cx="446405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57" name="Line 77"/>
          <p:cNvSpPr>
            <a:spLocks noChangeShapeType="1"/>
          </p:cNvSpPr>
          <p:nvPr/>
        </p:nvSpPr>
        <p:spPr bwMode="auto">
          <a:xfrm flipV="1">
            <a:off x="2195513" y="2205038"/>
            <a:ext cx="4968875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58" name="Line 78"/>
          <p:cNvSpPr>
            <a:spLocks noChangeShapeType="1"/>
          </p:cNvSpPr>
          <p:nvPr/>
        </p:nvSpPr>
        <p:spPr bwMode="auto">
          <a:xfrm flipV="1">
            <a:off x="2124075" y="1844675"/>
            <a:ext cx="3311525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59" name="Line 79"/>
          <p:cNvSpPr>
            <a:spLocks noChangeShapeType="1"/>
          </p:cNvSpPr>
          <p:nvPr/>
        </p:nvSpPr>
        <p:spPr bwMode="auto">
          <a:xfrm flipV="1">
            <a:off x="2195513" y="4797425"/>
            <a:ext cx="208915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22960" name="Line 80"/>
          <p:cNvSpPr>
            <a:spLocks noChangeShapeType="1"/>
          </p:cNvSpPr>
          <p:nvPr/>
        </p:nvSpPr>
        <p:spPr bwMode="auto">
          <a:xfrm flipV="1">
            <a:off x="2268538" y="3573463"/>
            <a:ext cx="3167062" cy="2376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35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2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2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2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12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2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2000"/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2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2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2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2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2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2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5" grpId="0"/>
      <p:bldP spid="122936" grpId="0"/>
      <p:bldP spid="122937" grpId="0"/>
      <p:bldP spid="122938" grpId="0"/>
      <p:bldP spid="122939" grpId="0"/>
      <p:bldP spid="122940" grpId="0"/>
      <p:bldP spid="122942" grpId="0"/>
      <p:bldP spid="122943" grpId="0"/>
      <p:bldP spid="122944" grpId="0"/>
      <p:bldP spid="122945" grpId="0"/>
      <p:bldP spid="122946" grpId="0"/>
      <p:bldP spid="122947" grpId="0"/>
      <p:bldP spid="122948" grpId="0"/>
      <p:bldP spid="122949" grpId="0"/>
      <p:bldP spid="122952" grpId="0" animBg="1"/>
      <p:bldP spid="122953" grpId="0" animBg="1"/>
      <p:bldP spid="122956" grpId="0" animBg="1"/>
      <p:bldP spid="122957" grpId="0" animBg="1"/>
      <p:bldP spid="122958" grpId="0" animBg="1"/>
      <p:bldP spid="122959" grpId="0" animBg="1"/>
      <p:bldP spid="12296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034888"/>
          </a:xfrm>
        </p:spPr>
        <p:txBody>
          <a:bodyPr>
            <a:normAutofit fontScale="90000"/>
          </a:bodyPr>
          <a:lstStyle/>
          <a:p>
            <a:pPr algn="l">
              <a:spcAft>
                <a:spcPts val="0"/>
              </a:spcAft>
            </a:pPr>
            <a:r>
              <a:rPr lang="ru-RU" sz="2000" dirty="0" smtClean="0">
                <a:solidFill>
                  <a:srgbClr val="003737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Игры помогут</a:t>
            </a:r>
            <a:r>
              <a:rPr lang="ru-RU" sz="32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:</a:t>
            </a:r>
            <a:br>
              <a:rPr lang="ru-RU" sz="32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3200" dirty="0" smtClean="0">
                <a:solidFill>
                  <a:srgbClr val="003737"/>
                </a:solidFill>
                <a:latin typeface="Times New Roman"/>
                <a:ea typeface="Times New Roman"/>
              </a:rPr>
              <a:t/>
            </a:r>
            <a:br>
              <a:rPr lang="ru-RU" sz="32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1)быстрее освоить устный счет;</a:t>
            </a:r>
            <a:b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2) лучше понять состав числа;</a:t>
            </a:r>
            <a:b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3)ориентироваться в понятиях больше или меньше;</a:t>
            </a:r>
            <a:b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4) сравнивать по разным признакам;</a:t>
            </a:r>
            <a:b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5) получить представление о форме предмета;</a:t>
            </a:r>
            <a:b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6) ориентироваться в пространстве. </a:t>
            </a:r>
            <a:r>
              <a:rPr lang="ru-RU" sz="2700" dirty="0">
                <a:solidFill>
                  <a:srgbClr val="003737"/>
                </a:solidFill>
                <a:latin typeface="Times New Roman"/>
                <a:ea typeface="Times New Roman"/>
              </a:rPr>
              <a:t/>
            </a:r>
            <a:br>
              <a:rPr lang="ru-RU" sz="2700" dirty="0">
                <a:solidFill>
                  <a:srgbClr val="003737"/>
                </a:solidFill>
                <a:latin typeface="Times New Roman"/>
                <a:ea typeface="Times New Roman"/>
              </a:rPr>
            </a:br>
            <a:r>
              <a:rPr lang="ru-RU" sz="2700" dirty="0" smtClean="0">
                <a:solidFill>
                  <a:srgbClr val="003737"/>
                </a:solidFill>
                <a:latin typeface="Times New Roman"/>
                <a:ea typeface="Times New Roman"/>
              </a:rPr>
              <a:t>7) воспитывать интерес к  </a:t>
            </a:r>
            <a:r>
              <a:rPr lang="ru-RU" sz="2700" smtClean="0">
                <a:solidFill>
                  <a:srgbClr val="003737"/>
                </a:solidFill>
                <a:latin typeface="Times New Roman"/>
                <a:ea typeface="Times New Roman"/>
              </a:rPr>
              <a:t>математике.</a:t>
            </a:r>
            <a:r>
              <a:rPr lang="ru-RU" sz="2700" smtClean="0">
                <a:latin typeface="Times New Roman"/>
                <a:ea typeface="Times New Roman"/>
              </a:rPr>
              <a:t>ии</a:t>
            </a:r>
            <a:r>
              <a:rPr lang="ru-RU" sz="2700" dirty="0" smtClean="0">
                <a:latin typeface="Times New Roman"/>
                <a:ea typeface="Times New Roman"/>
              </a:rPr>
              <a:t/>
            </a:r>
            <a:br>
              <a:rPr lang="ru-RU" sz="2700" dirty="0" smtClean="0">
                <a:latin typeface="Times New Roman"/>
                <a:ea typeface="Times New Roman"/>
              </a:rPr>
            </a:br>
            <a:r>
              <a:rPr lang="ru-RU" sz="2700" dirty="0" smtClean="0">
                <a:latin typeface="Times New Roman"/>
                <a:ea typeface="Times New Roman"/>
              </a:rPr>
              <a:t>7воитретес  </a:t>
            </a:r>
            <a:r>
              <a:rPr lang="ru-RU" sz="3200" dirty="0" smtClean="0">
                <a:latin typeface="Times New Roman"/>
                <a:ea typeface="Times New Roman"/>
              </a:rPr>
              <a:t>интерес к предмету, развивают внимание, память и </a:t>
            </a:r>
            <a:r>
              <a:rPr lang="ru-RU" sz="2000" dirty="0" smtClean="0">
                <a:latin typeface="Times New Roman"/>
                <a:ea typeface="Times New Roman"/>
              </a:rPr>
              <a:t>мышление учащихся, ведут к систематизации жизненного опыта, являются разрядкой для нервной системы, развивают инициативу и находчивость, приучают к труду, точности, аккуратности и к настойчивости в преодолении препятствий.</a:t>
            </a:r>
            <a:endParaRPr lang="ru-RU" sz="1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41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270</TotalTime>
  <Words>159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Волна</vt:lpstr>
      <vt:lpstr>1_Волна</vt:lpstr>
      <vt:lpstr>Течение</vt:lpstr>
      <vt:lpstr>Глобус</vt:lpstr>
      <vt:lpstr>Слайд</vt:lpstr>
      <vt:lpstr>Игры на уроках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Игры на развитие математических способностей http://www.igrovaia.ru/matematicheskie_igryi.htm        «Самый быстрый  почтальон»</vt:lpstr>
      <vt:lpstr>Презентация PowerPoint</vt:lpstr>
      <vt:lpstr> Игры помогут:  1)быстрее освоить устный счет; 2) лучше понять состав числа; 3)ориентироваться в понятиях больше или меньше; 4) сравнивать по разным признакам; 5) получить представление о форме предмета; 6) ориентироваться в пространстве.  7) воспитывать интерес к  математике.ии 7воитретес  интерес к предмету, развивают внимание, память и мышление учащихся, ведут к систематизации жизненного опыта, являются разрядкой для нервной системы, развивают инициативу и находчивость, приучают к труду, точности, аккуратности и к настойчивости в преодолении препятствий.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на уроках математики</dc:title>
  <dc:creator>Азамат</dc:creator>
  <cp:lastModifiedBy>Азамат</cp:lastModifiedBy>
  <cp:revision>20</cp:revision>
  <dcterms:created xsi:type="dcterms:W3CDTF">2014-12-05T10:23:37Z</dcterms:created>
  <dcterms:modified xsi:type="dcterms:W3CDTF">2014-12-08T17:22:59Z</dcterms:modified>
</cp:coreProperties>
</file>