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4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3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4EEAA9-AB67-4979-9A93-4F41EE0F78AE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1FB023-C71F-4C9A-81E1-7D15DFC93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2A79-AF8F-474A-A5AE-C96CC8E2C98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3347-BE12-40AE-AE57-AE0C8D9A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D013-6232-4F09-A5B4-0E4D08EAB73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5FE4A-E671-4B03-9B71-B7C0CD99D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4F5B-AE76-4FEB-8B8B-8164D133AAB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93622-2E8A-42E8-891A-80BA6F546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AD6D-6DF5-4693-BD6F-F8343BCBF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0ACE-FCF8-46E9-9C96-43716E8BA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D2AC-B65B-47B3-9B84-DC576D02E54D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EE6F-8319-4A5D-958A-873BBFE80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DC45-D1AC-4E42-B4DB-518EC40B4E0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FEFB1-F8DD-4A9B-99CC-D3C1D80D5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A99E-B077-4338-8A3A-D9EBCAA2EA2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1907-605E-4D24-9687-856C2101E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4047-004C-4D77-B12B-D67B455BC74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5230-1F1F-40A6-80FD-1527F2CA4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58E5-32AE-40BF-8DEE-1EDE5EFEF93F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D57F-6E32-49A7-BD74-29FC310EE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9864-D47E-44B5-8134-E658EEFD75F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8F318-B0E5-4F99-9AF7-5D6166C85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4C3B-93F5-4763-9A6B-04E6E884BF35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D3C9F-8AD5-471A-9377-2C2E885E2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3AC0-73C8-4D2C-9633-60B808C5738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38C1-3A8D-404C-97E6-D68B6C9D2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9864B-1A7D-4883-BB83-0E113C1EF95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42C849-61CC-4895-BEA2-CBAA37C59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>
    <p:push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afisha.yandex.ru/media/events/images/3f1c70d9e689041bc01252dbdaacf86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dic.academic.ru/pictures/enc_colier/ph05989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fisha.yandex.ru/media/events/images/3f1c70d9e689041bc01252dbdaacf86e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://dic.academic.ru/pictures/enc_colier/ph05989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runt.at.ua/_bd/10/49357479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lobalist.org.ua/images/54537_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uralstroyportal.ru/UserFiles/Pea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mk.tula.ru/upload/medialibrary/573/pozhar-torf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prom-image.s3.amazonaws.com/584345_w640_h640_pesok_karernyj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ybolitus.narod.ru/pictures/2redglin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aprom-image.s3.amazonaws.com/882173_w640_h640_zherstv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33147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Презентация к уроку в 3 классе по теме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«Полезные ископаемые»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(Окружающий мир)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42913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Учитель начальных </a:t>
            </a:r>
            <a:r>
              <a:rPr lang="ru-RU" dirty="0" smtClean="0">
                <a:solidFill>
                  <a:srgbClr val="002060"/>
                </a:solidFill>
              </a:rPr>
              <a:t>классов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Карасева Инна Анатольевна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pic>
        <p:nvPicPr>
          <p:cNvPr id="27651" name="Picture 2" descr="Картинка 8 из 11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71625"/>
            <a:ext cx="32861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Картинка 32 из 11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571625"/>
            <a:ext cx="53609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21537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Хозяйка подземных богатств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4" descr="Рисунок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438400" y="1066800"/>
            <a:ext cx="38973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i="1">
                <a:solidFill>
                  <a:srgbClr val="CC0000"/>
                </a:solidFill>
                <a:latin typeface="Comic Sans MS" pitchFamily="66" charset="0"/>
              </a:rPr>
              <a:t>кроссворд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3" descr="Рисунок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954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 </a:t>
            </a:r>
            <a:r>
              <a:rPr lang="ru-RU" sz="2800" b="1">
                <a:latin typeface="Georgia" pitchFamily="18" charset="0"/>
              </a:rPr>
              <a:t>А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8288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2954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2954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2954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2954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6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295400" y="2895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2954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295400" y="3962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8288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23622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286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8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7620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8288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23622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8956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34290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9624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4958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7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50292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55626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55626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55626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55626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562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3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50292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5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66294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60960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76962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71628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76962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4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76962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76962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44958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4495800" y="3962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44958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4495800" y="2895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34290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39624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23622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9</a:t>
            </a: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4876800" y="3124200"/>
            <a:ext cx="4267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660033"/>
                </a:solidFill>
              </a:rPr>
              <a:t> </a:t>
            </a:r>
            <a:r>
              <a:rPr lang="ru-RU" sz="2400" b="1">
                <a:solidFill>
                  <a:srgbClr val="003300"/>
                </a:solidFill>
              </a:rPr>
              <a:t>1.</a:t>
            </a: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Он очень прочен и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                     упруг,</a:t>
            </a:r>
            <a:br>
              <a:rPr lang="ru-RU" sz="24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Строителям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надежный друг:  </a:t>
            </a:r>
            <a:br>
              <a:rPr lang="ru-RU" sz="24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Дома, ступеньки,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        постаменты </a:t>
            </a:r>
            <a:br>
              <a:rPr lang="ru-RU" sz="24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Красивы станут и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               заметны.</a:t>
            </a:r>
            <a:r>
              <a:rPr lang="ru-RU" sz="2400" b="1">
                <a:solidFill>
                  <a:srgbClr val="660033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23622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2895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7620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pic>
        <p:nvPicPr>
          <p:cNvPr id="13362" name="Picture 50" descr="image05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3276600"/>
            <a:ext cx="3733800" cy="2800350"/>
          </a:xfrm>
          <a:noFill/>
        </p:spPr>
      </p:pic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152400" y="3810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1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1219200" y="381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3" descr="Рисунок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28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3300"/>
                </a:solidFill>
              </a:rPr>
              <a:t>  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2954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2 </a:t>
            </a:r>
            <a:r>
              <a:rPr lang="ru-RU" sz="2800" b="1">
                <a:latin typeface="Georgia" pitchFamily="18" charset="0"/>
              </a:rPr>
              <a:t>А 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8288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2954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2954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2954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295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2954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2954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2954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8288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23622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286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3300"/>
                </a:solidFill>
              </a:rPr>
              <a:t>8</a:t>
            </a: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7620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18288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2362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В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95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34290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3962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958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5029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Я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5562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К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5626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55626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5626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562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3300"/>
                </a:solidFill>
              </a:rPr>
              <a:t>3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5029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66294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0960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7696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71628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76962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3300"/>
                </a:solidFill>
              </a:rPr>
              <a:t>4</a:t>
            </a: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6962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76962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4495800" y="510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44958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44958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44958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34290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39624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23622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3300"/>
                </a:solidFill>
              </a:rPr>
              <a:t>9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28956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4800600" y="3124200"/>
            <a:ext cx="4572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660033"/>
                </a:solidFill>
              </a:rPr>
              <a:t> </a:t>
            </a:r>
            <a:r>
              <a:rPr lang="ru-RU" sz="2400" b="1" i="1">
                <a:solidFill>
                  <a:srgbClr val="660033"/>
                </a:solidFill>
              </a:rPr>
              <a:t> </a:t>
            </a:r>
            <a:r>
              <a:rPr lang="ru-RU" sz="2400" b="1" i="1">
                <a:solidFill>
                  <a:srgbClr val="003300"/>
                </a:solidFill>
              </a:rPr>
              <a:t>6</a:t>
            </a:r>
            <a:r>
              <a:rPr lang="ru-RU" sz="2400" b="1">
                <a:solidFill>
                  <a:srgbClr val="003300"/>
                </a:solidFill>
              </a:rPr>
              <a:t>. </a:t>
            </a:r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Покрывают им</a:t>
            </a:r>
          </a:p>
          <a:p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                        дороги,</a:t>
            </a:r>
            <a:br>
              <a:rPr lang="ru-RU" sz="28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Улицы в селении,</a:t>
            </a:r>
            <a:br>
              <a:rPr lang="ru-RU" sz="28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А ещё он есть в </a:t>
            </a:r>
          </a:p>
          <a:p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                     цементе.</a:t>
            </a:r>
            <a:br>
              <a:rPr lang="ru-RU" sz="28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Сам он –</a:t>
            </a:r>
          </a:p>
          <a:p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                 удобрение. </a:t>
            </a: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23622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2895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0769" name="Rectangle 49"/>
          <p:cNvSpPr>
            <a:spLocks noChangeArrowheads="1"/>
          </p:cNvSpPr>
          <p:nvPr/>
        </p:nvSpPr>
        <p:spPr bwMode="auto">
          <a:xfrm>
            <a:off x="7620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pic>
        <p:nvPicPr>
          <p:cNvPr id="14386" name="Picture 50" descr="izvestniak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3429000"/>
            <a:ext cx="3581400" cy="2724150"/>
          </a:xfrm>
          <a:noFill/>
        </p:spPr>
      </p:pic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4953000" y="990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5 </a:t>
            </a:r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1219200" y="2590800"/>
            <a:ext cx="41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6</a:t>
            </a:r>
          </a:p>
        </p:txBody>
      </p:sp>
      <p:sp>
        <p:nvSpPr>
          <p:cNvPr id="30773" name="Text Box 53"/>
          <p:cNvSpPr txBox="1">
            <a:spLocks noChangeArrowheads="1"/>
          </p:cNvSpPr>
          <p:nvPr/>
        </p:nvSpPr>
        <p:spPr bwMode="auto">
          <a:xfrm>
            <a:off x="44196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7</a:t>
            </a: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44958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228600" y="45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1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4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4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3" descr="Рисунок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1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192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 </a:t>
            </a:r>
            <a:r>
              <a:rPr lang="ru-RU" sz="2800" b="1">
                <a:latin typeface="Georgia" pitchFamily="18" charset="0"/>
              </a:rPr>
              <a:t>А 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219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2192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2192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219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2192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2192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2192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22860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524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858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752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2860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В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2819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3528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886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4419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49530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Я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5486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К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54864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54864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8" name="Rectangle 28"/>
          <p:cNvSpPr>
            <a:spLocks noChangeArrowheads="1"/>
          </p:cNvSpPr>
          <p:nvPr/>
        </p:nvSpPr>
        <p:spPr bwMode="auto">
          <a:xfrm>
            <a:off x="54864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54864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49530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Ж</a:t>
            </a:r>
            <a:r>
              <a:rPr lang="ru-RU" sz="2000"/>
              <a:t>  </a:t>
            </a:r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6553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60198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15393" name="Rectangle 33"/>
          <p:cNvSpPr>
            <a:spLocks noChangeArrowheads="1"/>
          </p:cNvSpPr>
          <p:nvPr/>
        </p:nvSpPr>
        <p:spPr bwMode="auto">
          <a:xfrm>
            <a:off x="76200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70866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76200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76200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76200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44196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44196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44196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44196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3528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38862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22860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28194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4876800" y="3200400"/>
            <a:ext cx="4267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3300"/>
                </a:solidFill>
              </a:rPr>
              <a:t> </a:t>
            </a:r>
            <a:r>
              <a:rPr lang="ru-RU" sz="2400" b="1" i="1">
                <a:solidFill>
                  <a:srgbClr val="003300"/>
                </a:solidFill>
              </a:rPr>
              <a:t> </a:t>
            </a:r>
            <a:r>
              <a:rPr lang="ru-RU" sz="2800" b="1">
                <a:solidFill>
                  <a:srgbClr val="003300"/>
                </a:solidFill>
              </a:rPr>
              <a:t>5</a:t>
            </a:r>
            <a:r>
              <a:rPr lang="ru-RU" sz="2400" b="1">
                <a:solidFill>
                  <a:srgbClr val="003300"/>
                </a:solidFill>
              </a:rPr>
              <a:t>. </a:t>
            </a:r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Оно варилась </a:t>
            </a:r>
          </a:p>
          <a:p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                        долго</a:t>
            </a:r>
            <a:br>
              <a:rPr lang="ru-RU" sz="28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 В доменной печи, </a:t>
            </a:r>
            <a:br>
              <a:rPr lang="ru-RU" sz="28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 На славу </a:t>
            </a:r>
          </a:p>
          <a:p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              получились</a:t>
            </a:r>
            <a:br>
              <a:rPr lang="ru-RU" sz="28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 Ножницы, </a:t>
            </a:r>
          </a:p>
          <a:p>
            <a:r>
              <a:rPr lang="ru-RU" sz="2800" b="1">
                <a:solidFill>
                  <a:srgbClr val="003300"/>
                </a:solidFill>
                <a:latin typeface="Georgia" pitchFamily="18" charset="0"/>
              </a:rPr>
              <a:t>                           ключи…</a:t>
            </a:r>
            <a:r>
              <a:rPr lang="ru-RU" sz="2800" b="1" i="1">
                <a:solidFill>
                  <a:srgbClr val="0033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22860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1792" name="Rectangle 48"/>
          <p:cNvSpPr>
            <a:spLocks noChangeArrowheads="1"/>
          </p:cNvSpPr>
          <p:nvPr/>
        </p:nvSpPr>
        <p:spPr bwMode="auto">
          <a:xfrm>
            <a:off x="28194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6858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pic>
        <p:nvPicPr>
          <p:cNvPr id="15410" name="Picture 50" descr="ruda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3276600"/>
            <a:ext cx="3657600" cy="2654300"/>
          </a:xfrm>
          <a:noFill/>
        </p:spPr>
      </p:pic>
      <p:sp>
        <p:nvSpPr>
          <p:cNvPr id="31795" name="Text Box 51"/>
          <p:cNvSpPr txBox="1">
            <a:spLocks noChangeArrowheads="1"/>
          </p:cNvSpPr>
          <p:nvPr/>
        </p:nvSpPr>
        <p:spPr bwMode="auto">
          <a:xfrm>
            <a:off x="2209800" y="4724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9</a:t>
            </a:r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152400" y="36576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8</a:t>
            </a:r>
          </a:p>
        </p:txBody>
      </p:sp>
      <p:sp>
        <p:nvSpPr>
          <p:cNvPr id="31797" name="Text Box 53"/>
          <p:cNvSpPr txBox="1">
            <a:spLocks noChangeArrowheads="1"/>
          </p:cNvSpPr>
          <p:nvPr/>
        </p:nvSpPr>
        <p:spPr bwMode="auto">
          <a:xfrm>
            <a:off x="5410200" y="381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3</a:t>
            </a:r>
          </a:p>
        </p:txBody>
      </p:sp>
      <p:sp>
        <p:nvSpPr>
          <p:cNvPr id="31798" name="Text Box 54"/>
          <p:cNvSpPr txBox="1">
            <a:spLocks noChangeArrowheads="1"/>
          </p:cNvSpPr>
          <p:nvPr/>
        </p:nvSpPr>
        <p:spPr bwMode="auto">
          <a:xfrm>
            <a:off x="7566025" y="2206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4</a:t>
            </a:r>
          </a:p>
        </p:txBody>
      </p:sp>
      <p:sp>
        <p:nvSpPr>
          <p:cNvPr id="31799" name="Text Box 55"/>
          <p:cNvSpPr txBox="1">
            <a:spLocks noChangeArrowheads="1"/>
          </p:cNvSpPr>
          <p:nvPr/>
        </p:nvSpPr>
        <p:spPr bwMode="auto">
          <a:xfrm>
            <a:off x="4343400" y="2667000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7</a:t>
            </a:r>
          </a:p>
        </p:txBody>
      </p:sp>
      <p:sp>
        <p:nvSpPr>
          <p:cNvPr id="31800" name="Text Box 56"/>
          <p:cNvSpPr txBox="1">
            <a:spLocks noChangeArrowheads="1"/>
          </p:cNvSpPr>
          <p:nvPr/>
        </p:nvSpPr>
        <p:spPr bwMode="auto">
          <a:xfrm>
            <a:off x="4876800" y="1066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5</a:t>
            </a:r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7543800" y="838200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 </a:t>
            </a:r>
          </a:p>
        </p:txBody>
      </p:sp>
      <p:sp>
        <p:nvSpPr>
          <p:cNvPr id="31802" name="Text Box 58"/>
          <p:cNvSpPr txBox="1">
            <a:spLocks noChangeArrowheads="1"/>
          </p:cNvSpPr>
          <p:nvPr/>
        </p:nvSpPr>
        <p:spPr bwMode="auto">
          <a:xfrm>
            <a:off x="11430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6</a:t>
            </a:r>
          </a:p>
        </p:txBody>
      </p: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1143000" y="45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5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5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3" descr="кувшин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7838" y="1600200"/>
            <a:ext cx="1457325" cy="2185988"/>
          </a:xfrm>
          <a:noFill/>
        </p:spPr>
      </p:pic>
      <p:pic>
        <p:nvPicPr>
          <p:cNvPr id="32772" name="Picture 4" descr="кувшин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38838" y="1600200"/>
            <a:ext cx="1457325" cy="2185988"/>
          </a:xfrm>
          <a:noFill/>
        </p:spPr>
      </p:pic>
      <p:pic>
        <p:nvPicPr>
          <p:cNvPr id="16389" name="Picture 5" descr="глина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016000" y="3938588"/>
            <a:ext cx="2919413" cy="2187575"/>
          </a:xfrm>
          <a:noFill/>
        </p:spPr>
      </p:pic>
      <p:pic>
        <p:nvPicPr>
          <p:cNvPr id="32774" name="Picture 6" descr="Рисунок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28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1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2954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 </a:t>
            </a:r>
            <a:r>
              <a:rPr lang="ru-RU" sz="2800" b="1">
                <a:latin typeface="Georgia" pitchFamily="18" charset="0"/>
              </a:rPr>
              <a:t>А 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8288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2954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2954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2954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2954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1295400" y="2895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2954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1295400" y="3962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8288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3622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А</a:t>
            </a: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286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620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18288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23622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В</a:t>
            </a:r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28956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34290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39624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44958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50292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Я</a:t>
            </a: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5626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К</a:t>
            </a: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5626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5626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55626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5562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50292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5</a:t>
            </a:r>
            <a:r>
              <a:rPr lang="ru-RU" sz="2800" b="1">
                <a:latin typeface="Georgia" pitchFamily="18" charset="0"/>
              </a:rPr>
              <a:t>Ж</a:t>
            </a:r>
            <a:r>
              <a:rPr lang="ru-RU" sz="2000"/>
              <a:t>  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66294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60960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76962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71628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76962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76962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76962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09" name="Rectangle 41"/>
          <p:cNvSpPr>
            <a:spLocks noChangeArrowheads="1"/>
          </p:cNvSpPr>
          <p:nvPr/>
        </p:nvSpPr>
        <p:spPr bwMode="auto">
          <a:xfrm>
            <a:off x="44958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0" name="Rectangle 42"/>
          <p:cNvSpPr>
            <a:spLocks noChangeArrowheads="1"/>
          </p:cNvSpPr>
          <p:nvPr/>
        </p:nvSpPr>
        <p:spPr bwMode="auto">
          <a:xfrm>
            <a:off x="4495800" y="3962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1" name="Rectangle 43"/>
          <p:cNvSpPr>
            <a:spLocks noChangeArrowheads="1"/>
          </p:cNvSpPr>
          <p:nvPr/>
        </p:nvSpPr>
        <p:spPr bwMode="auto">
          <a:xfrm>
            <a:off x="44958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4495800" y="2895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34290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39624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5" name="Rectangle 47"/>
          <p:cNvSpPr>
            <a:spLocks noChangeArrowheads="1"/>
          </p:cNvSpPr>
          <p:nvPr/>
        </p:nvSpPr>
        <p:spPr bwMode="auto">
          <a:xfrm>
            <a:off x="23622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32816" name="Rectangle 48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4876800" y="40386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3300"/>
                </a:solidFill>
              </a:rPr>
              <a:t> </a:t>
            </a:r>
            <a:r>
              <a:rPr lang="ru-RU" sz="2800" b="1" i="1">
                <a:solidFill>
                  <a:srgbClr val="0033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23622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2895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7620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2286000" y="4648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9</a:t>
            </a:r>
          </a:p>
        </p:txBody>
      </p:sp>
      <p:sp>
        <p:nvSpPr>
          <p:cNvPr id="32822" name="Text Box 54"/>
          <p:cNvSpPr txBox="1">
            <a:spLocks noChangeArrowheads="1"/>
          </p:cNvSpPr>
          <p:nvPr/>
        </p:nvSpPr>
        <p:spPr bwMode="auto">
          <a:xfrm>
            <a:off x="152400" y="35052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8</a:t>
            </a:r>
          </a:p>
        </p:txBody>
      </p:sp>
      <p:sp>
        <p:nvSpPr>
          <p:cNvPr id="32823" name="Text Box 55"/>
          <p:cNvSpPr txBox="1">
            <a:spLocks noChangeArrowheads="1"/>
          </p:cNvSpPr>
          <p:nvPr/>
        </p:nvSpPr>
        <p:spPr bwMode="auto">
          <a:xfrm>
            <a:off x="5486400" y="3048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3</a:t>
            </a:r>
          </a:p>
        </p:txBody>
      </p: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7566025" y="2206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4</a:t>
            </a: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5105400" y="3352800"/>
            <a:ext cx="4267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8.</a:t>
            </a: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Если встретишь на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                дороге,</a:t>
            </a:r>
            <a:br>
              <a:rPr lang="ru-RU" sz="24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То увязнут сильно 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                   ноги.</a:t>
            </a:r>
            <a:br>
              <a:rPr lang="ru-RU" sz="24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А сделать миску или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                   вазу –</a:t>
            </a:r>
            <a:br>
              <a:rPr lang="ru-RU" sz="24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Она понадобится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                     сразу.</a:t>
            </a:r>
          </a:p>
        </p:txBody>
      </p:sp>
      <p:pic>
        <p:nvPicPr>
          <p:cNvPr id="16442" name="Picture 58" descr="кувшин"/>
          <p:cNvPicPr>
            <a:picLocks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2667000"/>
            <a:ext cx="2438400" cy="3657600"/>
          </a:xfrm>
          <a:noFill/>
        </p:spPr>
      </p:pic>
      <p:pic>
        <p:nvPicPr>
          <p:cNvPr id="16443" name="Picture 59" descr="гл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05200"/>
            <a:ext cx="3581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28" name="Text Box 60"/>
          <p:cNvSpPr txBox="1">
            <a:spLocks noChangeArrowheads="1"/>
          </p:cNvSpPr>
          <p:nvPr/>
        </p:nvSpPr>
        <p:spPr bwMode="auto">
          <a:xfrm>
            <a:off x="4419600" y="25908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7</a:t>
            </a:r>
          </a:p>
        </p:txBody>
      </p:sp>
      <p:sp>
        <p:nvSpPr>
          <p:cNvPr id="32829" name="Text Box 61"/>
          <p:cNvSpPr txBox="1">
            <a:spLocks noChangeArrowheads="1"/>
          </p:cNvSpPr>
          <p:nvPr/>
        </p:nvSpPr>
        <p:spPr bwMode="auto">
          <a:xfrm>
            <a:off x="1219200" y="2590800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6</a:t>
            </a:r>
          </a:p>
        </p:txBody>
      </p:sp>
      <p:sp>
        <p:nvSpPr>
          <p:cNvPr id="32830" name="Text Box 62"/>
          <p:cNvSpPr txBox="1">
            <a:spLocks noChangeArrowheads="1"/>
          </p:cNvSpPr>
          <p:nvPr/>
        </p:nvSpPr>
        <p:spPr bwMode="auto">
          <a:xfrm>
            <a:off x="1219200" y="381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3" descr="кувшин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7838" y="1600200"/>
            <a:ext cx="1457325" cy="2185988"/>
          </a:xfrm>
          <a:noFill/>
        </p:spPr>
      </p:pic>
      <p:pic>
        <p:nvPicPr>
          <p:cNvPr id="33796" name="Picture 4" descr="кувшин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38838" y="1600200"/>
            <a:ext cx="1457325" cy="2185988"/>
          </a:xfrm>
          <a:noFill/>
        </p:spPr>
      </p:pic>
      <p:pic>
        <p:nvPicPr>
          <p:cNvPr id="33797" name="Picture 5" descr="глина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016000" y="3938588"/>
            <a:ext cx="2919413" cy="2187575"/>
          </a:xfrm>
          <a:noFill/>
        </p:spPr>
      </p:pic>
      <p:pic>
        <p:nvPicPr>
          <p:cNvPr id="33798" name="Picture 6" descr="Рисунок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28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1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2954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 </a:t>
            </a:r>
            <a:r>
              <a:rPr lang="ru-RU" sz="2800" b="1">
                <a:latin typeface="Georgia" pitchFamily="18" charset="0"/>
              </a:rPr>
              <a:t>А 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8288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2954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2954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2954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2954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6 </a:t>
            </a:r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295400" y="2895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12954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295400" y="3962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8288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3622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А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2286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7620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18288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23622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В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28956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4290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39624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4958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0292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Я</a:t>
            </a: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55626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К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55626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5626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55626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562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0292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5</a:t>
            </a:r>
            <a:r>
              <a:rPr lang="ru-RU" sz="2800" b="1">
                <a:latin typeface="Georgia" pitchFamily="18" charset="0"/>
              </a:rPr>
              <a:t>Ж</a:t>
            </a:r>
            <a:r>
              <a:rPr lang="ru-RU" sz="2000"/>
              <a:t>  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66294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60960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6962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71628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76962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76962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76962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44958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Ь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4495800" y="3962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44958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4495800" y="2895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34290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39624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23622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 У</a:t>
            </a:r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28956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4876800" y="40386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3300"/>
                </a:solidFill>
              </a:rPr>
              <a:t> </a:t>
            </a:r>
            <a:r>
              <a:rPr lang="ru-RU" sz="2800" b="1" i="1">
                <a:solidFill>
                  <a:srgbClr val="0033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23622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895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7620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sp>
        <p:nvSpPr>
          <p:cNvPr id="33845" name="Text Box 53"/>
          <p:cNvSpPr txBox="1">
            <a:spLocks noChangeArrowheads="1"/>
          </p:cNvSpPr>
          <p:nvPr/>
        </p:nvSpPr>
        <p:spPr bwMode="auto">
          <a:xfrm>
            <a:off x="2286000" y="4648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9</a:t>
            </a:r>
          </a:p>
        </p:txBody>
      </p:sp>
      <p:sp>
        <p:nvSpPr>
          <p:cNvPr id="33846" name="Text Box 54"/>
          <p:cNvSpPr txBox="1">
            <a:spLocks noChangeArrowheads="1"/>
          </p:cNvSpPr>
          <p:nvPr/>
        </p:nvSpPr>
        <p:spPr bwMode="auto">
          <a:xfrm>
            <a:off x="152400" y="35814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8</a:t>
            </a:r>
          </a:p>
        </p:txBody>
      </p:sp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5486400" y="3810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3</a:t>
            </a:r>
          </a:p>
        </p:txBody>
      </p:sp>
      <p:sp>
        <p:nvSpPr>
          <p:cNvPr id="33848" name="Text Box 56"/>
          <p:cNvSpPr txBox="1">
            <a:spLocks noChangeArrowheads="1"/>
          </p:cNvSpPr>
          <p:nvPr/>
        </p:nvSpPr>
        <p:spPr bwMode="auto">
          <a:xfrm>
            <a:off x="7566025" y="2206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4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4724400" y="3657600"/>
            <a:ext cx="4038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pic>
        <p:nvPicPr>
          <p:cNvPr id="17466" name="Picture 58" descr="уголь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81600" y="3505200"/>
            <a:ext cx="3733800" cy="2895600"/>
          </a:xfrm>
          <a:noFill/>
        </p:spPr>
      </p:pic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5105400" y="3505200"/>
            <a:ext cx="4572000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00"/>
                </a:solidFill>
              </a:rPr>
              <a:t>9</a:t>
            </a: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. </a:t>
            </a:r>
            <a:r>
              <a:rPr lang="ru-RU" sz="2200" b="1">
                <a:solidFill>
                  <a:srgbClr val="003300"/>
                </a:solidFill>
                <a:latin typeface="Georgia" pitchFamily="18" charset="0"/>
              </a:rPr>
              <a:t>Он чёрный, </a:t>
            </a:r>
          </a:p>
          <a:p>
            <a:r>
              <a:rPr lang="ru-RU" sz="2200" b="1">
                <a:solidFill>
                  <a:srgbClr val="003300"/>
                </a:solidFill>
                <a:latin typeface="Georgia" pitchFamily="18" charset="0"/>
              </a:rPr>
              <a:t>                    блестящий,</a:t>
            </a:r>
            <a:br>
              <a:rPr lang="ru-RU" sz="22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200" b="1">
                <a:solidFill>
                  <a:srgbClr val="003300"/>
                </a:solidFill>
                <a:latin typeface="Georgia" pitchFamily="18" charset="0"/>
              </a:rPr>
              <a:t>    Он несёт в дома тепло,</a:t>
            </a:r>
            <a:br>
              <a:rPr lang="ru-RU" sz="22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200" b="1">
                <a:solidFill>
                  <a:srgbClr val="003300"/>
                </a:solidFill>
                <a:latin typeface="Georgia" pitchFamily="18" charset="0"/>
              </a:rPr>
              <a:t>    От него кругом светло</a:t>
            </a:r>
            <a:br>
              <a:rPr lang="ru-RU" sz="22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200" b="1">
                <a:solidFill>
                  <a:srgbClr val="003300"/>
                </a:solidFill>
                <a:latin typeface="Georgia" pitchFamily="18" charset="0"/>
              </a:rPr>
              <a:t>    Помогает плавить</a:t>
            </a:r>
          </a:p>
          <a:p>
            <a:r>
              <a:rPr lang="ru-RU" sz="2200" b="1">
                <a:solidFill>
                  <a:srgbClr val="003300"/>
                </a:solidFill>
                <a:latin typeface="Georgia" pitchFamily="18" charset="0"/>
              </a:rPr>
              <a:t>                                         стали,</a:t>
            </a:r>
            <a:br>
              <a:rPr lang="ru-RU" sz="22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200" b="1">
                <a:solidFill>
                  <a:srgbClr val="003300"/>
                </a:solidFill>
                <a:latin typeface="Georgia" pitchFamily="18" charset="0"/>
              </a:rPr>
              <a:t>    Делать краски и эмали</a:t>
            </a:r>
          </a:p>
          <a:p>
            <a:endParaRPr lang="ru-RU" sz="2200" b="1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33852" name="Text Box 60"/>
          <p:cNvSpPr txBox="1">
            <a:spLocks noChangeArrowheads="1"/>
          </p:cNvSpPr>
          <p:nvPr/>
        </p:nvSpPr>
        <p:spPr bwMode="auto">
          <a:xfrm>
            <a:off x="4419600" y="25146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7</a:t>
            </a:r>
          </a:p>
        </p:txBody>
      </p:sp>
      <p:sp>
        <p:nvSpPr>
          <p:cNvPr id="33853" name="Text Box 61"/>
          <p:cNvSpPr txBox="1">
            <a:spLocks noChangeArrowheads="1"/>
          </p:cNvSpPr>
          <p:nvPr/>
        </p:nvSpPr>
        <p:spPr bwMode="auto">
          <a:xfrm>
            <a:off x="1219200" y="381000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7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3" descr="кувшин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47838" y="1600200"/>
            <a:ext cx="1457325" cy="2185988"/>
          </a:xfrm>
          <a:noFill/>
        </p:spPr>
      </p:pic>
      <p:pic>
        <p:nvPicPr>
          <p:cNvPr id="34820" name="Picture 4" descr="кувшин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38838" y="1600200"/>
            <a:ext cx="1457325" cy="2185988"/>
          </a:xfrm>
          <a:noFill/>
        </p:spPr>
      </p:pic>
      <p:pic>
        <p:nvPicPr>
          <p:cNvPr id="34821" name="Picture 5" descr="глина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016000" y="3938588"/>
            <a:ext cx="2919413" cy="2187575"/>
          </a:xfrm>
          <a:noFill/>
        </p:spPr>
      </p:pic>
      <p:pic>
        <p:nvPicPr>
          <p:cNvPr id="34822" name="Picture 6" descr="Рисунок1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524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1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2192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 </a:t>
            </a:r>
            <a:r>
              <a:rPr lang="ru-RU" sz="2800" b="1">
                <a:latin typeface="Georgia" pitchFamily="18" charset="0"/>
              </a:rPr>
              <a:t>А 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17526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2192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2192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12192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2192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1219200" y="2895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12192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1219200" y="3962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17526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22860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А</a:t>
            </a:r>
          </a:p>
        </p:txBody>
      </p:sp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1524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6858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17526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22860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В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28194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33528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4841" name="Rectangle 25"/>
          <p:cNvSpPr>
            <a:spLocks noChangeArrowheads="1"/>
          </p:cNvSpPr>
          <p:nvPr/>
        </p:nvSpPr>
        <p:spPr bwMode="auto">
          <a:xfrm>
            <a:off x="38862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44196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49530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Я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5486400" y="2362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К</a:t>
            </a: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4864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54864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54864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54864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 П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49530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5</a:t>
            </a:r>
            <a:r>
              <a:rPr lang="ru-RU" sz="2800" b="1">
                <a:latin typeface="Georgia" pitchFamily="18" charset="0"/>
              </a:rPr>
              <a:t>Ж</a:t>
            </a:r>
            <a:r>
              <a:rPr lang="ru-RU" sz="2000"/>
              <a:t>  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5532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60198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76200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7086600" y="76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4854" name="Rectangle 38"/>
          <p:cNvSpPr>
            <a:spLocks noChangeArrowheads="1"/>
          </p:cNvSpPr>
          <p:nvPr/>
        </p:nvSpPr>
        <p:spPr bwMode="auto">
          <a:xfrm>
            <a:off x="76200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</a:p>
        </p:txBody>
      </p:sp>
      <p:sp>
        <p:nvSpPr>
          <p:cNvPr id="34855" name="Rectangle 39"/>
          <p:cNvSpPr>
            <a:spLocks noChangeArrowheads="1"/>
          </p:cNvSpPr>
          <p:nvPr/>
        </p:nvSpPr>
        <p:spPr bwMode="auto">
          <a:xfrm>
            <a:off x="7620000" y="1828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7620000" y="1295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44196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Ь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419600" y="3962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59" name="Rectangle 43"/>
          <p:cNvSpPr>
            <a:spLocks noChangeArrowheads="1"/>
          </p:cNvSpPr>
          <p:nvPr/>
        </p:nvSpPr>
        <p:spPr bwMode="auto">
          <a:xfrm>
            <a:off x="4419600" y="3429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60" name="Rectangle 44"/>
          <p:cNvSpPr>
            <a:spLocks noChangeArrowheads="1"/>
          </p:cNvSpPr>
          <p:nvPr/>
        </p:nvSpPr>
        <p:spPr bwMode="auto">
          <a:xfrm>
            <a:off x="4419600" y="2895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61" name="Rectangle 45"/>
          <p:cNvSpPr>
            <a:spLocks noChangeArrowheads="1"/>
          </p:cNvSpPr>
          <p:nvPr/>
        </p:nvSpPr>
        <p:spPr bwMode="auto">
          <a:xfrm>
            <a:off x="33528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38862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22860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 У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2819400" y="4495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4876800" y="40386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3300"/>
                </a:solidFill>
              </a:rPr>
              <a:t> </a:t>
            </a:r>
            <a:r>
              <a:rPr lang="ru-RU" sz="2800" b="1" i="1">
                <a:solidFill>
                  <a:srgbClr val="00330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4866" name="Rectangle 50"/>
          <p:cNvSpPr>
            <a:spLocks noChangeArrowheads="1"/>
          </p:cNvSpPr>
          <p:nvPr/>
        </p:nvSpPr>
        <p:spPr bwMode="auto">
          <a:xfrm>
            <a:off x="22860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28194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85800" y="22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sp>
        <p:nvSpPr>
          <p:cNvPr id="34869" name="Text Box 53"/>
          <p:cNvSpPr txBox="1">
            <a:spLocks noChangeArrowheads="1"/>
          </p:cNvSpPr>
          <p:nvPr/>
        </p:nvSpPr>
        <p:spPr bwMode="auto">
          <a:xfrm>
            <a:off x="2286000" y="46482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9</a:t>
            </a:r>
          </a:p>
        </p:txBody>
      </p:sp>
      <p:sp>
        <p:nvSpPr>
          <p:cNvPr id="34870" name="Text Box 54"/>
          <p:cNvSpPr txBox="1">
            <a:spLocks noChangeArrowheads="1"/>
          </p:cNvSpPr>
          <p:nvPr/>
        </p:nvSpPr>
        <p:spPr bwMode="auto">
          <a:xfrm>
            <a:off x="152400" y="36576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8</a:t>
            </a:r>
          </a:p>
        </p:txBody>
      </p:sp>
      <p:sp>
        <p:nvSpPr>
          <p:cNvPr id="34871" name="Text Box 55"/>
          <p:cNvSpPr txBox="1">
            <a:spLocks noChangeArrowheads="1"/>
          </p:cNvSpPr>
          <p:nvPr/>
        </p:nvSpPr>
        <p:spPr bwMode="auto">
          <a:xfrm>
            <a:off x="5410200" y="2286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3</a:t>
            </a:r>
          </a:p>
        </p:txBody>
      </p:sp>
      <p:sp>
        <p:nvSpPr>
          <p:cNvPr id="34872" name="Text Box 56"/>
          <p:cNvSpPr txBox="1">
            <a:spLocks noChangeArrowheads="1"/>
          </p:cNvSpPr>
          <p:nvPr/>
        </p:nvSpPr>
        <p:spPr bwMode="auto">
          <a:xfrm>
            <a:off x="7566025" y="29686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4</a:t>
            </a:r>
          </a:p>
        </p:txBody>
      </p:sp>
      <p:sp>
        <p:nvSpPr>
          <p:cNvPr id="34873" name="Rectangle 57"/>
          <p:cNvSpPr>
            <a:spLocks noChangeArrowheads="1"/>
          </p:cNvSpPr>
          <p:nvPr/>
        </p:nvSpPr>
        <p:spPr bwMode="auto">
          <a:xfrm>
            <a:off x="4648200" y="3962400"/>
            <a:ext cx="4038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ru-RU" sz="2400"/>
          </a:p>
        </p:txBody>
      </p:sp>
      <p:pic>
        <p:nvPicPr>
          <p:cNvPr id="18490" name="Picture 58" descr="песок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410200" y="3200400"/>
            <a:ext cx="3200400" cy="3078163"/>
          </a:xfrm>
          <a:noFill/>
        </p:spPr>
      </p:pic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4953000" y="3048000"/>
            <a:ext cx="45577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00"/>
                </a:solidFill>
              </a:rPr>
              <a:t>3</a:t>
            </a:r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. Он очень нужен 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                          детворе, </a:t>
            </a:r>
          </a:p>
          <a:p>
            <a:endParaRPr lang="ru-RU" sz="2000" b="1">
              <a:solidFill>
                <a:srgbClr val="003300"/>
              </a:solidFill>
              <a:latin typeface="Georgia" pitchFamily="18" charset="0"/>
            </a:endParaRP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Он на дорожках во дворе, 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/>
            </a:r>
            <a:br>
              <a:rPr lang="ru-RU" sz="20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Он и на стройке, 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                           и на пляже,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</a:t>
            </a:r>
            <a:br>
              <a:rPr lang="ru-RU" sz="20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Он и в стекле расплавлен 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                                        даже.</a:t>
            </a:r>
            <a:br>
              <a:rPr lang="ru-RU" sz="2000" b="1">
                <a:solidFill>
                  <a:srgbClr val="003300"/>
                </a:solidFill>
                <a:latin typeface="Georgia" pitchFamily="18" charset="0"/>
              </a:rPr>
            </a:br>
            <a:endParaRPr lang="ru-RU" sz="2000">
              <a:solidFill>
                <a:srgbClr val="003300"/>
              </a:solidFill>
              <a:latin typeface="Georgia" pitchFamily="18" charset="0"/>
            </a:endParaRPr>
          </a:p>
        </p:txBody>
      </p:sp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4343400" y="25146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7</a:t>
            </a:r>
          </a:p>
        </p:txBody>
      </p:sp>
      <p:sp>
        <p:nvSpPr>
          <p:cNvPr id="34877" name="Text Box 61"/>
          <p:cNvSpPr txBox="1">
            <a:spLocks noChangeArrowheads="1"/>
          </p:cNvSpPr>
          <p:nvPr/>
        </p:nvSpPr>
        <p:spPr bwMode="auto">
          <a:xfrm>
            <a:off x="1143000" y="2582863"/>
            <a:ext cx="28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6</a:t>
            </a:r>
          </a:p>
        </p:txBody>
      </p:sp>
      <p:sp>
        <p:nvSpPr>
          <p:cNvPr id="34878" name="Text Box 62"/>
          <p:cNvSpPr txBox="1">
            <a:spLocks noChangeArrowheads="1"/>
          </p:cNvSpPr>
          <p:nvPr/>
        </p:nvSpPr>
        <p:spPr bwMode="auto">
          <a:xfrm>
            <a:off x="1143000" y="381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8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8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8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8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3" descr="Рисунок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05400" y="3962400"/>
            <a:ext cx="426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660033"/>
                </a:solidFill>
                <a:latin typeface="Georgia" pitchFamily="18" charset="0"/>
              </a:rPr>
              <a:t> </a:t>
            </a:r>
            <a:r>
              <a:rPr lang="ru-RU" sz="2400" b="1">
                <a:solidFill>
                  <a:srgbClr val="003300"/>
                </a:solidFill>
              </a:rPr>
              <a:t>4.</a:t>
            </a:r>
            <a:r>
              <a:rPr lang="ru-RU" sz="2400" b="1" i="1">
                <a:solidFill>
                  <a:srgbClr val="003300"/>
                </a:solidFill>
                <a:latin typeface="Georgia" pitchFamily="18" charset="0"/>
              </a:rPr>
              <a:t> </a:t>
            </a: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Росли на болоте                                            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           растения,</a:t>
            </a:r>
            <a:br>
              <a:rPr lang="ru-RU" sz="24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Стали топливом и </a:t>
            </a:r>
          </a:p>
          <a:p>
            <a:r>
              <a:rPr lang="ru-RU" sz="2400" b="1">
                <a:solidFill>
                  <a:srgbClr val="003300"/>
                </a:solidFill>
                <a:latin typeface="Georgia" pitchFamily="18" charset="0"/>
              </a:rPr>
              <a:t>                        удобрением.</a:t>
            </a:r>
            <a:r>
              <a:rPr lang="ru-RU" sz="2400" b="1">
                <a:solidFill>
                  <a:srgbClr val="660066"/>
                </a:solidFill>
                <a:latin typeface="Georgia" pitchFamily="18" charset="0"/>
              </a:rPr>
              <a:t>  </a:t>
            </a:r>
          </a:p>
        </p:txBody>
      </p:sp>
      <p:pic>
        <p:nvPicPr>
          <p:cNvPr id="19461" name="Picture 5" descr="торф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3276600"/>
            <a:ext cx="3733800" cy="2801938"/>
          </a:xfrm>
          <a:noFill/>
        </p:spPr>
      </p:pic>
      <p:pic>
        <p:nvPicPr>
          <p:cNvPr id="19462" name="Picture 6" descr="торф мерзло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29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228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1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954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 </a:t>
            </a:r>
            <a:r>
              <a:rPr lang="ru-RU" sz="2800" b="1">
                <a:latin typeface="Georgia" pitchFamily="18" charset="0"/>
              </a:rPr>
              <a:t>А 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8288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2954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2954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2954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295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6 </a:t>
            </a:r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12954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2954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2954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18288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23622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А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2286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7620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18288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2362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В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895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4290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962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44958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5029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Я</a:t>
            </a:r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5562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К</a:t>
            </a: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55626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5626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5626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5562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 П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029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5</a:t>
            </a:r>
            <a:r>
              <a:rPr lang="ru-RU" sz="2800" b="1">
                <a:latin typeface="Georgia" pitchFamily="18" charset="0"/>
              </a:rPr>
              <a:t>Ж</a:t>
            </a:r>
            <a:r>
              <a:rPr lang="ru-RU" sz="2000"/>
              <a:t>  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6294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60960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696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71628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76962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 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76962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Ф</a:t>
            </a:r>
          </a:p>
        </p:txBody>
      </p:sp>
      <p:sp>
        <p:nvSpPr>
          <p:cNvPr id="19496" name="Rectangle 40"/>
          <p:cNvSpPr>
            <a:spLocks noChangeArrowheads="1"/>
          </p:cNvSpPr>
          <p:nvPr/>
        </p:nvSpPr>
        <p:spPr bwMode="auto">
          <a:xfrm>
            <a:off x="76962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44958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Ь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44958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44958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4" name="Rectangle 44"/>
          <p:cNvSpPr>
            <a:spLocks noChangeArrowheads="1"/>
          </p:cNvSpPr>
          <p:nvPr/>
        </p:nvSpPr>
        <p:spPr bwMode="auto">
          <a:xfrm>
            <a:off x="44958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34290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39624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23622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9</a:t>
            </a:r>
            <a:r>
              <a:rPr lang="ru-RU" sz="2800" b="1">
                <a:latin typeface="Georgia" pitchFamily="18" charset="0"/>
              </a:rPr>
              <a:t>У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28956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23622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2895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7620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228600" y="3657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8</a:t>
            </a:r>
          </a:p>
        </p:txBody>
      </p:sp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5486400" y="457200"/>
            <a:ext cx="22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3</a:t>
            </a:r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7620000" y="45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4</a:t>
            </a:r>
          </a:p>
        </p:txBody>
      </p:sp>
      <p:sp>
        <p:nvSpPr>
          <p:cNvPr id="35895" name="Text Box 55"/>
          <p:cNvSpPr txBox="1">
            <a:spLocks noChangeArrowheads="1"/>
          </p:cNvSpPr>
          <p:nvPr/>
        </p:nvSpPr>
        <p:spPr bwMode="auto">
          <a:xfrm>
            <a:off x="44196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7</a:t>
            </a:r>
          </a:p>
        </p:txBody>
      </p:sp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1219200" y="45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9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3" descr="Рисунок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953000" y="33528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660033"/>
                </a:solidFill>
                <a:latin typeface="Georgia" pitchFamily="18" charset="0"/>
              </a:rPr>
              <a:t> </a:t>
            </a:r>
            <a:r>
              <a:rPr lang="ru-RU" sz="2000" b="1">
                <a:solidFill>
                  <a:srgbClr val="003300"/>
                </a:solidFill>
              </a:rPr>
              <a:t>2.</a:t>
            </a:r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Его на земле больше 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                                     всего.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Тебе он знаком хорошо.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Без него не обойдутся 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Ни машины,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                         ни конфеты,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Ни станки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                        и ни ракеты.</a:t>
            </a:r>
          </a:p>
          <a:p>
            <a:endParaRPr lang="ru-RU" sz="2000" b="1">
              <a:solidFill>
                <a:srgbClr val="660066"/>
              </a:solidFill>
              <a:latin typeface="Georgia" pitchFamily="18" charset="0"/>
            </a:endParaRPr>
          </a:p>
        </p:txBody>
      </p:sp>
      <p:pic>
        <p:nvPicPr>
          <p:cNvPr id="20485" name="Picture 5" descr="i817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3352800"/>
            <a:ext cx="3657600" cy="2743200"/>
          </a:xfrm>
          <a:noFill/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8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1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2954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 </a:t>
            </a:r>
            <a:r>
              <a:rPr lang="ru-RU" sz="2800" b="1">
                <a:latin typeface="Georgia" pitchFamily="18" charset="0"/>
              </a:rPr>
              <a:t>А 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8288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2954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2954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Ю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2954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М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1295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6</a:t>
            </a:r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2954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12954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2954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Й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18288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23622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А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286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7620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18288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2362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В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2895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34290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3962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4958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5029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Я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562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К</a:t>
            </a: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5626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55626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5626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562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 П</a:t>
            </a: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5029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5</a:t>
            </a:r>
            <a:r>
              <a:rPr lang="ru-RU" sz="2800" b="1">
                <a:latin typeface="Georgia" pitchFamily="18" charset="0"/>
              </a:rPr>
              <a:t>Ж</a:t>
            </a:r>
            <a:r>
              <a:rPr lang="ru-RU" sz="2000"/>
              <a:t>  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6294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60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7696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71628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76962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 </a:t>
            </a:r>
          </a:p>
        </p:txBody>
      </p:sp>
      <p:sp>
        <p:nvSpPr>
          <p:cNvPr id="36902" name="Rectangle 38"/>
          <p:cNvSpPr>
            <a:spLocks noChangeArrowheads="1"/>
          </p:cNvSpPr>
          <p:nvPr/>
        </p:nvSpPr>
        <p:spPr bwMode="auto">
          <a:xfrm>
            <a:off x="76962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Ф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6962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44958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Ь</a:t>
            </a:r>
          </a:p>
        </p:txBody>
      </p:sp>
      <p:sp>
        <p:nvSpPr>
          <p:cNvPr id="36905" name="Rectangle 41"/>
          <p:cNvSpPr>
            <a:spLocks noChangeArrowheads="1"/>
          </p:cNvSpPr>
          <p:nvPr/>
        </p:nvSpPr>
        <p:spPr bwMode="auto">
          <a:xfrm>
            <a:off x="44958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06" name="Rectangle 42"/>
          <p:cNvSpPr>
            <a:spLocks noChangeArrowheads="1"/>
          </p:cNvSpPr>
          <p:nvPr/>
        </p:nvSpPr>
        <p:spPr bwMode="auto">
          <a:xfrm>
            <a:off x="34290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6907" name="Rectangle 43"/>
          <p:cNvSpPr>
            <a:spLocks noChangeArrowheads="1"/>
          </p:cNvSpPr>
          <p:nvPr/>
        </p:nvSpPr>
        <p:spPr bwMode="auto">
          <a:xfrm>
            <a:off x="39624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23622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9</a:t>
            </a:r>
            <a:r>
              <a:rPr lang="ru-RU" sz="2800" b="1">
                <a:latin typeface="Georgia" pitchFamily="18" charset="0"/>
              </a:rPr>
              <a:t>У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28956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23622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2895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7620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228600" y="3657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8</a:t>
            </a: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44958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15" name="Rectangle 51"/>
          <p:cNvSpPr>
            <a:spLocks noChangeArrowheads="1"/>
          </p:cNvSpPr>
          <p:nvPr/>
        </p:nvSpPr>
        <p:spPr bwMode="auto">
          <a:xfrm>
            <a:off x="44958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916" name="Text Box 52"/>
          <p:cNvSpPr txBox="1">
            <a:spLocks noChangeArrowheads="1"/>
          </p:cNvSpPr>
          <p:nvPr/>
        </p:nvSpPr>
        <p:spPr bwMode="auto">
          <a:xfrm>
            <a:off x="5486400" y="45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3</a:t>
            </a:r>
          </a:p>
        </p:txBody>
      </p:sp>
      <p:sp>
        <p:nvSpPr>
          <p:cNvPr id="36917" name="Text Box 53"/>
          <p:cNvSpPr txBox="1">
            <a:spLocks noChangeArrowheads="1"/>
          </p:cNvSpPr>
          <p:nvPr/>
        </p:nvSpPr>
        <p:spPr bwMode="auto">
          <a:xfrm>
            <a:off x="7620000" y="4572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4</a:t>
            </a:r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44196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7</a:t>
            </a:r>
          </a:p>
        </p:txBody>
      </p:sp>
      <p:sp>
        <p:nvSpPr>
          <p:cNvPr id="36919" name="Text Box 55"/>
          <p:cNvSpPr txBox="1">
            <a:spLocks noChangeArrowheads="1"/>
          </p:cNvSpPr>
          <p:nvPr/>
        </p:nvSpPr>
        <p:spPr bwMode="auto">
          <a:xfrm>
            <a:off x="1219200" y="45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5123" name="Picture 2" descr="Картинка 8 из 115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71625"/>
            <a:ext cx="3286125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Картинка 32 из 115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571625"/>
            <a:ext cx="536098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21537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Хозяйка подземных богатств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3" descr="Рисунок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953000" y="3352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660033"/>
                </a:solidFill>
                <a:latin typeface="Georgia" pitchFamily="18" charset="0"/>
              </a:rPr>
              <a:t> </a:t>
            </a:r>
            <a:endParaRPr lang="ru-RU" sz="2000" b="1">
              <a:solidFill>
                <a:srgbClr val="660066"/>
              </a:solidFill>
              <a:latin typeface="Georgia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28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1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2954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 </a:t>
            </a:r>
            <a:r>
              <a:rPr lang="ru-RU" sz="2800" b="1">
                <a:latin typeface="Georgia" pitchFamily="18" charset="0"/>
              </a:rPr>
              <a:t>А 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8288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2954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2954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Ю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2954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М</a:t>
            </a: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295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6</a:t>
            </a:r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2954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2954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2954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Й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18288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622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А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2286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7620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8288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2362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В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2895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4290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9624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44958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 </a:t>
            </a:r>
            <a:r>
              <a:rPr lang="ru-RU" sz="2800" b="1">
                <a:latin typeface="Georgia" pitchFamily="18" charset="0"/>
              </a:rPr>
              <a:t>Н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50292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Я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5562600" y="24384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К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55626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55626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С</a:t>
            </a: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55626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5562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 П</a:t>
            </a: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5029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5</a:t>
            </a:r>
            <a:r>
              <a:rPr lang="ru-RU" sz="2800" b="1">
                <a:latin typeface="Georgia" pitchFamily="18" charset="0"/>
              </a:rPr>
              <a:t>Ж</a:t>
            </a:r>
            <a:r>
              <a:rPr lang="ru-RU" sz="2000"/>
              <a:t>  </a:t>
            </a: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66294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60960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76962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7162800" y="838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З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6962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 </a:t>
            </a: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7696200" y="1905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Ф</a:t>
            </a: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7696200" y="1371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44958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Ь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4495800" y="40386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34290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О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39624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Л</a:t>
            </a:r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23622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9</a:t>
            </a:r>
            <a:r>
              <a:rPr lang="ru-RU" sz="2800" b="1">
                <a:latin typeface="Georgia" pitchFamily="18" charset="0"/>
              </a:rPr>
              <a:t>У</a:t>
            </a:r>
          </a:p>
        </p:txBody>
      </p:sp>
      <p:sp>
        <p:nvSpPr>
          <p:cNvPr id="37932" name="Rectangle 44"/>
          <p:cNvSpPr>
            <a:spLocks noChangeArrowheads="1"/>
          </p:cNvSpPr>
          <p:nvPr/>
        </p:nvSpPr>
        <p:spPr bwMode="auto">
          <a:xfrm>
            <a:off x="2895600" y="45720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Г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23622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И</a:t>
            </a:r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28956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Т</a:t>
            </a:r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762000" y="304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Р</a:t>
            </a:r>
          </a:p>
        </p:txBody>
      </p:sp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228600" y="3657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8</a:t>
            </a: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4495800" y="35052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Ф</a:t>
            </a: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4495800" y="2971800"/>
            <a:ext cx="533400" cy="533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Georgia" pitchFamily="18" charset="0"/>
              </a:rPr>
              <a:t>Е</a:t>
            </a:r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5486400" y="45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3</a:t>
            </a:r>
          </a:p>
        </p:txBody>
      </p:sp>
      <p:sp>
        <p:nvSpPr>
          <p:cNvPr id="37940" name="Text Box 52"/>
          <p:cNvSpPr txBox="1">
            <a:spLocks noChangeArrowheads="1"/>
          </p:cNvSpPr>
          <p:nvPr/>
        </p:nvSpPr>
        <p:spPr bwMode="auto">
          <a:xfrm>
            <a:off x="7620000" y="4572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4</a:t>
            </a:r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4419600" y="25908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7</a:t>
            </a:r>
          </a:p>
        </p:txBody>
      </p:sp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5257800" y="3429000"/>
            <a:ext cx="3581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00"/>
                </a:solidFill>
              </a:rPr>
              <a:t>7.</a:t>
            </a:r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Без неё не побежит</a:t>
            </a:r>
            <a:br>
              <a:rPr lang="ru-RU" sz="20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Ни такси, 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                ни мотоцикл</a:t>
            </a:r>
            <a:br>
              <a:rPr lang="ru-RU" sz="20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Не поднимется                                                           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                             ракета.</a:t>
            </a:r>
            <a:br>
              <a:rPr lang="ru-RU" sz="2000" b="1">
                <a:solidFill>
                  <a:srgbClr val="003300"/>
                </a:solidFill>
                <a:latin typeface="Georgia" pitchFamily="18" charset="0"/>
              </a:rPr>
            </a:br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Отгадайте, </a:t>
            </a:r>
          </a:p>
          <a:p>
            <a:r>
              <a:rPr lang="ru-RU" sz="2000" b="1">
                <a:solidFill>
                  <a:srgbClr val="003300"/>
                </a:solidFill>
                <a:latin typeface="Georgia" pitchFamily="18" charset="0"/>
              </a:rPr>
              <a:t>                          что же это?</a:t>
            </a:r>
          </a:p>
        </p:txBody>
      </p:sp>
      <p:pic>
        <p:nvPicPr>
          <p:cNvPr id="21559" name="Picture 55" descr="642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2667000"/>
            <a:ext cx="2522538" cy="3733800"/>
          </a:xfrm>
          <a:noFill/>
        </p:spPr>
      </p:pic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1219200" y="4572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1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1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1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48" name="Picture 6" descr="Картинка 16 из 561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5669" b="5669"/>
          <a:stretch>
            <a:fillRect/>
          </a:stretch>
        </p:blipFill>
        <p:spPr bwMode="auto">
          <a:xfrm>
            <a:off x="285750" y="1547813"/>
            <a:ext cx="3929063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42" y="285728"/>
            <a:ext cx="585791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Каменный уголь</a:t>
            </a:r>
          </a:p>
        </p:txBody>
      </p:sp>
      <p:pic>
        <p:nvPicPr>
          <p:cNvPr id="6152" name="Picture 8" descr="http://img16.slando.by/images_slandoby/62703157_1_1000x700_ugol-kamennyy-dlya-otopleniya-prodayu-zaslav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86058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5" y="428604"/>
            <a:ext cx="442089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нефть</a:t>
            </a:r>
          </a:p>
        </p:txBody>
      </p:sp>
      <p:pic>
        <p:nvPicPr>
          <p:cNvPr id="7172" name="Picture 4" descr="Картинка 136 из 6350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643063"/>
            <a:ext cx="5076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29125" y="4572000"/>
            <a:ext cx="42148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"черное золото"</a:t>
            </a:r>
          </a:p>
        </p:txBody>
      </p:sp>
      <p:pic>
        <p:nvPicPr>
          <p:cNvPr id="7175" name="Picture 7" descr="http://wordteen.ru/uploads/posts/2013-01/thumbs/1359223154_a052696fc68bdbc6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4095736" cy="409573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9" y="285728"/>
            <a:ext cx="35718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торф</a:t>
            </a:r>
          </a:p>
        </p:txBody>
      </p:sp>
      <p:pic>
        <p:nvPicPr>
          <p:cNvPr id="8195" name="Picture 2" descr="Картинка 31 из 74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214563"/>
            <a:ext cx="5076825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Картинка 49 из 745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1428750"/>
            <a:ext cx="48291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http://pelleta.com.ua/files/item_1594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642918"/>
            <a:ext cx="3991504" cy="281939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500042"/>
            <a:ext cx="271051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песок</a:t>
            </a:r>
          </a:p>
        </p:txBody>
      </p:sp>
      <p:pic>
        <p:nvPicPr>
          <p:cNvPr id="9219" name="Picture 2" descr="http://im6-tub.yandex.net/i?id=34578872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2108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im0-tub.yandex.net/i?id=61702515-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000250"/>
            <a:ext cx="2071688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ttp://im0-tub.yandex.net/i?id=97124196-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14750"/>
            <a:ext cx="2071688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http://im3-tub.yandex.net/i?id=90393300-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5286375"/>
            <a:ext cx="21431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Картинка 2 из 846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38" y="1714500"/>
            <a:ext cx="5743575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38752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глина</a:t>
            </a:r>
          </a:p>
        </p:txBody>
      </p:sp>
      <p:pic>
        <p:nvPicPr>
          <p:cNvPr id="10244" name="Picture 4" descr="Картинка 10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28625"/>
            <a:ext cx="4465637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im7-tub.yandex.net/i?id=185442090-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000125"/>
            <a:ext cx="33432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ttp://www.stroyka.ru/upload/iblock/b80/b80a2aad219d818cf520e99d2966345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143248"/>
            <a:ext cx="4595802" cy="344685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360848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гранит</a:t>
            </a:r>
          </a:p>
        </p:txBody>
      </p:sp>
      <p:pic>
        <p:nvPicPr>
          <p:cNvPr id="11270" name="Picture 8" descr="http://im8-tub.yandex.net/i?id=19683090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643438"/>
            <a:ext cx="333057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://images.reklama.com.ua/2010-12-18/809278/photos0-800x60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214422"/>
            <a:ext cx="4548198" cy="3411149"/>
          </a:xfrm>
          <a:prstGeom prst="rect">
            <a:avLst/>
          </a:prstGeom>
          <a:noFill/>
        </p:spPr>
      </p:pic>
      <p:pic>
        <p:nvPicPr>
          <p:cNvPr id="11274" name="Picture 10" descr="http://content.foto.mail.ru/mail/releboy/_answers/i-9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012029"/>
            <a:ext cx="3786214" cy="2845971"/>
          </a:xfrm>
          <a:prstGeom prst="rect">
            <a:avLst/>
          </a:prstGeom>
          <a:noFill/>
        </p:spPr>
      </p:pic>
      <p:pic>
        <p:nvPicPr>
          <p:cNvPr id="11276" name="Picture 12" descr="http://land3d.ru/wp-content/uploads/2013/05/granit-v-arxitekture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071546"/>
            <a:ext cx="4030445" cy="30241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0"/>
            <a:ext cx="406783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известняк</a:t>
            </a:r>
          </a:p>
        </p:txBody>
      </p:sp>
      <p:pic>
        <p:nvPicPr>
          <p:cNvPr id="12291" name="Picture 2" descr="Картинка 2 из 1003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928688"/>
            <a:ext cx="4448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im2-tub.yandex.net/i?id=10374110-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8387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http://im4-tub.yandex.net/i?id=73265605-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872038"/>
            <a:ext cx="235743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http://im0-tub.yandex.net/i?id=18361956-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1000125"/>
            <a:ext cx="388778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14938" y="4572000"/>
            <a:ext cx="30908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Балюстрада из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известняка</a:t>
            </a:r>
            <a:r>
              <a:rPr lang="ru-RU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516</Words>
  <Application>Microsoft Office PowerPoint</Application>
  <PresentationFormat>Экран (4:3)</PresentationFormat>
  <Paragraphs>393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Georgia</vt:lpstr>
      <vt:lpstr>Тема Office</vt:lpstr>
      <vt:lpstr>Презентация к уроку в 3 классе по теме  «Полезные ископаемые»  (Окружающий мир)</vt:lpstr>
      <vt:lpstr>Слайд 2</vt:lpstr>
      <vt:lpstr>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Владелец;Карасева Инна Анатольевна</dc:creator>
  <cp:lastModifiedBy>алина</cp:lastModifiedBy>
  <cp:revision>35</cp:revision>
  <dcterms:created xsi:type="dcterms:W3CDTF">2011-02-09T14:39:44Z</dcterms:created>
  <dcterms:modified xsi:type="dcterms:W3CDTF">2014-02-04T10:22:21Z</dcterms:modified>
</cp:coreProperties>
</file>