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57" r:id="rId8"/>
    <p:sldId id="264" r:id="rId9"/>
    <p:sldId id="265" r:id="rId10"/>
    <p:sldId id="266" r:id="rId11"/>
    <p:sldId id="267" r:id="rId12"/>
    <p:sldId id="268" r:id="rId13"/>
    <p:sldId id="258" r:id="rId14"/>
    <p:sldId id="259" r:id="rId15"/>
    <p:sldId id="262" r:id="rId16"/>
    <p:sldId id="263" r:id="rId17"/>
    <p:sldId id="274" r:id="rId18"/>
    <p:sldId id="275" r:id="rId19"/>
    <p:sldId id="260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339966"/>
    <a:srgbClr val="00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E8B79-EBB6-4CEC-BFD6-33B089172C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399103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D8582-06D7-4E62-BD95-B73257D2F5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711492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85E0F-B763-4564-87A0-74D18BE81E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187284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07504-7FC0-4A19-B99C-DE62F3640E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302018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F0900-C3E0-4B1F-97B0-C2D0A4E0CB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740480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05FDD-92E1-415D-BDAD-95A7BD24C7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098719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F16C5-5CC5-4D33-926A-A3E1582C55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307150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004F9-19F3-4DB8-9625-C22074AF18B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165502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A95FF-4F75-4984-83F5-4426388A88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39780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156EF-25CE-4608-9635-F08EE99646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691398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5D8B3-5D16-4130-8265-ECE8731B6F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714256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7B02F0-9D76-4962-97DD-C2B2642C809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571744"/>
            <a:ext cx="7772400" cy="292895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666"/>
                </a:solidFill>
              </a:rPr>
              <a:t>Особенности формирования универсальных учебных действий у детей с особыми образовательными потребностями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</a:t>
            </a:r>
            <a:r>
              <a:rPr lang="ru-RU" sz="1800" dirty="0" smtClean="0"/>
              <a:t>учитель коррекционного                                  класса </a:t>
            </a:r>
            <a:r>
              <a:rPr lang="en-US" sz="1800" dirty="0" smtClean="0"/>
              <a:t>VIII</a:t>
            </a:r>
            <a:r>
              <a:rPr lang="ru-RU" sz="1800" dirty="0" smtClean="0"/>
              <a:t> вида МБОУ ВСОШ№2                                       </a:t>
            </a:r>
            <a:r>
              <a:rPr lang="ru-RU" sz="1800" dirty="0" err="1" smtClean="0"/>
              <a:t>Высокогорского</a:t>
            </a:r>
            <a:r>
              <a:rPr lang="ru-RU" sz="1800" dirty="0" smtClean="0"/>
              <a:t> района РТ                                                             Филиппова Наталья Юрьевна</a:t>
            </a:r>
            <a:endParaRPr lang="ru-RU" sz="18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-9525"/>
            <a:ext cx="8707437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9213"/>
            <a:ext cx="8572500" cy="67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6" y="0"/>
            <a:ext cx="9147176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360" y="947629"/>
            <a:ext cx="8363272" cy="118522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6666"/>
                </a:solidFill>
              </a:rPr>
              <a:t>Причины</a:t>
            </a:r>
            <a:endParaRPr lang="ru-RU" sz="2400" b="1" dirty="0">
              <a:solidFill>
                <a:srgbClr val="006666"/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медико-биологические         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социально-психологические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11663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Количество </a:t>
            </a:r>
            <a:r>
              <a:rPr lang="ru-RU" sz="2400" dirty="0">
                <a:solidFill>
                  <a:srgbClr val="FF0000"/>
                </a:solidFill>
              </a:rPr>
              <a:t>детей с нарушениями в развитии по статистическим данным </a:t>
            </a:r>
            <a:r>
              <a:rPr lang="ru-RU" sz="2400" dirty="0" smtClean="0">
                <a:solidFill>
                  <a:srgbClr val="FF0000"/>
                </a:solidFill>
              </a:rPr>
              <a:t>составляет </a:t>
            </a:r>
            <a:r>
              <a:rPr lang="ru-RU" sz="2400" dirty="0">
                <a:solidFill>
                  <a:srgbClr val="FF0000"/>
                </a:solidFill>
              </a:rPr>
              <a:t>от 6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до 11 %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528" y="2420888"/>
            <a:ext cx="84969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6666"/>
                </a:solidFill>
              </a:rPr>
              <a:t>Основные черты детей с ЗПР: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повышенная </a:t>
            </a:r>
            <a:r>
              <a:rPr lang="ru-RU" sz="2000" dirty="0"/>
              <a:t>истощаемость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низкая работоспособность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незрелость </a:t>
            </a:r>
            <a:r>
              <a:rPr lang="ru-RU" sz="2000" dirty="0"/>
              <a:t>эмоций, воли, </a:t>
            </a:r>
            <a:r>
              <a:rPr lang="ru-RU" sz="2000" dirty="0" smtClean="0"/>
              <a:t>поведения 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ограниченный запас общих сведений и </a:t>
            </a:r>
            <a:r>
              <a:rPr lang="ru-RU" sz="2000" dirty="0" smtClean="0"/>
              <a:t>представлений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бедный </a:t>
            </a:r>
            <a:r>
              <a:rPr lang="ru-RU" sz="2000" dirty="0"/>
              <a:t>словарный </a:t>
            </a:r>
            <a:r>
              <a:rPr lang="ru-RU" sz="2000" dirty="0" smtClean="0"/>
              <a:t>запас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в</a:t>
            </a:r>
            <a:r>
              <a:rPr lang="ru-RU" sz="2000" dirty="0" smtClean="0"/>
              <a:t>осприятие </a:t>
            </a:r>
            <a:r>
              <a:rPr lang="ru-RU" sz="2000" dirty="0"/>
              <a:t>характеризуется </a:t>
            </a:r>
            <a:r>
              <a:rPr lang="ru-RU" sz="2000" dirty="0" smtClean="0"/>
              <a:t>замедленностью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трудности </a:t>
            </a:r>
            <a:r>
              <a:rPr lang="ru-RU" sz="2000" dirty="0"/>
              <a:t>словесно-логических </a:t>
            </a:r>
            <a:r>
              <a:rPr lang="ru-RU" sz="2000" dirty="0" smtClean="0"/>
              <a:t>операций 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страдают </a:t>
            </a:r>
            <a:r>
              <a:rPr lang="ru-RU" sz="2000" dirty="0"/>
              <a:t>все виды </a:t>
            </a:r>
            <a:r>
              <a:rPr lang="ru-RU" sz="2000" dirty="0" smtClean="0"/>
              <a:t>памяти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необходим </a:t>
            </a:r>
            <a:r>
              <a:rPr lang="ru-RU" sz="2000" dirty="0"/>
              <a:t>более длительный период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для </a:t>
            </a:r>
            <a:r>
              <a:rPr lang="ru-RU" sz="2000" dirty="0"/>
              <a:t>приема и переработки </a:t>
            </a:r>
            <a:r>
              <a:rPr lang="ru-RU" sz="2000" dirty="0" smtClean="0"/>
              <a:t>информации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872" y="4149080"/>
            <a:ext cx="2304256" cy="236091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509120"/>
            <a:ext cx="1616968" cy="1790792"/>
          </a:xfrm>
          <a:prstGeom prst="rect">
            <a:avLst/>
          </a:prstGeom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992888" cy="71941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006666"/>
                </a:solidFill>
              </a:rPr>
              <a:t>    Деятельность учителя, работающего</a:t>
            </a:r>
            <a:r>
              <a:rPr lang="ru-RU" sz="2400" b="1" dirty="0">
                <a:solidFill>
                  <a:srgbClr val="006666"/>
                </a:solidFill>
              </a:rPr>
              <a:t> </a:t>
            </a:r>
            <a:r>
              <a:rPr lang="ru-RU" sz="2400" b="1" dirty="0" smtClean="0">
                <a:solidFill>
                  <a:srgbClr val="006666"/>
                </a:solidFill>
              </a:rPr>
              <a:t>в условиях</a:t>
            </a:r>
            <a:br>
              <a:rPr lang="ru-RU" sz="2400" b="1" dirty="0" smtClean="0">
                <a:solidFill>
                  <a:srgbClr val="006666"/>
                </a:solidFill>
              </a:rPr>
            </a:br>
            <a:r>
              <a:rPr lang="ru-RU" sz="2400" b="1" dirty="0" smtClean="0">
                <a:solidFill>
                  <a:srgbClr val="006666"/>
                </a:solidFill>
              </a:rPr>
              <a:t>       интегрированного обучения детей </a:t>
            </a:r>
            <a:r>
              <a:rPr lang="ru-RU" sz="2400" b="1" dirty="0">
                <a:solidFill>
                  <a:srgbClr val="006666"/>
                </a:solidFill>
              </a:rPr>
              <a:t>с </a:t>
            </a:r>
            <a:r>
              <a:rPr lang="ru-RU" sz="2400" b="1" dirty="0" smtClean="0">
                <a:solidFill>
                  <a:srgbClr val="006666"/>
                </a:solidFill>
              </a:rPr>
              <a:t>ООП</a:t>
            </a:r>
            <a:endParaRPr lang="ru-RU" sz="2400" b="1" dirty="0">
              <a:solidFill>
                <a:srgbClr val="006666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19256" cy="489654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6666"/>
                </a:solidFill>
              </a:rPr>
              <a:t>Диагностика </a:t>
            </a:r>
            <a:r>
              <a:rPr lang="ru-RU" sz="2400" dirty="0">
                <a:solidFill>
                  <a:srgbClr val="006666"/>
                </a:solidFill>
              </a:rPr>
              <a:t>уровня </a:t>
            </a:r>
            <a:r>
              <a:rPr lang="ru-RU" sz="2400" dirty="0" smtClean="0">
                <a:solidFill>
                  <a:srgbClr val="006666"/>
                </a:solidFill>
              </a:rPr>
              <a:t>развития ребенка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006666"/>
                </a:solidFill>
              </a:rPr>
              <a:t>С</a:t>
            </a:r>
            <a:r>
              <a:rPr lang="ru-RU" sz="2400" dirty="0" smtClean="0">
                <a:solidFill>
                  <a:srgbClr val="006666"/>
                </a:solidFill>
              </a:rPr>
              <a:t>оставление индивидуального </a:t>
            </a:r>
            <a:r>
              <a:rPr lang="ru-RU" sz="2400" dirty="0">
                <a:solidFill>
                  <a:srgbClr val="006666"/>
                </a:solidFill>
              </a:rPr>
              <a:t>образовательного маршрута </a:t>
            </a:r>
            <a:endParaRPr lang="ru-RU" sz="2400" dirty="0" smtClean="0">
              <a:solidFill>
                <a:srgbClr val="006666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006666"/>
                </a:solidFill>
              </a:rPr>
              <a:t>Отслеживание динамики развития ребенка</a:t>
            </a:r>
            <a:endParaRPr lang="ru-RU" sz="2400" dirty="0" smtClean="0">
              <a:solidFill>
                <a:srgbClr val="006666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6666"/>
                </a:solidFill>
              </a:rPr>
              <a:t>Взаимодействие </a:t>
            </a:r>
            <a:r>
              <a:rPr lang="ru-RU" sz="2400" dirty="0">
                <a:solidFill>
                  <a:srgbClr val="006666"/>
                </a:solidFill>
              </a:rPr>
              <a:t>со специалистами и </a:t>
            </a:r>
            <a:r>
              <a:rPr lang="ru-RU" sz="2400" dirty="0" smtClean="0">
                <a:solidFill>
                  <a:srgbClr val="006666"/>
                </a:solidFill>
              </a:rPr>
              <a:t>родителями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6666"/>
                </a:solidFill>
              </a:rPr>
              <a:t>Охрана </a:t>
            </a:r>
            <a:r>
              <a:rPr lang="ru-RU" sz="2400" dirty="0">
                <a:solidFill>
                  <a:srgbClr val="006666"/>
                </a:solidFill>
              </a:rPr>
              <a:t>и укрепление соматического и психоневрологического здоровья </a:t>
            </a:r>
            <a:r>
              <a:rPr lang="ru-RU" sz="2400" dirty="0" smtClean="0">
                <a:solidFill>
                  <a:srgbClr val="006666"/>
                </a:solidFill>
              </a:rPr>
              <a:t>ребенка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6666"/>
                </a:solidFill>
              </a:rPr>
              <a:t>Реализация </a:t>
            </a:r>
            <a:r>
              <a:rPr lang="ru-RU" sz="2400" dirty="0">
                <a:solidFill>
                  <a:srgbClr val="006666"/>
                </a:solidFill>
              </a:rPr>
              <a:t>коррекционной </a:t>
            </a:r>
            <a:r>
              <a:rPr lang="ru-RU" sz="2400" dirty="0" smtClean="0">
                <a:solidFill>
                  <a:srgbClr val="006666"/>
                </a:solidFill>
              </a:rPr>
              <a:t>направленности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6666"/>
                </a:solidFill>
              </a:rPr>
              <a:t> </a:t>
            </a:r>
            <a:r>
              <a:rPr lang="ru-RU" sz="2400" dirty="0" smtClean="0">
                <a:solidFill>
                  <a:srgbClr val="006666"/>
                </a:solidFill>
              </a:rPr>
              <a:t>    учебно-воспитательного </a:t>
            </a:r>
            <a:r>
              <a:rPr lang="ru-RU" sz="2400" dirty="0">
                <a:solidFill>
                  <a:srgbClr val="006666"/>
                </a:solidFill>
              </a:rPr>
              <a:t>процесса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20688"/>
            <a:ext cx="7067550" cy="28736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006666"/>
                </a:solidFill>
              </a:rPr>
              <a:t>Коррекционно-развивающая цель</a:t>
            </a:r>
            <a:r>
              <a:rPr lang="ru-RU" sz="3200" dirty="0">
                <a:solidFill>
                  <a:srgbClr val="006666"/>
                </a:solidFill>
              </a:rPr>
              <a:t/>
            </a:r>
            <a:br>
              <a:rPr lang="ru-RU" sz="3200" dirty="0">
                <a:solidFill>
                  <a:srgbClr val="006666"/>
                </a:solidFill>
              </a:rPr>
            </a:br>
            <a:endParaRPr lang="ru-RU" sz="3200" b="1" dirty="0">
              <a:solidFill>
                <a:srgbClr val="006666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006666"/>
                </a:solidFill>
              </a:rPr>
              <a:t>- </a:t>
            </a:r>
            <a:r>
              <a:rPr lang="ru-RU" sz="2400" dirty="0" smtClean="0">
                <a:solidFill>
                  <a:srgbClr val="006666"/>
                </a:solidFill>
              </a:rPr>
              <a:t>  развитие </a:t>
            </a:r>
            <a:r>
              <a:rPr lang="ru-RU" sz="2400" dirty="0">
                <a:solidFill>
                  <a:srgbClr val="006666"/>
                </a:solidFill>
              </a:rPr>
              <a:t>зрительного восприятия и узнавания;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6666"/>
                </a:solidFill>
              </a:rPr>
              <a:t>-   развитие </a:t>
            </a:r>
            <a:r>
              <a:rPr lang="ru-RU" sz="2400" dirty="0">
                <a:solidFill>
                  <a:srgbClr val="006666"/>
                </a:solidFill>
              </a:rPr>
              <a:t>зрительной памяти и внимания;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6666"/>
                </a:solidFill>
              </a:rPr>
              <a:t>-   развитие </a:t>
            </a:r>
            <a:r>
              <a:rPr lang="ru-RU" sz="2400" dirty="0">
                <a:solidFill>
                  <a:srgbClr val="006666"/>
                </a:solidFill>
              </a:rPr>
              <a:t>слухового внимания и памяти</a:t>
            </a:r>
            <a:r>
              <a:rPr lang="ru-RU" sz="2400" dirty="0" smtClean="0">
                <a:solidFill>
                  <a:srgbClr val="006666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6666"/>
                </a:solidFill>
              </a:rPr>
              <a:t>развитие навыков </a:t>
            </a:r>
            <a:r>
              <a:rPr lang="ru-RU" sz="2400" dirty="0">
                <a:solidFill>
                  <a:srgbClr val="006666"/>
                </a:solidFill>
              </a:rPr>
              <a:t>соотносительного </a:t>
            </a:r>
            <a:r>
              <a:rPr lang="ru-RU" sz="2400" dirty="0" smtClean="0">
                <a:solidFill>
                  <a:srgbClr val="006666"/>
                </a:solidFill>
              </a:rPr>
              <a:t>анализа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6666"/>
                </a:solidFill>
              </a:rPr>
              <a:t>умения </a:t>
            </a:r>
            <a:r>
              <a:rPr lang="ru-RU" sz="2400" dirty="0">
                <a:solidFill>
                  <a:srgbClr val="006666"/>
                </a:solidFill>
              </a:rPr>
              <a:t>работать по словесной и письменной инструкции, </a:t>
            </a:r>
            <a:r>
              <a:rPr lang="ru-RU" sz="2400" dirty="0" smtClean="0">
                <a:solidFill>
                  <a:srgbClr val="006666"/>
                </a:solidFill>
              </a:rPr>
              <a:t>алгоритму </a:t>
            </a:r>
            <a:endParaRPr lang="ru-RU" sz="2400" dirty="0">
              <a:solidFill>
                <a:srgbClr val="006666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6666"/>
                </a:solidFill>
              </a:rPr>
              <a:t>умения </a:t>
            </a:r>
            <a:r>
              <a:rPr lang="ru-RU" sz="2400" dirty="0">
                <a:solidFill>
                  <a:srgbClr val="006666"/>
                </a:solidFill>
              </a:rPr>
              <a:t>планировать </a:t>
            </a:r>
            <a:r>
              <a:rPr lang="ru-RU" sz="2400" dirty="0" smtClean="0">
                <a:solidFill>
                  <a:srgbClr val="006666"/>
                </a:solidFill>
              </a:rPr>
              <a:t>деятельность</a:t>
            </a:r>
            <a:endParaRPr lang="ru-RU" sz="2400" dirty="0">
              <a:solidFill>
                <a:srgbClr val="006666"/>
              </a:solidFill>
            </a:endParaRPr>
          </a:p>
          <a:p>
            <a:pPr>
              <a:buFontTx/>
              <a:buChar char="-"/>
            </a:pPr>
            <a:r>
              <a:rPr lang="ru-RU" sz="2400" dirty="0">
                <a:solidFill>
                  <a:srgbClr val="006666"/>
                </a:solidFill>
              </a:rPr>
              <a:t>развитие наглядно-образного </a:t>
            </a:r>
            <a:r>
              <a:rPr lang="ru-RU" sz="2400" dirty="0" smtClean="0">
                <a:solidFill>
                  <a:srgbClr val="006666"/>
                </a:solidFill>
              </a:rPr>
              <a:t>мышления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6666"/>
                </a:solidFill>
              </a:rPr>
              <a:t>развитие </a:t>
            </a:r>
            <a:r>
              <a:rPr lang="ru-RU" sz="2400" dirty="0">
                <a:solidFill>
                  <a:srgbClr val="006666"/>
                </a:solidFill>
              </a:rPr>
              <a:t>речи, овладение техникой </a:t>
            </a:r>
            <a:r>
              <a:rPr lang="ru-RU" sz="2400" dirty="0" smtClean="0">
                <a:solidFill>
                  <a:srgbClr val="006666"/>
                </a:solidFill>
              </a:rPr>
              <a:t>речи </a:t>
            </a:r>
            <a:endParaRPr lang="ru-RU" sz="2400" dirty="0">
              <a:solidFill>
                <a:srgbClr val="006666"/>
              </a:solidFill>
            </a:endParaRPr>
          </a:p>
          <a:p>
            <a:pPr>
              <a:buFontTx/>
              <a:buChar char="-"/>
            </a:pPr>
            <a:r>
              <a:rPr lang="ru-RU" sz="2400" dirty="0">
                <a:solidFill>
                  <a:srgbClr val="006666"/>
                </a:solidFill>
              </a:rPr>
              <a:t>р</a:t>
            </a:r>
            <a:r>
              <a:rPr lang="ru-RU" sz="2400" dirty="0" smtClean="0">
                <a:solidFill>
                  <a:srgbClr val="006666"/>
                </a:solidFill>
              </a:rPr>
              <a:t>асширение </a:t>
            </a:r>
            <a:r>
              <a:rPr lang="ru-RU" sz="2400" dirty="0">
                <a:solidFill>
                  <a:srgbClr val="006666"/>
                </a:solidFill>
              </a:rPr>
              <a:t>представлений об окружающем мире и обогащение </a:t>
            </a:r>
            <a:r>
              <a:rPr lang="ru-RU" sz="2400" dirty="0" smtClean="0">
                <a:solidFill>
                  <a:srgbClr val="006666"/>
                </a:solidFill>
              </a:rPr>
              <a:t>словар</a:t>
            </a:r>
            <a:r>
              <a:rPr lang="ru-RU" sz="2400" dirty="0">
                <a:solidFill>
                  <a:srgbClr val="006666"/>
                </a:solidFill>
              </a:rPr>
              <a:t>я</a:t>
            </a:r>
            <a:r>
              <a:rPr lang="ru-RU" sz="2400" dirty="0" smtClean="0">
                <a:solidFill>
                  <a:srgbClr val="006666"/>
                </a:solidFill>
              </a:rPr>
              <a:t> </a:t>
            </a:r>
            <a:endParaRPr lang="ru-RU" sz="2400" dirty="0">
              <a:solidFill>
                <a:srgbClr val="006666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6666"/>
                </a:solidFill>
              </a:rPr>
              <a:t>коррекция </a:t>
            </a:r>
            <a:r>
              <a:rPr lang="ru-RU" sz="2400" dirty="0">
                <a:solidFill>
                  <a:srgbClr val="006666"/>
                </a:solidFill>
              </a:rPr>
              <a:t>индивидуальных пробелов в </a:t>
            </a:r>
            <a:r>
              <a:rPr lang="ru-RU" sz="2400" dirty="0" smtClean="0">
                <a:solidFill>
                  <a:srgbClr val="006666"/>
                </a:solidFill>
              </a:rPr>
              <a:t>знаниях</a:t>
            </a:r>
          </a:p>
          <a:p>
            <a:pPr>
              <a:buFontTx/>
              <a:buChar char="-"/>
            </a:pPr>
            <a:endParaRPr lang="ru-RU" sz="2400" dirty="0">
              <a:solidFill>
                <a:srgbClr val="006666"/>
              </a:solidFill>
            </a:endParaRPr>
          </a:p>
          <a:p>
            <a:pPr>
              <a:buFontTx/>
              <a:buChar char="-"/>
            </a:pPr>
            <a:endParaRPr lang="ru-RU" sz="24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60648"/>
            <a:ext cx="7067550" cy="6334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6666"/>
                </a:solidFill>
              </a:rPr>
              <a:t>Принципы обучения детей с ООП</a:t>
            </a:r>
            <a:endParaRPr lang="ru-RU" sz="3200" b="1" dirty="0">
              <a:solidFill>
                <a:srgbClr val="006666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642918"/>
            <a:ext cx="8501122" cy="5483245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r>
              <a:rPr lang="ru-RU" sz="1800" b="1" i="1" dirty="0" smtClean="0">
                <a:solidFill>
                  <a:srgbClr val="006666"/>
                </a:solidFill>
              </a:rPr>
              <a:t>Соблюдение интересов ребёнка.</a:t>
            </a:r>
            <a:r>
              <a:rPr lang="ru-RU" sz="1800" b="1" dirty="0" smtClean="0">
                <a:solidFill>
                  <a:srgbClr val="006666"/>
                </a:solidFill>
              </a:rPr>
              <a:t> </a:t>
            </a:r>
            <a:r>
              <a:rPr lang="ru-RU" sz="1400" dirty="0" smtClean="0">
                <a:solidFill>
                  <a:srgbClr val="006666"/>
                </a:solidFill>
              </a:rPr>
              <a:t>Принцип определяет позицию специалиста, который призван решать проблему ребёнка с максимальной пользой и в интересах ребёнка.</a:t>
            </a:r>
          </a:p>
          <a:p>
            <a:r>
              <a:rPr lang="ru-RU" sz="1800" b="1" i="1" dirty="0" smtClean="0">
                <a:solidFill>
                  <a:srgbClr val="006666"/>
                </a:solidFill>
              </a:rPr>
              <a:t>Системность</a:t>
            </a:r>
            <a:r>
              <a:rPr lang="ru-RU" sz="1800" i="1" dirty="0" smtClean="0">
                <a:solidFill>
                  <a:srgbClr val="006666"/>
                </a:solidFill>
              </a:rPr>
              <a:t>.</a:t>
            </a:r>
            <a:r>
              <a:rPr lang="ru-RU" sz="1400" dirty="0" smtClean="0">
                <a:solidFill>
                  <a:srgbClr val="006666"/>
                </a:solidFill>
              </a:rPr>
              <a:t> Принцип обеспечивает единство диагностики, коррекции и развития, т. е. системный подход к анализу особенностей развития и коррекции нарушений детей с ограниченными возможностями здоровья, а также всесторонний многоуровневый подход специалистов различного профиля, взаимодействие и согласованность их действий в решении проблем ребёнка, участие в данном процессе всех участников образовательного процесса.</a:t>
            </a:r>
          </a:p>
          <a:p>
            <a:r>
              <a:rPr lang="ru-RU" sz="1800" b="1" i="1" dirty="0" smtClean="0">
                <a:solidFill>
                  <a:srgbClr val="006666"/>
                </a:solidFill>
              </a:rPr>
              <a:t>Непрерывность.</a:t>
            </a:r>
            <a:r>
              <a:rPr lang="ru-RU" sz="1800" b="1" dirty="0" smtClean="0">
                <a:solidFill>
                  <a:srgbClr val="006666"/>
                </a:solidFill>
              </a:rPr>
              <a:t> </a:t>
            </a:r>
            <a:r>
              <a:rPr lang="ru-RU" sz="1400" dirty="0" smtClean="0">
                <a:solidFill>
                  <a:srgbClr val="006666"/>
                </a:solidFill>
              </a:rPr>
              <a:t>Принцип гарантирует ребёнку и его родителям (законным представителям) непрерывность помощи до полного решения проблемы или определения подхода к её решению.</a:t>
            </a:r>
          </a:p>
          <a:p>
            <a:r>
              <a:rPr lang="ru-RU" sz="1800" b="1" i="1" dirty="0" smtClean="0">
                <a:solidFill>
                  <a:srgbClr val="006666"/>
                </a:solidFill>
              </a:rPr>
              <a:t>Вариативность.</a:t>
            </a:r>
            <a:r>
              <a:rPr lang="ru-RU" sz="1400" b="1" dirty="0" smtClean="0">
                <a:solidFill>
                  <a:srgbClr val="006666"/>
                </a:solidFill>
              </a:rPr>
              <a:t> </a:t>
            </a:r>
            <a:r>
              <a:rPr lang="ru-RU" sz="1400" dirty="0" smtClean="0">
                <a:solidFill>
                  <a:srgbClr val="006666"/>
                </a:solidFill>
              </a:rPr>
              <a:t>Принцип предполагает создание вариативных условий для получения образования детьми, имеющими различные недостатки в физическом и (или) психическом развитии.</a:t>
            </a:r>
          </a:p>
          <a:p>
            <a:r>
              <a:rPr lang="ru-RU" sz="1800" b="1" i="1" dirty="0" smtClean="0">
                <a:solidFill>
                  <a:srgbClr val="006666"/>
                </a:solidFill>
              </a:rPr>
              <a:t>Рекомендательный характер оказания помощи</a:t>
            </a:r>
            <a:r>
              <a:rPr lang="ru-RU" sz="1400" b="1" i="1" dirty="0" smtClean="0">
                <a:solidFill>
                  <a:srgbClr val="006666"/>
                </a:solidFill>
              </a:rPr>
              <a:t>.</a:t>
            </a:r>
            <a:r>
              <a:rPr lang="ru-RU" sz="1400" b="1" dirty="0" smtClean="0">
                <a:solidFill>
                  <a:srgbClr val="006666"/>
                </a:solidFill>
              </a:rPr>
              <a:t> </a:t>
            </a:r>
            <a:r>
              <a:rPr lang="ru-RU" sz="1400" dirty="0" smtClean="0">
                <a:solidFill>
                  <a:srgbClr val="006666"/>
                </a:solidFill>
              </a:rPr>
              <a:t>Принцип обеспечивает соблюдение гарантированных законодательством прав родителей (законных представителей) детей с ограниченными возможностями здоровья выбирать формы                                получения детьми образования, образовательные учреждения, защищать                              законные права и интересы детей, включая обязательное согласование                                       с родителями (законными представителями)  вопроса о направлении                                   (переводе) детей с ограниченными возможностями здоровья в специальные (коррекционные) образовательные учреждения  (классы, группы).</a:t>
            </a:r>
            <a:endParaRPr lang="ru-RU" sz="1400" dirty="0">
              <a:solidFill>
                <a:srgbClr val="0066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869160"/>
            <a:ext cx="1718958" cy="155679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714908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06666"/>
                </a:solidFill>
              </a:rPr>
              <a:t>Приёмы педагогической коррекции:</a:t>
            </a:r>
            <a:r>
              <a:rPr lang="ru-RU" sz="2000" dirty="0" smtClean="0">
                <a:solidFill>
                  <a:srgbClr val="006666"/>
                </a:solidFill>
              </a:rPr>
              <a:t/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/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/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/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>1.Приёмы, обеспечивающие доступность учебной информации для детей с нарушениями развития;</a:t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/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> 2.Специальные приёмы организации обучения;</a:t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/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/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>3.Логические приёмы переработки учебной информации;</a:t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/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>4.Приёмы использования технических средств, специальных приборов и оборудования.</a:t>
            </a:r>
            <a:br>
              <a:rPr lang="ru-RU" sz="2000" dirty="0" smtClean="0">
                <a:solidFill>
                  <a:srgbClr val="006666"/>
                </a:solidFill>
              </a:rPr>
            </a:br>
            <a:endParaRPr lang="ru-RU" sz="20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215106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</a:pPr>
            <a:r>
              <a:rPr lang="ru-RU" sz="3200" b="1" dirty="0" smtClean="0">
                <a:solidFill>
                  <a:srgbClr val="006666"/>
                </a:solidFill>
              </a:rPr>
              <a:t>Приёмы психологической коррекции:</a:t>
            </a:r>
            <a:r>
              <a:rPr lang="ru-RU" sz="2000" dirty="0" smtClean="0">
                <a:solidFill>
                  <a:srgbClr val="006666"/>
                </a:solidFill>
              </a:rPr>
              <a:t/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6666"/>
                </a:solidFill>
              </a:rPr>
              <a:t>1</a:t>
            </a:r>
            <a:r>
              <a:rPr lang="ru-RU" sz="2000" dirty="0" smtClean="0"/>
              <a:t>.</a:t>
            </a:r>
            <a:r>
              <a:rPr lang="ru-RU" sz="2000" dirty="0" smtClean="0">
                <a:solidFill>
                  <a:srgbClr val="006666"/>
                </a:solidFill>
              </a:rPr>
              <a:t>Доверие к личности ребёнка</a:t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>2.реально осознаваемых действующих мотивов поведения</a:t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>3.Анализ конфликтных ситуаций</a:t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>4.Безусловное принятие</a:t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>5.Игнорирование</a:t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>6.Эмоциональное поглаживание</a:t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>7.Ассоциации</a:t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>8.Обратная связь</a:t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>9.Моделирование желаемого поведения</a:t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>10.Релаксация</a:t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>11.Ритуалы.</a:t>
            </a:r>
            <a:endParaRPr lang="ru-RU" sz="20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6666"/>
                </a:solidFill>
              </a:rPr>
              <a:t>Диагностика обучаемости</a:t>
            </a:r>
            <a:endParaRPr lang="ru-RU" sz="3200" b="1" dirty="0">
              <a:solidFill>
                <a:srgbClr val="006666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7"/>
            <a:ext cx="8229600" cy="442535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6666"/>
                </a:solidFill>
              </a:rPr>
              <a:t>Что нового узнали на уроке?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6666"/>
                </a:solidFill>
              </a:rPr>
              <a:t>Ответить на вопросы по новому содержани</a:t>
            </a:r>
            <a:r>
              <a:rPr lang="ru-RU" sz="2400" dirty="0">
                <a:solidFill>
                  <a:srgbClr val="006666"/>
                </a:solidFill>
              </a:rPr>
              <a:t>ю</a:t>
            </a:r>
            <a:endParaRPr lang="ru-RU" sz="2400" dirty="0" smtClean="0">
              <a:solidFill>
                <a:srgbClr val="006666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6666"/>
                </a:solidFill>
              </a:rPr>
              <a:t>Выполнить задание по образцу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6666"/>
                </a:solidFill>
              </a:rPr>
              <a:t>Новая ситуация с творческим заданием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rgbClr val="0066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2808312" cy="280831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71569"/>
          </a:xfrm>
        </p:spPr>
        <p:txBody>
          <a:bodyPr/>
          <a:lstStyle/>
          <a:p>
            <a:r>
              <a:rPr lang="ru-RU" dirty="0" smtClean="0">
                <a:solidFill>
                  <a:srgbClr val="339966"/>
                </a:solidFill>
              </a:rPr>
              <a:t>Группы детей с ООП:</a:t>
            </a:r>
            <a:br>
              <a:rPr lang="ru-RU" dirty="0" smtClean="0">
                <a:solidFill>
                  <a:srgbClr val="339966"/>
                </a:solidFill>
              </a:rPr>
            </a:br>
            <a:endParaRPr lang="ru-RU" dirty="0">
              <a:solidFill>
                <a:srgbClr val="3399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71546"/>
            <a:ext cx="8358246" cy="456725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6666"/>
                </a:solidFill>
              </a:rPr>
              <a:t>-Дети группы риска;</a:t>
            </a:r>
          </a:p>
          <a:p>
            <a:pPr algn="l"/>
            <a:r>
              <a:rPr lang="ru-RU" dirty="0" smtClean="0">
                <a:solidFill>
                  <a:srgbClr val="006666"/>
                </a:solidFill>
              </a:rPr>
              <a:t>-Дети с социально-педагогической запущенностью;</a:t>
            </a:r>
          </a:p>
          <a:p>
            <a:pPr algn="l"/>
            <a:r>
              <a:rPr lang="ru-RU" dirty="0" smtClean="0">
                <a:solidFill>
                  <a:srgbClr val="006666"/>
                </a:solidFill>
              </a:rPr>
              <a:t>-Депривированные дети;</a:t>
            </a:r>
          </a:p>
          <a:p>
            <a:pPr algn="l"/>
            <a:r>
              <a:rPr lang="ru-RU" dirty="0" smtClean="0">
                <a:solidFill>
                  <a:srgbClr val="006666"/>
                </a:solidFill>
              </a:rPr>
              <a:t>-Дети с задержкой психического развития.</a:t>
            </a:r>
            <a:endParaRPr lang="ru-RU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342902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6666"/>
                </a:solidFill>
              </a:rPr>
              <a:t>Использованная литература: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«Формирование УУД у младших школьников с особыми образовательными потребностями»           коррекционно-развивающие  задания и упражнения СФГОС                                                                         </a:t>
            </a:r>
            <a:r>
              <a:rPr lang="ru-RU" sz="2000" dirty="0" smtClean="0"/>
              <a:t>Авторы-составители </a:t>
            </a:r>
            <a:r>
              <a:rPr lang="ru-RU" sz="2000" dirty="0" err="1" smtClean="0"/>
              <a:t>Т.В.Калабух</a:t>
            </a:r>
            <a:r>
              <a:rPr lang="ru-RU" sz="2000" dirty="0" smtClean="0"/>
              <a:t>, Е.В.Клейменова  Волгоград Издательство «Учитель» 2013 г.</a:t>
            </a:r>
            <a:endParaRPr lang="ru-RU" sz="2000" dirty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857255"/>
          </a:xfrm>
        </p:spPr>
        <p:txBody>
          <a:bodyPr/>
          <a:lstStyle/>
          <a:p>
            <a:r>
              <a:rPr lang="ru-RU" sz="3600" dirty="0" smtClean="0"/>
              <a:t>Классификация состояния риска: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142984"/>
            <a:ext cx="8358246" cy="5286412"/>
          </a:xfrm>
        </p:spPr>
        <p:txBody>
          <a:bodyPr/>
          <a:lstStyle/>
          <a:p>
            <a:r>
              <a:rPr lang="ru-RU" sz="2000" dirty="0" smtClean="0">
                <a:solidFill>
                  <a:srgbClr val="006666"/>
                </a:solidFill>
              </a:rPr>
              <a:t>-</a:t>
            </a:r>
            <a:r>
              <a:rPr lang="ru-RU" sz="2000" b="1" dirty="0" smtClean="0">
                <a:solidFill>
                  <a:srgbClr val="006666"/>
                </a:solidFill>
              </a:rPr>
              <a:t>состояние риска академической неуспешности</a:t>
            </a:r>
            <a:r>
              <a:rPr lang="ru-RU" sz="2000" dirty="0" smtClean="0">
                <a:solidFill>
                  <a:srgbClr val="006666"/>
                </a:solidFill>
              </a:rPr>
              <a:t> возникают, когда дидактические требования, предъявляемые ребёнку, не соответствуют уровню зрелости психофизиологических, общедеятельностных и интеллектуально-перцептивных функций, обеспечивающих процесс учения;</a:t>
            </a:r>
          </a:p>
          <a:p>
            <a:endParaRPr lang="ru-RU" sz="2000" dirty="0" smtClean="0">
              <a:solidFill>
                <a:srgbClr val="006666"/>
              </a:solidFill>
            </a:endParaRPr>
          </a:p>
          <a:p>
            <a:r>
              <a:rPr lang="ru-RU" sz="2000" dirty="0" smtClean="0">
                <a:solidFill>
                  <a:srgbClr val="006666"/>
                </a:solidFill>
              </a:rPr>
              <a:t>-</a:t>
            </a:r>
            <a:r>
              <a:rPr lang="ru-RU" sz="2000" b="1" dirty="0" smtClean="0">
                <a:solidFill>
                  <a:srgbClr val="006666"/>
                </a:solidFill>
              </a:rPr>
              <a:t>состояние социального риска</a:t>
            </a:r>
            <a:r>
              <a:rPr lang="ru-RU" sz="2000" dirty="0" smtClean="0">
                <a:solidFill>
                  <a:srgbClr val="006666"/>
                </a:solidFill>
              </a:rPr>
              <a:t>, когда ребёнка не устраивает его положение в школьной среде или нагрузки, которые он испытывает, оказываются для него сверхвысокими;</a:t>
            </a:r>
          </a:p>
          <a:p>
            <a:endParaRPr lang="ru-RU" sz="2000" dirty="0" smtClean="0">
              <a:solidFill>
                <a:srgbClr val="006666"/>
              </a:solidFill>
            </a:endParaRPr>
          </a:p>
          <a:p>
            <a:r>
              <a:rPr lang="ru-RU" sz="2000" dirty="0" smtClean="0">
                <a:solidFill>
                  <a:srgbClr val="006666"/>
                </a:solidFill>
              </a:rPr>
              <a:t>-</a:t>
            </a:r>
            <a:r>
              <a:rPr lang="ru-RU" sz="2000" b="1" dirty="0" smtClean="0">
                <a:solidFill>
                  <a:srgbClr val="006666"/>
                </a:solidFill>
              </a:rPr>
              <a:t>состояние риска по здоровью </a:t>
            </a:r>
            <a:r>
              <a:rPr lang="ru-RU" sz="2000" dirty="0" smtClean="0">
                <a:solidFill>
                  <a:srgbClr val="006666"/>
                </a:solidFill>
              </a:rPr>
              <a:t>- следствие физиологического отклика организма на преобладание в процессе обучения отрицательно окрашенных эмоциональных состояний;</a:t>
            </a:r>
          </a:p>
          <a:p>
            <a:endParaRPr lang="ru-RU" sz="2000" dirty="0" smtClean="0">
              <a:solidFill>
                <a:srgbClr val="006666"/>
              </a:solidFill>
            </a:endParaRPr>
          </a:p>
          <a:p>
            <a:r>
              <a:rPr lang="ru-RU" sz="2000" dirty="0" smtClean="0">
                <a:solidFill>
                  <a:srgbClr val="006666"/>
                </a:solidFill>
              </a:rPr>
              <a:t>-</a:t>
            </a:r>
            <a:r>
              <a:rPr lang="ru-RU" sz="2000" b="1" dirty="0" smtClean="0">
                <a:solidFill>
                  <a:srgbClr val="006666"/>
                </a:solidFill>
              </a:rPr>
              <a:t>состояние комплексного риска.</a:t>
            </a:r>
            <a:endParaRPr lang="ru-RU" sz="20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2857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6666"/>
                </a:solidFill>
              </a:rPr>
              <a:t>   В связи с этим дети группы риска нуждаются во взаимодействии всех специалистов образовательного процесса при формировании  личностных, регулятивных, познавательных и коммуникативных УУД.</a:t>
            </a:r>
            <a:endParaRPr lang="ru-RU" dirty="0" smtClean="0">
              <a:solidFill>
                <a:srgbClr val="006666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6666"/>
                </a:solidFill>
              </a:rPr>
              <a:t> </a:t>
            </a:r>
            <a:endParaRPr lang="ru-RU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006666"/>
                </a:solidFill>
              </a:rPr>
              <a:t>Дети с социально-педагогической запущенностью.</a:t>
            </a:r>
            <a:r>
              <a:rPr lang="ru-RU" sz="1800" dirty="0" smtClean="0">
                <a:solidFill>
                  <a:srgbClr val="006666"/>
                </a:solidFill>
              </a:rPr>
              <a:t/>
            </a:r>
            <a:br>
              <a:rPr lang="ru-RU" sz="1800" dirty="0" smtClean="0">
                <a:solidFill>
                  <a:srgbClr val="006666"/>
                </a:solidFill>
              </a:rPr>
            </a:br>
            <a:r>
              <a:rPr lang="ru-RU" sz="1800" dirty="0" smtClean="0">
                <a:solidFill>
                  <a:srgbClr val="006666"/>
                </a:solidFill>
              </a:rPr>
              <a:t>         </a:t>
            </a:r>
            <a:br>
              <a:rPr lang="ru-RU" sz="1800" dirty="0" smtClean="0">
                <a:solidFill>
                  <a:srgbClr val="006666"/>
                </a:solidFill>
              </a:rPr>
            </a:br>
            <a:r>
              <a:rPr lang="ru-RU" sz="1800" dirty="0" smtClean="0">
                <a:solidFill>
                  <a:srgbClr val="006666"/>
                </a:solidFill>
              </a:rPr>
              <a:t>        Основными причинами формирования такой запущенности является педагогическая несостоятельность родителей, низкий культурный  уровень семьи, нежелание замечать особенностей развития детей, невнимание к их развитию, отсутствие развивающей среды, адекватной возрасту. У таких детей не сформирован ведущий вид деятельности,  нарушено общение со взрослыми и сверстниками, вследствие чего их психическое развитие имеет особенности как в личностной, так и в интеллектуальной сфере.</a:t>
            </a:r>
            <a:br>
              <a:rPr lang="ru-RU" sz="1800" dirty="0" smtClean="0">
                <a:solidFill>
                  <a:srgbClr val="006666"/>
                </a:solidFill>
              </a:rPr>
            </a:br>
            <a:r>
              <a:rPr lang="ru-RU" sz="1800" dirty="0" smtClean="0">
                <a:solidFill>
                  <a:srgbClr val="006666"/>
                </a:solidFill>
              </a:rPr>
              <a:t>         В младшем школьном возрасте в связи с переходом к учению в развитии запущенности главную роль начинают играть школьные факторы:</a:t>
            </a:r>
            <a:br>
              <a:rPr lang="ru-RU" sz="1800" dirty="0" smtClean="0">
                <a:solidFill>
                  <a:srgbClr val="006666"/>
                </a:solidFill>
              </a:rPr>
            </a:br>
            <a:r>
              <a:rPr lang="ru-RU" sz="1800" dirty="0" smtClean="0">
                <a:solidFill>
                  <a:srgbClr val="006666"/>
                </a:solidFill>
              </a:rPr>
              <a:t>-</a:t>
            </a:r>
            <a:r>
              <a:rPr lang="ru-RU" sz="1800" dirty="0" err="1" smtClean="0">
                <a:solidFill>
                  <a:srgbClr val="006666"/>
                </a:solidFill>
              </a:rPr>
              <a:t>Непосильность</a:t>
            </a:r>
            <a:r>
              <a:rPr lang="ru-RU" sz="1800" dirty="0" smtClean="0">
                <a:solidFill>
                  <a:srgbClr val="006666"/>
                </a:solidFill>
              </a:rPr>
              <a:t> требований;</a:t>
            </a:r>
            <a:br>
              <a:rPr lang="ru-RU" sz="1800" dirty="0" smtClean="0">
                <a:solidFill>
                  <a:srgbClr val="006666"/>
                </a:solidFill>
              </a:rPr>
            </a:br>
            <a:r>
              <a:rPr lang="ru-RU" sz="1800" dirty="0" smtClean="0">
                <a:solidFill>
                  <a:srgbClr val="006666"/>
                </a:solidFill>
              </a:rPr>
              <a:t>-Перегрузка учебными заданиями;</a:t>
            </a:r>
            <a:br>
              <a:rPr lang="ru-RU" sz="1800" dirty="0" smtClean="0">
                <a:solidFill>
                  <a:srgbClr val="006666"/>
                </a:solidFill>
              </a:rPr>
            </a:br>
            <a:r>
              <a:rPr lang="ru-RU" sz="1800" dirty="0" smtClean="0">
                <a:solidFill>
                  <a:srgbClr val="006666"/>
                </a:solidFill>
              </a:rPr>
              <a:t>-Отрицательная оценка результатов учения;</a:t>
            </a:r>
            <a:br>
              <a:rPr lang="ru-RU" sz="1800" dirty="0" smtClean="0">
                <a:solidFill>
                  <a:srgbClr val="006666"/>
                </a:solidFill>
              </a:rPr>
            </a:br>
            <a:r>
              <a:rPr lang="ru-RU" sz="1800" dirty="0" smtClean="0">
                <a:solidFill>
                  <a:srgbClr val="006666"/>
                </a:solidFill>
              </a:rPr>
              <a:t>-Негативное стимулирование поведения.</a:t>
            </a:r>
            <a:br>
              <a:rPr lang="ru-RU" sz="1800" dirty="0" smtClean="0">
                <a:solidFill>
                  <a:srgbClr val="006666"/>
                </a:solidFill>
              </a:rPr>
            </a:br>
            <a:r>
              <a:rPr lang="ru-RU" sz="1800" dirty="0" smtClean="0">
                <a:solidFill>
                  <a:srgbClr val="006666"/>
                </a:solidFill>
              </a:rPr>
              <a:t>         </a:t>
            </a:r>
            <a:r>
              <a:rPr lang="ru-RU" sz="1800" i="1" dirty="0" smtClean="0">
                <a:solidFill>
                  <a:srgbClr val="006666"/>
                </a:solidFill>
              </a:rPr>
              <a:t>Педагогу следует учитывать, что у детей данной категории возможны трудности при формировании личностных и коммуникативных УУД.</a:t>
            </a:r>
            <a:endParaRPr lang="ru-RU" sz="18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421484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666"/>
                </a:solidFill>
              </a:rPr>
              <a:t>Депривированные дети</a:t>
            </a:r>
            <a:r>
              <a:rPr lang="ru-RU" sz="2800" dirty="0" smtClean="0">
                <a:solidFill>
                  <a:srgbClr val="006666"/>
                </a:solidFill>
              </a:rPr>
              <a:t> </a:t>
            </a:r>
            <a:r>
              <a:rPr lang="ru-RU" sz="2000" dirty="0" smtClean="0">
                <a:solidFill>
                  <a:srgbClr val="006666"/>
                </a:solidFill>
              </a:rPr>
              <a:t>                                                       </a:t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/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/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>Ситуация изолированности, сенсорного голода, недостаточности двигательной активности, отсутствие заботливого родителя и контакта с внешним миром вызывают у человека ряд психических нарушений и другого рода проблем. У таких детей обнаруживаются расстройства в мыслительной, эмоциональной и поведенческой сферах.</a:t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dirty="0" smtClean="0">
                <a:solidFill>
                  <a:srgbClr val="006666"/>
                </a:solidFill>
              </a:rPr>
              <a:t/>
            </a:r>
            <a:br>
              <a:rPr lang="ru-RU" sz="2000" dirty="0" smtClean="0">
                <a:solidFill>
                  <a:srgbClr val="006666"/>
                </a:solidFill>
              </a:rPr>
            </a:br>
            <a:r>
              <a:rPr lang="ru-RU" sz="2000" i="1" dirty="0" smtClean="0">
                <a:solidFill>
                  <a:srgbClr val="006666"/>
                </a:solidFill>
              </a:rPr>
              <a:t>В работе с депривированными детьми целесообразно акцентировать внимание педагогов на формирование личностных, регулятивных и коммуникативных УУД.</a:t>
            </a:r>
            <a:r>
              <a:rPr lang="ru-RU" sz="2000" dirty="0" smtClean="0">
                <a:solidFill>
                  <a:srgbClr val="006666"/>
                </a:solidFill>
              </a:rPr>
              <a:t/>
            </a:r>
            <a:br>
              <a:rPr lang="ru-RU" sz="2000" dirty="0" smtClean="0">
                <a:solidFill>
                  <a:srgbClr val="006666"/>
                </a:solidFill>
              </a:rPr>
            </a:br>
            <a:endParaRPr lang="ru-RU" sz="20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4638"/>
            <a:ext cx="7560840" cy="633412"/>
          </a:xfrm>
        </p:spPr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</a:rPr>
              <a:t>ЗПР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6666"/>
                </a:solidFill>
              </a:rPr>
              <a:t>Заде́ржка психи́ческого разви́тия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6666"/>
                </a:solidFill>
              </a:rPr>
              <a:t>это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6666"/>
                </a:solidFill>
              </a:rPr>
              <a:t>нарушение</a:t>
            </a:r>
            <a:r>
              <a:rPr lang="ru-RU" sz="2800" dirty="0" smtClean="0">
                <a:solidFill>
                  <a:srgbClr val="006666"/>
                </a:solidFill>
              </a:rPr>
              <a:t> нормального </a:t>
            </a:r>
            <a:r>
              <a:rPr lang="ru-RU" sz="2800" b="1" dirty="0" smtClean="0">
                <a:solidFill>
                  <a:srgbClr val="006666"/>
                </a:solidFill>
              </a:rPr>
              <a:t>темпа психического развития</a:t>
            </a:r>
            <a:r>
              <a:rPr lang="ru-RU" sz="2800" dirty="0" smtClean="0">
                <a:solidFill>
                  <a:srgbClr val="006666"/>
                </a:solidFill>
              </a:rPr>
              <a:t>, когда отдельные психические функции (память, внимание, мышление, эмоционально-волевая сфера)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6666"/>
                </a:solidFill>
              </a:rPr>
              <a:t> отстают в своём развитии </a:t>
            </a:r>
            <a:r>
              <a:rPr lang="ru-RU" sz="2800" b="1" dirty="0" smtClean="0">
                <a:solidFill>
                  <a:srgbClr val="006666"/>
                </a:solidFill>
              </a:rPr>
              <a:t>от принятых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6666"/>
                </a:solidFill>
              </a:rPr>
              <a:t>психологических норм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6666"/>
                </a:solidFill>
              </a:rPr>
              <a:t>для данного возраста</a:t>
            </a:r>
            <a:endParaRPr lang="ru-RU" sz="2800" dirty="0">
              <a:solidFill>
                <a:srgbClr val="0066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09120"/>
            <a:ext cx="1738883" cy="173888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3"/>
            <a:ext cx="8589963" cy="658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4138"/>
            <a:ext cx="8788400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Учебная">
  <a:themeElements>
    <a:clrScheme name="Учебн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Учебн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чебн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</Template>
  <TotalTime>283</TotalTime>
  <Words>428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Учебная</vt:lpstr>
      <vt:lpstr>Особенности формирования универсальных учебных действий у детей с особыми образовательными потребностями                        учитель коррекционного                                  класса VIII вида МБОУ ВСОШ№2                                       Высокогорского района РТ                                                             Филиппова Наталья Юрьевна</vt:lpstr>
      <vt:lpstr>Группы детей с ООП: </vt:lpstr>
      <vt:lpstr>Классификация состояния риска:</vt:lpstr>
      <vt:lpstr>Слайд 4</vt:lpstr>
      <vt:lpstr>Дети с социально-педагогической запущенностью.                   Основными причинами формирования такой запущенности является педагогическая несостоятельность родителей, низкий культурный  уровень семьи, нежелание замечать особенностей развития детей, невнимание к их развитию, отсутствие развивающей среды, адекватной возрасту. У таких детей не сформирован ведущий вид деятельности,  нарушено общение со взрослыми и сверстниками, вследствие чего их психическое развитие имеет особенности как в личностной, так и в интеллектуальной сфере.          В младшем школьном возрасте в связи с переходом к учению в развитии запущенности главную роль начинают играть школьные факторы: -Непосильность требований; -Перегрузка учебными заданиями; -Отрицательная оценка результатов учения; -Негативное стимулирование поведения.          Педагогу следует учитывать, что у детей данной категории возможны трудности при формировании личностных и коммуникативных УУД.</vt:lpstr>
      <vt:lpstr>Депривированные дети                                                           Ситуация изолированности, сенсорного голода, недостаточности двигательной активности, отсутствие заботливого родителя и контакта с внешним миром вызывают у человека ряд психических нарушений и другого рода проблем. У таких детей обнаруживаются расстройства в мыслительной, эмоциональной и поведенческой сферах.  В работе с депривированными детьми целесообразно акцентировать внимание педагогов на формирование личностных, регулятивных и коммуникативных УУД. </vt:lpstr>
      <vt:lpstr>ЗПР</vt:lpstr>
      <vt:lpstr>Слайд 8</vt:lpstr>
      <vt:lpstr>Слайд 9</vt:lpstr>
      <vt:lpstr>Слайд 10</vt:lpstr>
      <vt:lpstr>Слайд 11</vt:lpstr>
      <vt:lpstr>Слайд 12</vt:lpstr>
      <vt:lpstr>Слайд 13</vt:lpstr>
      <vt:lpstr>    Деятельность учителя, работающего в условиях        интегрированного обучения детей с ООП</vt:lpstr>
      <vt:lpstr>Коррекционно-развивающая цель </vt:lpstr>
      <vt:lpstr>Принципы обучения детей с ООП</vt:lpstr>
      <vt:lpstr>Приёмы педагогической коррекции:    1.Приёмы, обеспечивающие доступность учебной информации для детей с нарушениями развития;   2.Специальные приёмы организации обучения;   3.Логические приёмы переработки учебной информации;  4.Приёмы использования технических средств, специальных приборов и оборудования. </vt:lpstr>
      <vt:lpstr>Приёмы психологической коррекции:  1.Доверие к личности ребёнка 2.реально осознаваемых действующих мотивов поведения 3.Анализ конфликтных ситуаций 4.Безусловное принятие 5.Игнорирование 6.Эмоциональное поглаживание 7.Ассоциации 8.Обратная связь 9.Моделирование желаемого поведения 10.Релаксация 11.Ритуалы.</vt:lpstr>
      <vt:lpstr>Диагностика обучаемости</vt:lpstr>
      <vt:lpstr>Использованная литература: «Формирование УУД у младших школьников с особыми образовательными потребностями»           коррекционно-развивающие  задания и упражнения СФГОС                                                                         Авторы-составители Т.В.Калабух, Е.В.Клейменова  Волгоград Издательство «Учитель» 2013 г.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интегрированного обучения детей с задержкой психического развития  в условиях общеобразовательного класса массовой школы</dc:title>
  <dc:creator>Наталья Викторовна</dc:creator>
  <cp:lastModifiedBy>User</cp:lastModifiedBy>
  <cp:revision>27</cp:revision>
  <dcterms:created xsi:type="dcterms:W3CDTF">2011-11-29T17:37:36Z</dcterms:created>
  <dcterms:modified xsi:type="dcterms:W3CDTF">2015-01-23T20:51:36Z</dcterms:modified>
</cp:coreProperties>
</file>