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91862-1AB4-4ABC-A0FB-3AEBE040A065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F2A77-BF51-4E39-AB79-67D0D3BE4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63932" y="4387334"/>
            <a:ext cx="2130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Подготовка к уроку 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304800"/>
            <a:ext cx="5791200" cy="3886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Научить получать знания,</a:t>
            </a:r>
            <a:r>
              <a:rPr lang="ru-RU" sz="2000" b="1" dirty="0" smtClean="0">
                <a:solidFill>
                  <a:schemeClr val="tx1"/>
                </a:solidFill>
              </a:rPr>
              <a:t> то есть учить учиться</a:t>
            </a:r>
            <a:r>
              <a:rPr lang="ru-RU" sz="2000" dirty="0" smtClean="0">
                <a:solidFill>
                  <a:schemeClr val="tx1"/>
                </a:solidFill>
              </a:rPr>
              <a:t>; научить трудиться – работать и зарабатывать, </a:t>
            </a:r>
            <a:r>
              <a:rPr lang="ru-RU" sz="2000" b="1" dirty="0" smtClean="0">
                <a:solidFill>
                  <a:schemeClr val="tx1"/>
                </a:solidFill>
              </a:rPr>
              <a:t>то есть учение для труда</a:t>
            </a:r>
            <a:r>
              <a:rPr lang="ru-RU" sz="2000" dirty="0" smtClean="0">
                <a:solidFill>
                  <a:schemeClr val="tx1"/>
                </a:solidFill>
              </a:rPr>
              <a:t>; научить жить,</a:t>
            </a:r>
            <a:r>
              <a:rPr lang="ru-RU" sz="2000" b="1" dirty="0" smtClean="0">
                <a:solidFill>
                  <a:schemeClr val="tx1"/>
                </a:solidFill>
              </a:rPr>
              <a:t> это учение – для бытия</a:t>
            </a:r>
            <a:r>
              <a:rPr lang="ru-RU" sz="2000" dirty="0" smtClean="0">
                <a:solidFill>
                  <a:schemeClr val="tx1"/>
                </a:solidFill>
              </a:rPr>
              <a:t>; научить жить вместе с другими людьми, часто не похожими на тебя, – </a:t>
            </a:r>
            <a:r>
              <a:rPr lang="ru-RU" sz="2000" b="1" dirty="0" smtClean="0">
                <a:solidFill>
                  <a:schemeClr val="tx1"/>
                </a:solidFill>
              </a:rPr>
              <a:t>это учение для совместной жизни</a:t>
            </a:r>
            <a:r>
              <a:rPr lang="ru-RU" sz="2000" dirty="0" smtClean="0">
                <a:solidFill>
                  <a:schemeClr val="tx1"/>
                </a:solidFill>
              </a:rPr>
              <a:t> – вот основные приоритеты современного образования во всём мире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8434" name="Picture 2" descr="иде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892"/>
            <a:ext cx="4038600" cy="26661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304800"/>
          <a:ext cx="73152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916940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Нестандартное ведение уроков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–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Учитель ведет урок в параллельном классе, урок ведут два педагога (совместно с учителями информатики, психологами и логопедами), урок проходит с поддержкой тьютора или в присутствии родителей обучающихся </a:t>
                      </a:r>
                    </a:p>
                  </a:txBody>
                  <a:tcPr marL="0" marR="0" marT="0" marB="0"/>
                </a:tc>
              </a:tr>
              <a:tr h="916940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Взаимодействие с родителями обучающихся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Происходит в виде лекций, родители не включены в образовательный процесс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28600"/>
          <a:ext cx="769620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1"/>
                <a:gridCol w="2540000"/>
                <a:gridCol w="2540000"/>
              </a:tblGrid>
              <a:tr h="1234440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Образовательная среда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Создается учителем. Выставки работ обучающихся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Создается обучающимися (дети изготавливают учебный материал, проводят презентации). Зонирование классов, холлов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0"/>
          <a:ext cx="7391401" cy="755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831"/>
                <a:gridCol w="2516785"/>
                <a:gridCol w="2516785"/>
              </a:tblGrid>
              <a:tr h="1588034">
                <a:tc rowSpan="4"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Результаты обучения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Предметные результаты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Не только предметные результаты, но и личностные, метапредметные </a:t>
                      </a:r>
                    </a:p>
                  </a:txBody>
                  <a:tcPr marL="0" marR="0" marT="0" marB="0"/>
                </a:tc>
              </a:tr>
              <a:tr h="1524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Нет портфолио обучающегося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Создание портфолио </a:t>
                      </a:r>
                    </a:p>
                  </a:txBody>
                  <a:tcPr marL="0" marR="0" marT="0" marB="0"/>
                </a:tc>
              </a:tr>
              <a:tr h="1905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Основная оценка – оценка учителя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Ориентир на самооценку обучающегося, формирование адекватной самооценки </a:t>
                      </a:r>
                    </a:p>
                  </a:txBody>
                  <a:tcPr marL="0" marR="0" marT="0" marB="0"/>
                </a:tc>
              </a:tr>
              <a:tr h="2540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Важны положительные оценки учеников по итогам контрольных работ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Учет динамики результатов обучения детей относительно самих себя. Оценка промежуточных результатов обучения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7620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/>
              <a:t>   1.  Обсудите с учениками цели оценивания в школе.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r>
              <a:rPr lang="ru-RU" dirty="0" smtClean="0"/>
              <a:t>Во – первых, постарайтесь объяснить ученикам, что оценки и отметки нужны не для того, чтобы старшие контролировали их, и не для того, чтобы они боялись получить плохие отметки или любой ценой старались получить хорошие. </a:t>
            </a:r>
          </a:p>
          <a:p>
            <a:endParaRPr lang="ru-RU" dirty="0" smtClean="0"/>
          </a:p>
          <a:p>
            <a:r>
              <a:rPr lang="ru-RU" dirty="0" smtClean="0"/>
              <a:t>Во – вторых, расскажите, зачем нужны изменения. А они нужны, чтобы каждый научился самостоятельно определять, что у него получается хорошо, а что пока ещё плохо, чтобы каждый научился радоваться достижениям и преодолевать неудачи. А для этого необходимо изменить сложившиеся за долгие годы правила оценивания. </a:t>
            </a:r>
            <a:endParaRPr lang="ru-RU" dirty="0"/>
          </a:p>
        </p:txBody>
      </p:sp>
      <p:pic>
        <p:nvPicPr>
          <p:cNvPr id="5122" name="Picture 2" descr="C:\Users\123\Desktop\фото\i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114800"/>
            <a:ext cx="2819400" cy="226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1"/>
            <a:ext cx="6477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Объявите ученикам и обсудите с ними новые правила оценивания (минимум технологии). </a:t>
            </a:r>
          </a:p>
          <a:p>
            <a:endParaRPr lang="ru-RU" dirty="0" smtClean="0"/>
          </a:p>
          <a:p>
            <a:r>
              <a:rPr lang="ru-RU" i="1" dirty="0" smtClean="0"/>
              <a:t>1-е правило. «Что оценивать?». </a:t>
            </a:r>
            <a:r>
              <a:rPr lang="ru-RU" dirty="0" smtClean="0"/>
              <a:t>Оцениваться может любое, особенно успешное действие. Фиксируется отметкой только демонстрация умения по применению знания (решение тестовых заданий). </a:t>
            </a:r>
          </a:p>
          <a:p>
            <a:endParaRPr lang="ru-RU" dirty="0" smtClean="0"/>
          </a:p>
          <a:p>
            <a:r>
              <a:rPr lang="ru-RU" i="1" dirty="0" smtClean="0"/>
              <a:t>2-е правило. «Кто оценивает?». </a:t>
            </a:r>
            <a:r>
              <a:rPr lang="ru-RU" dirty="0" smtClean="0"/>
              <a:t>Учитель и ученик по возможности определяют оценку и отметку в диалоге. Ученик имеет право </a:t>
            </a:r>
            <a:r>
              <a:rPr lang="ru-RU" dirty="0" err="1" smtClean="0"/>
              <a:t>аргументированно</a:t>
            </a:r>
            <a:r>
              <a:rPr lang="ru-RU" dirty="0" smtClean="0"/>
              <a:t> оспорить выставленную отметку. </a:t>
            </a:r>
          </a:p>
          <a:p>
            <a:endParaRPr lang="ru-RU" dirty="0" smtClean="0"/>
          </a:p>
          <a:p>
            <a:r>
              <a:rPr lang="ru-RU" i="1" dirty="0" smtClean="0"/>
              <a:t>3-е правило. «Сколько ставить отметок?». </a:t>
            </a:r>
            <a:r>
              <a:rPr lang="ru-RU" dirty="0" smtClean="0"/>
              <a:t>За каждую учебную задачу, демонстрирующую овладение отдельным умением, определяется и, по возможности, ставится отдельная отметка. </a:t>
            </a:r>
            <a:endParaRPr lang="ru-RU" dirty="0"/>
          </a:p>
        </p:txBody>
      </p:sp>
      <p:pic>
        <p:nvPicPr>
          <p:cNvPr id="6146" name="Picture 2" descr="C:\Users\123\Desktop\фото\693431-1e8bbe41a48a0b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5902" y="4419600"/>
            <a:ext cx="2898098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0"/>
            <a:ext cx="7772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Обучите своих учеников алгоритму </a:t>
            </a:r>
            <a:r>
              <a:rPr lang="ru-RU" b="1" dirty="0" err="1" smtClean="0"/>
              <a:t>самооценивания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1-й шаг. В чём заключалось </a:t>
            </a:r>
            <a:r>
              <a:rPr lang="ru-RU" b="1" dirty="0" smtClean="0"/>
              <a:t>задание</a:t>
            </a:r>
            <a:r>
              <a:rPr lang="ru-RU" dirty="0" smtClean="0"/>
              <a:t>? Какая была цель, что нужно было получить в результате?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2-й шаг. Удалось получить </a:t>
            </a:r>
            <a:r>
              <a:rPr lang="ru-RU" b="1" dirty="0" smtClean="0"/>
              <a:t>результат</a:t>
            </a:r>
            <a:r>
              <a:rPr lang="ru-RU" dirty="0" smtClean="0"/>
              <a:t>? Найдено решение, ответ? </a:t>
            </a:r>
          </a:p>
          <a:p>
            <a:endParaRPr lang="ru-RU" dirty="0" smtClean="0"/>
          </a:p>
          <a:p>
            <a:r>
              <a:rPr lang="ru-RU" dirty="0" smtClean="0"/>
              <a:t>3-й шаг. Справился полностью </a:t>
            </a:r>
            <a:r>
              <a:rPr lang="ru-RU" b="1" dirty="0" smtClean="0"/>
              <a:t>правильно </a:t>
            </a:r>
            <a:r>
              <a:rPr lang="ru-RU" dirty="0" smtClean="0"/>
              <a:t>или с незначительной ошибкой (какой, в чём)? </a:t>
            </a:r>
          </a:p>
          <a:p>
            <a:endParaRPr lang="ru-RU" dirty="0" smtClean="0"/>
          </a:p>
          <a:p>
            <a:r>
              <a:rPr lang="ru-RU" dirty="0" smtClean="0"/>
              <a:t>4-й шаг. Справился полностью </a:t>
            </a:r>
            <a:r>
              <a:rPr lang="ru-RU" b="1" dirty="0" smtClean="0"/>
              <a:t>самостоятельно </a:t>
            </a:r>
            <a:r>
              <a:rPr lang="ru-RU" dirty="0" smtClean="0"/>
              <a:t>или с помощью (кто помогал, в чём)? </a:t>
            </a:r>
          </a:p>
          <a:p>
            <a:endParaRPr lang="ru-RU" dirty="0" smtClean="0"/>
          </a:p>
          <a:p>
            <a:r>
              <a:rPr lang="ru-RU" dirty="0" smtClean="0"/>
              <a:t>5-й шаг. По каким признакам мы различаем отметки</a:t>
            </a:r>
          </a:p>
          <a:p>
            <a:r>
              <a:rPr lang="ru-RU" dirty="0" smtClean="0"/>
              <a:t> («2», «3», «4», «5»)? </a:t>
            </a:r>
          </a:p>
          <a:p>
            <a:endParaRPr lang="ru-RU" dirty="0" smtClean="0"/>
          </a:p>
          <a:p>
            <a:r>
              <a:rPr lang="ru-RU" dirty="0" smtClean="0"/>
              <a:t>6-й шаг. Какую сам выставляешь себе отметку?</a:t>
            </a:r>
            <a:endParaRPr lang="ru-RU" dirty="0"/>
          </a:p>
        </p:txBody>
      </p:sp>
      <p:pic>
        <p:nvPicPr>
          <p:cNvPr id="7170" name="Picture 2" descr="C:\Users\123\Desktop\фото\i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417902"/>
            <a:ext cx="2362200" cy="3440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1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4. Регулярно используйте самооценку на всех уроках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762000"/>
            <a:ext cx="8305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Изучите остальные правила технологии, чтобы по мере возможности внедрять и их в свою педагогическую практику</a:t>
            </a:r>
            <a:r>
              <a:rPr lang="ru-RU" dirty="0" smtClean="0"/>
              <a:t>. 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«Где фиксировать отметки?». </a:t>
            </a:r>
            <a:r>
              <a:rPr lang="ru-RU" dirty="0" smtClean="0"/>
              <a:t>Отметки (или часть их) выставляются в таблицу требований (рабочий журнал учителя, дневник школьника) в графу того умения, которое было основным в ходе решения конкретной задачи.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tx2"/>
                </a:solidFill>
              </a:rPr>
              <a:t>«Когда ставить отметки?».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/>
              <a:t>За задания, выполненные при изучении новой темы, отметка ставится только по желанию ученика, так как он ещё овладевает умениями и знаниями темы и имеет право на ошибку. </a:t>
            </a:r>
          </a:p>
          <a:p>
            <a:r>
              <a:rPr lang="ru-RU" dirty="0" smtClean="0"/>
              <a:t>За каждое задание проверочной (контрольной) работы по итогам темы отметка ставится всем ученикам, так как каждый должен показать, как он овладел умениями и знаниями по теме. Ученик не может отказаться от выставления этой отметки, но имеет право пересдать (хотя бы один раз) не устраивающую его отметку. </a:t>
            </a:r>
          </a:p>
          <a:p>
            <a:endParaRPr lang="ru-RU" dirty="0"/>
          </a:p>
        </p:txBody>
      </p:sp>
      <p:pic>
        <p:nvPicPr>
          <p:cNvPr id="9218" name="Picture 2" descr="http://im1-tub-ru.yandex.net/i?id=0d6a0ab4504b431ce137f906a9c2fb60-14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362200"/>
            <a:ext cx="2688336" cy="1730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«Как выводить итоговые оценки и отметки?».</a:t>
            </a:r>
          </a:p>
          <a:p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Итоговые оценки и отметки рекомендуется определять за учебный модуль (блок тем), который изучался за отрезок учебного времени (четверть, год). Итоговая оценка - характеристика уровня продемонстрированных умений. Итоговая отметка – среднее арифметическое текущих отметок (выставленных с согласия ученика) и обязательных отметок за проверочные и контрольные работы с учётом их пересдачи.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tx2"/>
                </a:solidFill>
              </a:rPr>
              <a:t> «По каким критериям различать оценки?». </a:t>
            </a:r>
            <a:r>
              <a:rPr lang="ru-RU" dirty="0" smtClean="0"/>
              <a:t>Оценка ученика определяется по универсальной шкале трёх уровней успешности, которые могут переводиться в любые балльные отметки:</a:t>
            </a:r>
          </a:p>
          <a:p>
            <a:r>
              <a:rPr lang="ru-RU" dirty="0" smtClean="0"/>
              <a:t> Необходимый уровень (типовая задача – </a:t>
            </a:r>
            <a:r>
              <a:rPr lang="ru-RU" dirty="0" smtClean="0">
                <a:solidFill>
                  <a:srgbClr val="FF0000"/>
                </a:solidFill>
              </a:rPr>
              <a:t>«хорошо</a:t>
            </a:r>
            <a:r>
              <a:rPr lang="ru-RU" dirty="0" smtClean="0"/>
              <a:t>»); </a:t>
            </a:r>
          </a:p>
          <a:p>
            <a:r>
              <a:rPr lang="ru-RU" dirty="0" smtClean="0"/>
              <a:t>Повышенный уровень (нестандартная задача – </a:t>
            </a:r>
            <a:r>
              <a:rPr lang="ru-RU" dirty="0" smtClean="0">
                <a:solidFill>
                  <a:srgbClr val="FF0000"/>
                </a:solidFill>
              </a:rPr>
              <a:t>«отлично»); </a:t>
            </a:r>
          </a:p>
          <a:p>
            <a:r>
              <a:rPr lang="ru-RU" dirty="0" smtClean="0"/>
              <a:t>Максимальный (необязательный) уровень (сверхзадача – «</a:t>
            </a:r>
            <a:r>
              <a:rPr lang="ru-RU" dirty="0" smtClean="0">
                <a:solidFill>
                  <a:srgbClr val="FF0000"/>
                </a:solidFill>
              </a:rPr>
              <a:t>превосходно»). </a:t>
            </a:r>
          </a:p>
          <a:p>
            <a:endParaRPr lang="ru-RU" dirty="0"/>
          </a:p>
        </p:txBody>
      </p:sp>
      <p:pic>
        <p:nvPicPr>
          <p:cNvPr id="8194" name="Picture 2" descr="http://im3-tub-ru.yandex.net/i?id=279dda4382ecc3ff4784542adb915fa3-10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038611"/>
            <a:ext cx="2514600" cy="2583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467600" cy="2118360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полноценное формирование и развитие способностей ученика самостоятельно очерчивать учебную проблему, формулировать алгоритм ее решения, контролировать процесс и оценивать полученный результат.</a:t>
            </a:r>
            <a:endParaRPr lang="ru-RU" sz="2000" dirty="0"/>
          </a:p>
        </p:txBody>
      </p:sp>
      <p:pic>
        <p:nvPicPr>
          <p:cNvPr id="1026" name="Picture 2" descr="C:\Users\123\Desktop\фото\tmm420x420_7016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48000" y="30861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04800"/>
            <a:ext cx="7010400" cy="44196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знакомство с Федеральным государственным стандартом </a:t>
            </a:r>
          </a:p>
          <a:p>
            <a:r>
              <a:rPr lang="ru-RU" b="1" i="1" dirty="0" smtClean="0"/>
              <a:t>овладение умением планировать уроки, направленные на получение </a:t>
            </a:r>
            <a:r>
              <a:rPr lang="ru-RU" b="1" i="1" dirty="0" err="1" smtClean="0"/>
              <a:t>метапредметных</a:t>
            </a:r>
            <a:r>
              <a:rPr lang="ru-RU" b="1" i="1" dirty="0" smtClean="0"/>
              <a:t> и личностных результатов </a:t>
            </a:r>
          </a:p>
          <a:p>
            <a:r>
              <a:rPr lang="ru-RU" b="1" i="1" dirty="0" smtClean="0"/>
              <a:t>овладение умением конструировать уроки с использованием современных образовательных технологий.</a:t>
            </a:r>
            <a:endParaRPr lang="ru-RU" dirty="0"/>
          </a:p>
        </p:txBody>
      </p:sp>
      <p:pic>
        <p:nvPicPr>
          <p:cNvPr id="2050" name="Picture 2" descr="C:\Users\123\Desktop\фото\i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029200"/>
            <a:ext cx="1857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"/>
            <a:ext cx="7315200" cy="6303336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Предметные результаты </a:t>
            </a:r>
            <a:r>
              <a:rPr lang="ru-RU" sz="2400" dirty="0" smtClean="0"/>
              <a:t>образовательной деятельности выражаются в получении опыта приобретения, преобразования и применения предметных знаний</a:t>
            </a:r>
          </a:p>
          <a:p>
            <a:endParaRPr lang="ru-RU" sz="2400" dirty="0" smtClean="0"/>
          </a:p>
          <a:p>
            <a:r>
              <a:rPr lang="ru-RU" dirty="0" smtClean="0"/>
              <a:t>Под</a:t>
            </a:r>
            <a:r>
              <a:rPr lang="ru-RU" b="1" dirty="0" smtClean="0"/>
              <a:t> </a:t>
            </a:r>
            <a:r>
              <a:rPr lang="ru-RU" b="1" i="1" dirty="0" err="1" smtClean="0"/>
              <a:t>метапредметными</a:t>
            </a:r>
            <a:r>
              <a:rPr lang="ru-RU" b="1" i="1" dirty="0" smtClean="0"/>
              <a:t> результатами</a:t>
            </a:r>
            <a:r>
              <a:rPr lang="ru-RU" dirty="0" smtClean="0"/>
              <a:t> </a:t>
            </a:r>
            <a:r>
              <a:rPr lang="ru-RU" sz="2400" dirty="0" smtClean="0"/>
              <a:t>понимаются универсальные учебные действия, которые становятся основой умения учиться</a:t>
            </a:r>
          </a:p>
          <a:p>
            <a:endParaRPr lang="ru-RU" sz="2400" dirty="0" smtClean="0"/>
          </a:p>
          <a:p>
            <a:r>
              <a:rPr lang="ru-RU" dirty="0" smtClean="0"/>
              <a:t>Под</a:t>
            </a:r>
            <a:r>
              <a:rPr lang="ru-RU" b="1" dirty="0" smtClean="0"/>
              <a:t> </a:t>
            </a:r>
            <a:r>
              <a:rPr lang="ru-RU" b="1" i="1" dirty="0" smtClean="0"/>
              <a:t>личностными результатами</a:t>
            </a:r>
            <a:r>
              <a:rPr lang="ru-RU" b="1" dirty="0" smtClean="0"/>
              <a:t> </a:t>
            </a:r>
            <a:r>
              <a:rPr lang="ru-RU" sz="2400" dirty="0" smtClean="0"/>
              <a:t>понимается сформировавшаяся в образовательном процессе система ценностных отношений обучающихся – к себе, другим участникам образовательного процесса, самому образовательному процессу и его результатам.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/>
              <a:t>Основными методическими принципами современного урока являются: 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 err="1" smtClean="0"/>
              <a:t>субъективация</a:t>
            </a:r>
            <a:r>
              <a:rPr lang="ru-RU" dirty="0" smtClean="0"/>
              <a:t> (ученик становится равноправным участником образовательного процесса);</a:t>
            </a:r>
          </a:p>
          <a:p>
            <a:pPr lvl="0"/>
            <a:r>
              <a:rPr lang="ru-RU" b="1" i="1" dirty="0" err="1" smtClean="0"/>
              <a:t>метапредметность</a:t>
            </a:r>
            <a:r>
              <a:rPr lang="ru-RU" dirty="0" smtClean="0"/>
              <a:t> (формируются универсальные учебные действия);</a:t>
            </a:r>
          </a:p>
          <a:p>
            <a:pPr lvl="0"/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подход</a:t>
            </a:r>
            <a:r>
              <a:rPr lang="ru-RU" dirty="0" smtClean="0"/>
              <a:t> (учащиеся самостоятельно добывают знания в ходе поисковой и исследовательской деятельности);</a:t>
            </a:r>
          </a:p>
          <a:p>
            <a:pPr lvl="0"/>
            <a:r>
              <a:rPr lang="ru-RU" b="1" i="1" dirty="0" err="1" smtClean="0"/>
              <a:t>рефлексивность</a:t>
            </a:r>
            <a:r>
              <a:rPr lang="ru-RU" dirty="0" smtClean="0"/>
              <a:t> (учащиеся становятся в ситуацию, когда необходимо проанализировать свою деятельность на уроке);</a:t>
            </a:r>
          </a:p>
          <a:p>
            <a:pPr lvl="0"/>
            <a:r>
              <a:rPr lang="ru-RU" b="1" i="1" dirty="0" err="1" smtClean="0"/>
              <a:t>импровизационность</a:t>
            </a:r>
            <a:r>
              <a:rPr lang="ru-RU" dirty="0" smtClean="0"/>
              <a:t> (учитель должен быть готов к изменениям и коррекции «хода урока» в процессе его проведения).</a:t>
            </a:r>
          </a:p>
          <a:p>
            <a:endParaRPr lang="ru-RU" dirty="0"/>
          </a:p>
        </p:txBody>
      </p:sp>
      <p:pic>
        <p:nvPicPr>
          <p:cNvPr id="4098" name="Picture 2" descr="C:\Users\123\Desktop\фото\i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334000"/>
            <a:ext cx="123952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Урок должен включать следующие шесть основных этапов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мобилизация</a:t>
            </a:r>
            <a:r>
              <a:rPr lang="ru-RU" dirty="0" smtClean="0"/>
              <a:t> (предполагает включение учащихся в активную интеллектуальную деятельность);</a:t>
            </a:r>
          </a:p>
          <a:p>
            <a:pPr lvl="0"/>
            <a:r>
              <a:rPr lang="ru-RU" b="1" dirty="0" err="1" smtClean="0"/>
              <a:t>целеполагание</a:t>
            </a:r>
            <a:r>
              <a:rPr lang="ru-RU" dirty="0" smtClean="0"/>
              <a:t> (учащиеся самостоятельно формулируют цели урока по схеме «вспомнить → узнать → научиться»);</a:t>
            </a:r>
          </a:p>
          <a:p>
            <a:pPr lvl="0"/>
            <a:r>
              <a:rPr lang="ru-RU" b="1" dirty="0" smtClean="0"/>
              <a:t>осознание недостаточности имеющихся знаний</a:t>
            </a:r>
            <a:r>
              <a:rPr lang="ru-RU" dirty="0" smtClean="0"/>
              <a:t> (учитель способствует возникновению на уроке проблемной ситуации, в ходе анализа которой учащиеся понимают, что имеющихся знаний для ее решения недостаточно);</a:t>
            </a:r>
          </a:p>
          <a:p>
            <a:pPr lvl="0"/>
            <a:r>
              <a:rPr lang="ru-RU" b="1" dirty="0" smtClean="0"/>
              <a:t>коммуникация</a:t>
            </a:r>
            <a:r>
              <a:rPr lang="ru-RU" dirty="0" smtClean="0"/>
              <a:t> (поиск новых знаний в паре, в группе);</a:t>
            </a:r>
          </a:p>
          <a:p>
            <a:pPr lvl="0"/>
            <a:r>
              <a:rPr lang="ru-RU" b="1" dirty="0" smtClean="0"/>
              <a:t>взаимопроверка, взаимоконтроль;</a:t>
            </a:r>
            <a:endParaRPr lang="ru-RU" dirty="0" smtClean="0"/>
          </a:p>
          <a:p>
            <a:pPr lvl="0"/>
            <a:r>
              <a:rPr lang="ru-RU" b="1" dirty="0" smtClean="0"/>
              <a:t>рефлексия</a:t>
            </a:r>
            <a:r>
              <a:rPr lang="ru-RU" dirty="0" smtClean="0"/>
              <a:t> (осознание учеником и воспроизведение в речи того, что нового он узнал и чему научился на уроке).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0"/>
          <a:ext cx="7467601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62"/>
                <a:gridCol w="2878139"/>
                <a:gridCol w="2489200"/>
              </a:tblGrid>
              <a:tr h="76805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 изменений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Традиционная деятельность учителя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учителя, работающего по ФГОС </a:t>
                      </a:r>
                      <a:endParaRPr lang="ru-RU" dirty="0"/>
                    </a:p>
                  </a:txBody>
                  <a:tcPr/>
                </a:tc>
              </a:tr>
              <a:tr h="15754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уроку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Учитель пользуется жестко структурированным конспектом урока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Учитель пользуется сценарным планом урока, предоставляющим ему свободу в выборе форм, способов и приемов обучения </a:t>
                      </a:r>
                    </a:p>
                  </a:txBody>
                  <a:tcPr marL="0" marR="0" marT="0" marB="0"/>
                </a:tc>
              </a:tr>
              <a:tr h="1969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При подготовке к уроку учитель использует учебник и методические рекомендации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326272"/>
          <a:ext cx="7467600" cy="6303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035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1497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Основные этапы урока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Объяснение и закрепление учебного материала. Большое количество времени занимает речь учителя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Самостоятельная деятельность обучающихся (более половины времени урока) </a:t>
                      </a:r>
                    </a:p>
                  </a:txBody>
                  <a:tcPr marL="0" marR="0" marT="0" marB="0"/>
                </a:tc>
              </a:tr>
              <a:tr h="3648126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Главная цель учителя на уроке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Успеть выполнить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все,что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запланировано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Организовать деятельность детей: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 поиску и обработке информации;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обобщению способов действия;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постановке учебной задачи и т. д.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81000" y="304801"/>
          <a:ext cx="7315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697071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Формулирование заданий для обучающихся (определение деятельности детей)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Формулировки: решите, спишите, сравните, найдите, выпишите, выполните и т. д.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 </a:t>
                      </a:r>
                    </a:p>
                  </a:txBody>
                  <a:tcPr marL="0" marR="0" marT="0" marB="0"/>
                </a:tc>
              </a:tr>
              <a:tr h="697071">
                <a:tc>
                  <a:txBody>
                    <a:bodyPr/>
                    <a:lstStyle/>
                    <a:p>
                      <a:pPr marL="90170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Форма урока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Преимущественно фронтальная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Преимущественно групповая и/или индивидуальная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E1E1E1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1256</Words>
  <PresentationFormat>Экран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Научить получать знания, то есть учить учиться; научить трудиться – работать и зарабатывать, то есть учение для труда; научить жить, это учение – для бытия; научить жить вместе с другими людьми, часто не похожими на тебя, – это учение для совместной жизни – вот основные приоритеты современного образования во всём мире.</vt:lpstr>
      <vt:lpstr>полноценное формирование и развитие способностей ученика самостоятельно очерчивать учебную проблему, формулировать алгоритм ее решения, контролировать процесс и оценивать полученный результат.</vt:lpstr>
      <vt:lpstr>Слайд 3</vt:lpstr>
      <vt:lpstr>Слайд 4</vt:lpstr>
      <vt:lpstr>Основными методическими принципами современного урока являются: </vt:lpstr>
      <vt:lpstr>Урок должен включать следующие шесть основных этапов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Научить получать знания, то есть учить учиться; научить трудиться – работать и зарабатывать, то есть учение для труда; научить жить, это учение – для бытия; научить жить вместе с другими людьми, часто не похожими на тебя, – это учение для совместной жизни – вот основные приоритеты современного образования во всём мире.</dc:title>
  <dc:creator>123</dc:creator>
  <cp:lastModifiedBy>123</cp:lastModifiedBy>
  <cp:revision>2</cp:revision>
  <dcterms:created xsi:type="dcterms:W3CDTF">2015-01-18T14:13:07Z</dcterms:created>
  <dcterms:modified xsi:type="dcterms:W3CDTF">2015-01-18T16:07:52Z</dcterms:modified>
</cp:coreProperties>
</file>