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5" autoAdjust="0"/>
  </p:normalViewPr>
  <p:slideViewPr>
    <p:cSldViewPr>
      <p:cViewPr varScale="1">
        <p:scale>
          <a:sx n="107" d="100"/>
          <a:sy n="107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13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FB85-28D3-40E2-9FDA-23339A92F22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E28D-3443-4127-8F8C-E5872E16E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utoUpdateAnimBg="0"/>
      <p:bldP spid="10138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3DF93-8A37-4481-9F8E-9A9EC4267A74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DC29-C508-4587-8F2A-053C4594F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7CAD8-D65F-4DCA-A3BD-86B3761398A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3344-36ED-4D86-AA07-2DC2BBB82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BEAB-3EFD-4D5A-8016-6CE32A45F74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E22E-7974-466E-9EE8-400670A13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251F-DAD9-4D34-97F2-67B8047F4E3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E8771-C8A5-4690-8AFF-ADD9765C2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F972F-1878-4EB9-A097-3495EB04AB5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25B3-D789-44FA-9D13-2FEC52B71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9E9B-F297-4662-A37A-1A3374DC48D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1577-9A66-4CF5-AE43-91FD1B022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820D-A3F3-4FEF-89FB-AFE8DBE0F440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B02B7-F822-431B-9772-DF3999336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A0354-1807-47C4-93D2-5356C4F86F0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FEBC-795D-4B12-800C-5CE2204C3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30C3-E90D-4A0D-B9A2-097775090A1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BC09-EA0E-43E2-BBB0-B16690FEB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27A1-9513-4514-9131-5DE5DFD9FBA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DCA4-FAD2-4F5F-9600-EC5DA3B86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035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035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035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03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B21ECFD-764C-48BC-A249-69DE29AABF9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AF98A9-6B91-405E-8744-91EE86EA9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3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3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3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3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03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-458788"/>
            <a:ext cx="7842250" cy="2519363"/>
          </a:xfrm>
        </p:spPr>
        <p:txBody>
          <a:bodyPr anchor="ctr"/>
          <a:lstStyle/>
          <a:p>
            <a:pPr eaLnBrk="1" hangingPunct="1"/>
            <a:r>
              <a:rPr lang="ru-RU" sz="4400" b="1" smtClean="0">
                <a:latin typeface="Times New Roman" pitchFamily="18" charset="0"/>
              </a:rPr>
              <a:t>Технология    проблемного                 обучения</a:t>
            </a:r>
          </a:p>
        </p:txBody>
      </p:sp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284663" y="1989138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4427538" y="2276475"/>
            <a:ext cx="47164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 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Как зритель, не видевший первого акта,</a:t>
            </a:r>
          </a:p>
          <a:p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В догадках теряются дети.</a:t>
            </a:r>
          </a:p>
          <a:p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И всё же они ухитряются как-то</a:t>
            </a:r>
          </a:p>
          <a:p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Понять, что творится на свете.</a:t>
            </a:r>
          </a:p>
          <a:p>
            <a:endParaRPr lang="ru-RU" b="1">
              <a:latin typeface="Times New Roman" pitchFamily="18" charset="0"/>
            </a:endParaRPr>
          </a:p>
          <a:p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                                                    С.Я.Маршак</a:t>
            </a:r>
          </a:p>
        </p:txBody>
      </p:sp>
      <p:sp>
        <p:nvSpPr>
          <p:cNvPr id="13316" name="Rectangle 1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813" y="3454400"/>
            <a:ext cx="7077075" cy="19939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3317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39608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7313612" cy="1143000"/>
          </a:xfrm>
        </p:spPr>
        <p:txBody>
          <a:bodyPr anchor="ctr"/>
          <a:lstStyle/>
          <a:p>
            <a:pPr algn="ctr" eaLnBrk="1" hangingPunct="1"/>
            <a:r>
              <a:rPr lang="ru-RU" sz="4400" b="1" smtClean="0"/>
              <a:t>Математика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z="3600" b="1" smtClean="0"/>
              <a:t>9 – 4 + 3 = 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/>
              <a:t>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smtClean="0"/>
              <a:t>              9 – 4 + 3 = 2</a:t>
            </a:r>
          </a:p>
          <a:p>
            <a:pPr algn="ctr" eaLnBrk="1" hangingPunct="1">
              <a:lnSpc>
                <a:spcPct val="90000"/>
              </a:lnSpc>
            </a:pPr>
            <a:endParaRPr lang="ru-RU" sz="3600" b="1" smtClean="0"/>
          </a:p>
          <a:p>
            <a:pPr algn="ctr" eaLnBrk="1" hangingPunct="1">
              <a:lnSpc>
                <a:spcPct val="90000"/>
              </a:lnSpc>
            </a:pPr>
            <a:r>
              <a:rPr lang="ru-RU" sz="3600" b="1" smtClean="0"/>
              <a:t>Порядок действий в выражениях.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60350"/>
            <a:ext cx="7313613" cy="1143000"/>
          </a:xfrm>
        </p:spPr>
        <p:txBody>
          <a:bodyPr anchor="ctr"/>
          <a:lstStyle/>
          <a:p>
            <a:pPr algn="ctr" eaLnBrk="1" hangingPunct="1"/>
            <a:r>
              <a:rPr lang="ru-RU" sz="4400" b="1" smtClean="0"/>
              <a:t>Русский   язык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b="1" smtClean="0"/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 вьюга                       подъезд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 медвежья                 съёмка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 листья                      объявление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 веселье                    подъём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 муравьи                   разъяснил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400" b="1" smtClean="0"/>
              <a:t>Окружающий  мир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7416800" cy="4537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313613" cy="1143000"/>
          </a:xfrm>
        </p:spPr>
        <p:txBody>
          <a:bodyPr anchor="ctr"/>
          <a:lstStyle/>
          <a:p>
            <a:pPr algn="ctr" eaLnBrk="1" hangingPunct="1"/>
            <a:r>
              <a:rPr lang="ru-RU" sz="4400" b="1" smtClean="0"/>
              <a:t>Литературное   чтение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 Догадайтесь, о чём пойдёт речь на нашем занятии?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-Составьте пословицу и объясните её смысл.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 1) Слово, злое, доброе, калечит, лечит, 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 2) Дело, пело, делай, сердце, доброе, чтобы. (Работа в группах)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 1) Доброе слово лечит, а злое калечит.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 2) Делай доброе дело, чтобы сердце пело.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- Какова тема занятия? (Добро и зло)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400" b="1" smtClean="0"/>
              <a:t>Тест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1. Проблемный урок отличается от традиционного:</a:t>
            </a:r>
            <a:endParaRPr lang="ru-RU" smtClean="0"/>
          </a:p>
          <a:p>
            <a:pPr eaLnBrk="1" hangingPunct="1"/>
            <a:r>
              <a:rPr lang="ru-RU" smtClean="0"/>
              <a:t>    а) образовательной целью</a:t>
            </a:r>
          </a:p>
          <a:p>
            <a:pPr eaLnBrk="1" hangingPunct="1"/>
            <a:r>
              <a:rPr lang="ru-RU" smtClean="0"/>
              <a:t>    б) учебной деятельностью школьников</a:t>
            </a:r>
          </a:p>
          <a:p>
            <a:pPr eaLnBrk="1" hangingPunct="1"/>
            <a:r>
              <a:rPr lang="ru-RU" smtClean="0"/>
              <a:t>    в) конечными результатами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2. Проблемный урок обеспечивает:</a:t>
            </a:r>
            <a:endParaRPr lang="ru-RU" smtClean="0"/>
          </a:p>
          <a:p>
            <a:pPr eaLnBrk="1" hangingPunct="1"/>
            <a:r>
              <a:rPr lang="ru-RU" smtClean="0"/>
              <a:t>    а) творческое усвоение знаний</a:t>
            </a:r>
          </a:p>
          <a:p>
            <a:pPr eaLnBrk="1" hangingPunct="1"/>
            <a:r>
              <a:rPr lang="ru-RU" smtClean="0"/>
              <a:t>    б) творческое формирование умений</a:t>
            </a:r>
          </a:p>
          <a:p>
            <a:pPr eaLnBrk="1" hangingPunct="1"/>
            <a:r>
              <a:rPr lang="ru-RU" smtClean="0"/>
              <a:t>    в) творческое формирование навыков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3. Технология проблемного урока включает: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а) проблемные методы введения знаний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б) задачи и упражнения на закрепление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в) продуктивные задания на воспроизведение знаний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4. Поставить учебную проблему - значит:</a:t>
            </a:r>
            <a:endParaRPr lang="ru-RU" smtClean="0"/>
          </a:p>
          <a:p>
            <a:pPr eaLnBrk="1" hangingPunct="1"/>
            <a:r>
              <a:rPr lang="ru-RU" smtClean="0"/>
              <a:t>    а) назвать тему урока</a:t>
            </a:r>
          </a:p>
          <a:p>
            <a:pPr eaLnBrk="1" hangingPunct="1"/>
            <a:r>
              <a:rPr lang="ru-RU" smtClean="0"/>
              <a:t>    б) задать классу вопрос</a:t>
            </a:r>
          </a:p>
          <a:p>
            <a:pPr eaLnBrk="1" hangingPunct="1"/>
            <a:r>
              <a:rPr lang="ru-RU" smtClean="0"/>
              <a:t>    в) помочь ученикам сформулировать тему урока или вопрос для исследования</a:t>
            </a:r>
            <a:br>
              <a:rPr lang="ru-RU" smtClean="0"/>
            </a:b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5. Постановка учебной проблемы обеспечивает:</a:t>
            </a:r>
            <a:endParaRPr lang="ru-RU" smtClean="0"/>
          </a:p>
          <a:p>
            <a:pPr eaLnBrk="1" hangingPunct="1"/>
            <a:r>
              <a:rPr lang="ru-RU" smtClean="0"/>
              <a:t>    а) мотивацию к усвоению нового материала</a:t>
            </a:r>
          </a:p>
          <a:p>
            <a:pPr eaLnBrk="1" hangingPunct="1"/>
            <a:r>
              <a:rPr lang="ru-RU" smtClean="0"/>
              <a:t>    б) открытие знания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2500" b="1" smtClean="0"/>
              <a:t>6. Поиск решения организуется методами:</a:t>
            </a:r>
            <a:endParaRPr lang="ru-RU" sz="2500" smtClean="0"/>
          </a:p>
          <a:p>
            <a:pPr eaLnBrk="1" hangingPunct="1"/>
            <a:r>
              <a:rPr lang="ru-RU" sz="2500" smtClean="0"/>
              <a:t>    а) побуждающий к гипотезам диалог</a:t>
            </a:r>
          </a:p>
          <a:p>
            <a:pPr eaLnBrk="1" hangingPunct="1"/>
            <a:r>
              <a:rPr lang="ru-RU" sz="2500" smtClean="0"/>
              <a:t>    б) сообщение темы с мотивирующим приемом</a:t>
            </a:r>
          </a:p>
          <a:p>
            <a:pPr eaLnBrk="1" hangingPunct="1"/>
            <a:r>
              <a:rPr lang="ru-RU" sz="2500" smtClean="0"/>
              <a:t>    в) подводящий от или без проблемы диалог</a:t>
            </a:r>
          </a:p>
          <a:p>
            <a:pPr eaLnBrk="1" hangingPunct="1"/>
            <a:r>
              <a:rPr lang="ru-RU" sz="2500" smtClean="0"/>
              <a:t>    г) сообщение готового знания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313613" cy="1143000"/>
          </a:xfrm>
        </p:spPr>
        <p:txBody>
          <a:bodyPr anchor="ctr"/>
          <a:lstStyle/>
          <a:p>
            <a:pPr eaLnBrk="1" hangingPunct="1"/>
            <a:r>
              <a:rPr lang="ru-RU" sz="4400" b="1" smtClean="0"/>
              <a:t>Великие  педагоги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2778125" cy="2952750"/>
          </a:xfrm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492375"/>
            <a:ext cx="23764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997200"/>
            <a:ext cx="2879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11188" y="4437063"/>
            <a:ext cx="124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Сократ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987675" y="5300663"/>
            <a:ext cx="140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Д. Дьюи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 rot="928280">
            <a:off x="4643438" y="6629400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                  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848350" y="5969000"/>
            <a:ext cx="263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Ш. Амонашвили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7. Побуждающий диалог представляет собой:</a:t>
            </a:r>
            <a:endParaRPr lang="ru-RU" smtClean="0"/>
          </a:p>
          <a:p>
            <a:pPr eaLnBrk="1" hangingPunct="1"/>
            <a:r>
              <a:rPr lang="ru-RU" smtClean="0"/>
              <a:t>    а) отдельные вопросы, стимулирующие мысль ученика</a:t>
            </a:r>
          </a:p>
          <a:p>
            <a:pPr eaLnBrk="1" hangingPunct="1"/>
            <a:r>
              <a:rPr lang="ru-RU" smtClean="0"/>
              <a:t>    б) систему посильных ученику заданий, ведущих к мысли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8. Побуждающий диалог характеризуется признаками:</a:t>
            </a:r>
            <a:endParaRPr lang="ru-RU" smtClean="0"/>
          </a:p>
          <a:p>
            <a:pPr eaLnBrk="1" hangingPunct="1"/>
            <a:r>
              <a:rPr lang="ru-RU" smtClean="0"/>
              <a:t>    а) жесткий пошаговый ход</a:t>
            </a:r>
          </a:p>
          <a:p>
            <a:pPr eaLnBrk="1" hangingPunct="1"/>
            <a:r>
              <a:rPr lang="ru-RU" smtClean="0"/>
              <a:t>    б) переживание участниками чувства риска</a:t>
            </a:r>
          </a:p>
          <a:p>
            <a:pPr eaLnBrk="1" hangingPunct="1"/>
            <a:r>
              <a:rPr lang="ru-RU" smtClean="0"/>
              <a:t>    в) высокая вероятность неожиданных ответов учеников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9. Подводящий диалог развивает:</a:t>
            </a:r>
            <a:endParaRPr lang="ru-RU" smtClean="0"/>
          </a:p>
          <a:p>
            <a:pPr eaLnBrk="1" hangingPunct="1"/>
            <a:r>
              <a:rPr lang="ru-RU" smtClean="0"/>
              <a:t>    а) творческие способности и эффективен для сильных детей</a:t>
            </a:r>
          </a:p>
          <a:p>
            <a:pPr eaLnBrk="1" hangingPunct="1"/>
            <a:r>
              <a:rPr lang="ru-RU" smtClean="0"/>
              <a:t>    б) логическое мышление и эффективен для слабых учащихся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79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10. Продуктивные задания на воспроизведение: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а) позволяют пройти все звенья творчества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б) обеспечивают выражение знания в разной форме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в) углубляют понимание нового материала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48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11. К продуктивным заданиям относятся:</a:t>
            </a:r>
            <a:endParaRPr lang="ru-RU" smtClean="0"/>
          </a:p>
          <a:p>
            <a:pPr eaLnBrk="1" hangingPunct="1"/>
            <a:r>
              <a:rPr lang="ru-RU" smtClean="0"/>
              <a:t>    а) формулирование учениками вопросов;</a:t>
            </a:r>
          </a:p>
          <a:p>
            <a:pPr eaLnBrk="1" hangingPunct="1"/>
            <a:r>
              <a:rPr lang="ru-RU" smtClean="0"/>
              <a:t>    б) задания "выучи", "перескажи"</a:t>
            </a:r>
          </a:p>
          <a:p>
            <a:pPr eaLnBrk="1" hangingPunct="1"/>
            <a:r>
              <a:rPr lang="ru-RU" smtClean="0"/>
              <a:t>    в) составление опорных сигналов учениками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 </a:t>
            </a:r>
            <a:endParaRPr lang="ru-RU" b="1" smtClean="0"/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12. Продуктивное задание на формулирование темы дается: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а) на каждом проблемном уроке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б) когда учебная проблема возникла как вопрос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    в) в случае подводящего без проблемы диалога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13. Подготовка проблемного урока:</a:t>
            </a:r>
            <a:endParaRPr lang="ru-RU" smtClean="0"/>
          </a:p>
          <a:p>
            <a:pPr eaLnBrk="1" hangingPunct="1"/>
            <a:r>
              <a:rPr lang="ru-RU" smtClean="0"/>
              <a:t>    а) одинакова для любого содержания</a:t>
            </a:r>
          </a:p>
          <a:p>
            <a:pPr eaLnBrk="1" hangingPunct="1"/>
            <a:r>
              <a:rPr lang="ru-RU" smtClean="0"/>
              <a:t>    б) зависит от количества знаний</a:t>
            </a:r>
          </a:p>
          <a:p>
            <a:pPr eaLnBrk="1" hangingPunct="1"/>
            <a:r>
              <a:rPr lang="ru-RU" smtClean="0"/>
              <a:t>    в) зависит от типа знаний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14. Возможности проблемного введения ограничены для:</a:t>
            </a:r>
            <a:endParaRPr lang="ru-RU" smtClean="0"/>
          </a:p>
          <a:p>
            <a:pPr eaLnBrk="1" hangingPunct="1"/>
            <a:r>
              <a:rPr lang="ru-RU" smtClean="0"/>
              <a:t>    а) фактов</a:t>
            </a:r>
          </a:p>
          <a:p>
            <a:pPr eaLnBrk="1" hangingPunct="1"/>
            <a:r>
              <a:rPr lang="ru-RU" smtClean="0"/>
              <a:t>    б) понятий</a:t>
            </a:r>
          </a:p>
          <a:p>
            <a:pPr eaLnBrk="1" hangingPunct="1"/>
            <a:r>
              <a:rPr lang="ru-RU" smtClean="0"/>
              <a:t>    в) правил</a:t>
            </a:r>
          </a:p>
          <a:p>
            <a:pPr eaLnBrk="1" hangingPunct="1"/>
            <a:r>
              <a:rPr lang="ru-RU" smtClean="0"/>
              <a:t>    г) закономерностей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15. Технологии проблемного обучения можно использовать:</a:t>
            </a:r>
            <a:endParaRPr lang="ru-RU" smtClean="0"/>
          </a:p>
          <a:p>
            <a:pPr eaLnBrk="1" hangingPunct="1"/>
            <a:r>
              <a:rPr lang="ru-RU" smtClean="0"/>
              <a:t>    а) во всех образовательных моделях и системах</a:t>
            </a:r>
          </a:p>
          <a:p>
            <a:pPr eaLnBrk="1" hangingPunct="1"/>
            <a:r>
              <a:rPr lang="ru-RU" smtClean="0"/>
              <a:t>    б) на всех школьных ступенях и предметах</a:t>
            </a:r>
          </a:p>
          <a:p>
            <a:pPr eaLnBrk="1" hangingPunct="1"/>
            <a:r>
              <a:rPr lang="ru-RU" smtClean="0"/>
              <a:t>    в) каждому учителю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88913"/>
            <a:ext cx="7313613" cy="1143000"/>
          </a:xfrm>
        </p:spPr>
        <p:txBody>
          <a:bodyPr anchor="ctr"/>
          <a:lstStyle/>
          <a:p>
            <a:pPr algn="ctr" eaLnBrk="1" hangingPunct="1"/>
            <a:r>
              <a:rPr lang="ru-RU" sz="4400" b="1" smtClean="0"/>
              <a:t>Проверь  себя.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500" b="1" smtClean="0"/>
              <a:t> </a:t>
            </a:r>
            <a:r>
              <a:rPr lang="ru-RU" sz="2500" smtClean="0"/>
              <a:t> </a:t>
            </a:r>
            <a:r>
              <a:rPr lang="ru-RU" sz="2500" b="1" smtClean="0"/>
              <a:t>1. Б, В                                       8. Б, В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smtClean="0"/>
              <a:t>  2. А                                           9. Б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smtClean="0"/>
              <a:t>  3.  А, В                                      10. Б, В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smtClean="0"/>
              <a:t>  4.  В                                          11. А, 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smtClean="0"/>
              <a:t>  5.  А                                          12. Б, 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smtClean="0"/>
              <a:t>  6. А, В                                       13. Б, В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smtClean="0"/>
              <a:t>  7. А                                           14. 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b="1" smtClean="0"/>
              <a:t>                                                   15. А,Б,В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313613" cy="1143000"/>
          </a:xfrm>
        </p:spPr>
        <p:txBody>
          <a:bodyPr anchor="ctr"/>
          <a:lstStyle/>
          <a:p>
            <a:pPr algn="ctr" eaLnBrk="1" hangingPunct="1"/>
            <a:r>
              <a:rPr lang="ru-RU" sz="4400" b="1" smtClean="0">
                <a:latin typeface="Times New Roman" pitchFamily="18" charset="0"/>
              </a:rPr>
              <a:t>Проблема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643438" y="2420938"/>
            <a:ext cx="38274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Проблема – сложный вопрос, задача, требующая решения.</a:t>
            </a:r>
          </a:p>
          <a:p>
            <a:r>
              <a:rPr lang="ru-RU" sz="2800">
                <a:latin typeface="Times New Roman" pitchFamily="18" charset="0"/>
              </a:rPr>
              <a:t>               </a:t>
            </a:r>
          </a:p>
          <a:p>
            <a:r>
              <a:rPr lang="ru-RU" sz="2800">
                <a:latin typeface="Times New Roman" pitchFamily="18" charset="0"/>
              </a:rPr>
              <a:t>               </a:t>
            </a:r>
            <a:r>
              <a:rPr lang="ru-RU" sz="2400" b="1">
                <a:latin typeface="Times New Roman" pitchFamily="18" charset="0"/>
              </a:rPr>
              <a:t>С.И. Ожегов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41438"/>
            <a:ext cx="3959225" cy="4741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313613" cy="1143000"/>
          </a:xfrm>
        </p:spPr>
        <p:txBody>
          <a:bodyPr anchor="ctr"/>
          <a:lstStyle/>
          <a:p>
            <a:pPr algn="ctr" eaLnBrk="1" hangingPunct="1"/>
            <a:r>
              <a:rPr lang="ru-RU" sz="4400" b="1" smtClean="0"/>
              <a:t>Интерпретация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b="1" u="sng" smtClean="0"/>
              <a:t>14 - 15</a:t>
            </a:r>
            <a:r>
              <a:rPr lang="ru-RU" b="1" smtClean="0"/>
              <a:t> -</a:t>
            </a:r>
            <a:r>
              <a:rPr lang="ru-RU" smtClean="0"/>
              <a:t> Вы усвоили знания идеально.</a:t>
            </a:r>
          </a:p>
          <a:p>
            <a:pPr eaLnBrk="1" hangingPunct="1">
              <a:lnSpc>
                <a:spcPct val="90000"/>
              </a:lnSpc>
            </a:pPr>
            <a:r>
              <a:rPr lang="ru-RU" b="1" u="sng" smtClean="0"/>
              <a:t>11 - 13</a:t>
            </a:r>
            <a:r>
              <a:rPr lang="ru-RU" smtClean="0"/>
              <a:t> - Почти безошибочно. Примите поздравления!</a:t>
            </a:r>
          </a:p>
          <a:p>
            <a:pPr eaLnBrk="1" hangingPunct="1">
              <a:lnSpc>
                <a:spcPct val="90000"/>
              </a:lnSpc>
            </a:pPr>
            <a:r>
              <a:rPr lang="ru-RU" b="1" u="sng" smtClean="0"/>
              <a:t>6 - 10</a:t>
            </a:r>
            <a:r>
              <a:rPr lang="ru-RU" smtClean="0"/>
              <a:t> - Неплохо. Но к отдельным вопросам надо бы вернуться.</a:t>
            </a:r>
          </a:p>
          <a:p>
            <a:pPr eaLnBrk="1" hangingPunct="1">
              <a:lnSpc>
                <a:spcPct val="90000"/>
              </a:lnSpc>
            </a:pPr>
            <a:r>
              <a:rPr lang="ru-RU" b="1" u="sng" smtClean="0"/>
              <a:t>0 - 5</a:t>
            </a:r>
            <a:r>
              <a:rPr lang="ru-RU" smtClean="0"/>
              <a:t>  -  Огорчаться не стоит. Заново изучить проблему никогда не поздно.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u-RU" sz="4400" b="1" smtClean="0"/>
              <a:t>Вывод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900" smtClean="0"/>
          </a:p>
          <a:p>
            <a:pPr eaLnBrk="1" hangingPunct="1">
              <a:lnSpc>
                <a:spcPct val="80000"/>
              </a:lnSpc>
            </a:pPr>
            <a:r>
              <a:rPr lang="ru-RU" sz="1900" smtClean="0"/>
              <a:t>- </a:t>
            </a:r>
            <a:r>
              <a:rPr lang="ru-RU" sz="2800" b="1" smtClean="0"/>
              <a:t>проблемное обучение активизирует мыслительную деятельность, без которой школьнику очень сложно учиться, тем более с интересом;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-      у большинства учащихся   формируется положительная мотивация к изучению предметов, познавательный интерес;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-      возрастает эффективность развития интеллектуальных и творческих способностей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-обеспечивает прочные результаты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430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7200" smtClean="0"/>
              <a:t>Творческих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200" smtClean="0"/>
              <a:t>        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33375"/>
            <a:ext cx="7313612" cy="1143000"/>
          </a:xfrm>
        </p:spPr>
        <p:txBody>
          <a:bodyPr anchor="ctr"/>
          <a:lstStyle/>
          <a:p>
            <a:pPr algn="ctr" eaLnBrk="1" hangingPunct="1"/>
            <a:r>
              <a:rPr lang="ru-RU" sz="4400" b="1" smtClean="0"/>
              <a:t>Проблема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44675"/>
            <a:ext cx="4105275" cy="3960813"/>
          </a:xfrm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356100" y="2205038"/>
            <a:ext cx="59118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</a:t>
            </a:r>
            <a:r>
              <a:rPr lang="ru-RU" sz="2400" b="1">
                <a:latin typeface="Arial Unicode MS" pitchFamily="34" charset="-128"/>
              </a:rPr>
              <a:t>Формулирование проблемы</a:t>
            </a:r>
          </a:p>
          <a:p>
            <a:r>
              <a:rPr lang="ru-RU" sz="2400" b="1">
                <a:latin typeface="Arial Unicode MS" pitchFamily="34" charset="-128"/>
              </a:rPr>
              <a:t> часто</a:t>
            </a:r>
          </a:p>
          <a:p>
            <a:r>
              <a:rPr lang="ru-RU" sz="2400" b="1">
                <a:latin typeface="Arial Unicode MS" pitchFamily="34" charset="-128"/>
              </a:rPr>
              <a:t> более существенно, </a:t>
            </a:r>
          </a:p>
          <a:p>
            <a:r>
              <a:rPr lang="ru-RU" sz="2400" b="1">
                <a:latin typeface="Arial Unicode MS" pitchFamily="34" charset="-128"/>
              </a:rPr>
              <a:t> чем её разрешение.</a:t>
            </a:r>
          </a:p>
          <a:p>
            <a:r>
              <a:rPr lang="ru-RU" sz="2400" b="1">
                <a:latin typeface="Arial Unicode MS" pitchFamily="34" charset="-128"/>
              </a:rPr>
              <a:t>                  </a:t>
            </a:r>
          </a:p>
          <a:p>
            <a:r>
              <a:rPr lang="ru-RU" sz="2400">
                <a:latin typeface="Times New Roman" pitchFamily="18" charset="0"/>
              </a:rPr>
              <a:t>                                    </a:t>
            </a:r>
            <a:r>
              <a:rPr lang="ru-RU" sz="2400" b="1">
                <a:latin typeface="Times New Roman" pitchFamily="18" charset="0"/>
              </a:rPr>
              <a:t>А. Энштейн.</a:t>
            </a:r>
          </a:p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313613" cy="1143000"/>
          </a:xfrm>
        </p:spPr>
        <p:txBody>
          <a:bodyPr anchor="ctr"/>
          <a:lstStyle/>
          <a:p>
            <a:pPr eaLnBrk="1" hangingPunct="1"/>
            <a:r>
              <a:rPr lang="ru-RU" sz="4400" b="1" smtClean="0"/>
              <a:t>Проблемная ситуация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Познавательная задача, которая характеризуется противоречием между имеющимися знаниями, умениями, отношениями и предъявляемым требованием.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400" b="1" smtClean="0"/>
              <a:t>Проблемное обучение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2500" b="1" smtClean="0"/>
              <a:t>      </a:t>
            </a:r>
            <a:r>
              <a:rPr lang="ru-RU" sz="3600" b="1" smtClean="0"/>
              <a:t>Три основные формы: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600" b="1" smtClean="0"/>
              <a:t>Проблемное изложение.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600" b="1" smtClean="0"/>
              <a:t>Частично-поисковая деятельность.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3600" b="1" smtClean="0"/>
              <a:t>Исследовательская деятельность.</a:t>
            </a:r>
          </a:p>
          <a:p>
            <a:pPr marL="609600" indent="-609600" eaLnBrk="1" hangingPunct="1">
              <a:buFontTx/>
              <a:buAutoNum type="arabicParenR"/>
            </a:pPr>
            <a:endParaRPr lang="ru-RU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7313613" cy="1143000"/>
          </a:xfrm>
        </p:spPr>
        <p:txBody>
          <a:bodyPr/>
          <a:lstStyle/>
          <a:p>
            <a:r>
              <a:rPr lang="ru-RU" sz="4400" b="1" smtClean="0"/>
              <a:t>Виды проблемного обучения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  <a:p>
            <a:r>
              <a:rPr lang="ru-RU" b="1" smtClean="0">
                <a:latin typeface="Arial" charset="0"/>
              </a:rPr>
              <a:t>1</a:t>
            </a:r>
            <a:r>
              <a:rPr lang="ru-RU" sz="3600" b="1" smtClean="0">
                <a:latin typeface="Arial" charset="0"/>
              </a:rPr>
              <a:t>) Теоретическое исследование.</a:t>
            </a:r>
          </a:p>
          <a:p>
            <a:r>
              <a:rPr lang="ru-RU" sz="3600" b="1" smtClean="0">
                <a:latin typeface="Arial" charset="0"/>
              </a:rPr>
              <a:t>2) Практическое творчество.</a:t>
            </a:r>
          </a:p>
          <a:p>
            <a:r>
              <a:rPr lang="ru-RU" sz="3600" b="1" smtClean="0">
                <a:latin typeface="Arial" charset="0"/>
              </a:rPr>
              <a:t>3) Художественное творчество.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33375"/>
            <a:ext cx="7313613" cy="1143000"/>
          </a:xfrm>
        </p:spPr>
        <p:txBody>
          <a:bodyPr anchor="ctr"/>
          <a:lstStyle/>
          <a:p>
            <a:pPr eaLnBrk="1" hangingPunct="1"/>
            <a:r>
              <a:rPr lang="ru-RU" sz="4400" b="1" smtClean="0"/>
              <a:t>Проблемный  диалог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844675"/>
            <a:ext cx="73136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1) Постановка проблемы.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2) Поиск решения.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3) Выражение решения.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789363"/>
            <a:ext cx="42481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900113" y="31416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260350"/>
            <a:ext cx="7313613" cy="1143000"/>
          </a:xfrm>
        </p:spPr>
        <p:txBody>
          <a:bodyPr anchor="ctr"/>
          <a:lstStyle/>
          <a:p>
            <a:pPr eaLnBrk="1" hangingPunct="1"/>
            <a:r>
              <a:rPr lang="ru-RU" sz="4400" b="1" smtClean="0"/>
              <a:t>Результаты применения технологии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500" smtClean="0"/>
              <a:t>    </a:t>
            </a:r>
            <a:r>
              <a:rPr lang="ru-RU" sz="3600" b="1" u="sng" smtClean="0"/>
              <a:t>Предметные.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   </a:t>
            </a:r>
            <a:r>
              <a:rPr lang="ru-RU" sz="3600" b="1" u="sng" smtClean="0"/>
              <a:t>Метапредметные: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    1) Познавательные.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    2) Коммуникативные.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    3) Регулятивные.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smtClean="0"/>
              <a:t>    </a:t>
            </a:r>
            <a:r>
              <a:rPr lang="ru-RU" sz="3600" b="1" u="sng" smtClean="0"/>
              <a:t>Личностные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 build="p"/>
    </p:bld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609</Words>
  <Application>Microsoft Office PowerPoint</Application>
  <PresentationFormat>Экран (4:3)</PresentationFormat>
  <Paragraphs>169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Verdana</vt:lpstr>
      <vt:lpstr>Arial</vt:lpstr>
      <vt:lpstr>Wingdings</vt:lpstr>
      <vt:lpstr>Calibri</vt:lpstr>
      <vt:lpstr>Times New Roman</vt:lpstr>
      <vt:lpstr>Arial Unicode MS</vt:lpstr>
      <vt:lpstr>Затмение</vt:lpstr>
      <vt:lpstr>Затмение</vt:lpstr>
      <vt:lpstr>Технология    проблемного                 обучения</vt:lpstr>
      <vt:lpstr>Великие  педагоги</vt:lpstr>
      <vt:lpstr>Проблема</vt:lpstr>
      <vt:lpstr>Проблема</vt:lpstr>
      <vt:lpstr>Проблемная ситуация</vt:lpstr>
      <vt:lpstr>Проблемное обучение</vt:lpstr>
      <vt:lpstr>Виды проблемного обучения</vt:lpstr>
      <vt:lpstr>Проблемный  диалог</vt:lpstr>
      <vt:lpstr>Результаты применения технологии</vt:lpstr>
      <vt:lpstr>Математика</vt:lpstr>
      <vt:lpstr>Русский   язык</vt:lpstr>
      <vt:lpstr>Окружающий  мир</vt:lpstr>
      <vt:lpstr>Литературное   чтение</vt:lpstr>
      <vt:lpstr>Тест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Проверь  себя.</vt:lpstr>
      <vt:lpstr>Интерпретация</vt:lpstr>
      <vt:lpstr>Вывод</vt:lpstr>
      <vt:lpstr>Слайд 32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  проблемного обучения</dc:title>
  <dc:creator>Елена</dc:creator>
  <cp:lastModifiedBy>Елена</cp:lastModifiedBy>
  <cp:revision>56</cp:revision>
  <dcterms:created xsi:type="dcterms:W3CDTF">2014-11-04T12:28:33Z</dcterms:created>
  <dcterms:modified xsi:type="dcterms:W3CDTF">2015-01-27T14:21:38Z</dcterms:modified>
</cp:coreProperties>
</file>