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8" r:id="rId3"/>
    <p:sldId id="289" r:id="rId4"/>
    <p:sldId id="277" r:id="rId5"/>
    <p:sldId id="273" r:id="rId6"/>
    <p:sldId id="285" r:id="rId7"/>
    <p:sldId id="286" r:id="rId8"/>
    <p:sldId id="291" r:id="rId9"/>
    <p:sldId id="288" r:id="rId10"/>
    <p:sldId id="274" r:id="rId11"/>
    <p:sldId id="263" r:id="rId12"/>
    <p:sldId id="260" r:id="rId13"/>
    <p:sldId id="280" r:id="rId14"/>
    <p:sldId id="272" r:id="rId15"/>
    <p:sldId id="287" r:id="rId16"/>
    <p:sldId id="275" r:id="rId17"/>
    <p:sldId id="283" r:id="rId18"/>
    <p:sldId id="284" r:id="rId19"/>
    <p:sldId id="290" r:id="rId20"/>
    <p:sldId id="271" r:id="rId21"/>
    <p:sldId id="268" r:id="rId22"/>
    <p:sldId id="270" r:id="rId23"/>
    <p:sldId id="262" r:id="rId24"/>
    <p:sldId id="257" r:id="rId25"/>
    <p:sldId id="259" r:id="rId26"/>
    <p:sldId id="266" r:id="rId27"/>
    <p:sldId id="2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1329-24E1-460C-991E-87777EAA295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AA934-90CD-4C69-85AC-178FC8055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11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6E18C-354D-4874-9547-D1787A020C4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 lIns="92080" tIns="46040" rIns="92080" bIns="460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40C3-38E7-45CF-966D-AB781B5B1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23410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4CCBC5-2EF0-42F8-A7CF-133AB50DBCA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6F1988-7E76-4067-8DA4-803BE6528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85800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Реализация ФГОС начального общего образования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293096"/>
            <a:ext cx="5712179" cy="96752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МБОУ СОШ №1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г.Покачи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ЧерныхЛ.В.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2011-2012учебный год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Documents and Settings\3\Рабочий стол\DSC0614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2060848"/>
            <a:ext cx="2880320" cy="324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650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7655"/>
              </p:ext>
            </p:extLst>
          </p:nvPr>
        </p:nvGraphicFramePr>
        <p:xfrm>
          <a:off x="1115616" y="1132367"/>
          <a:ext cx="6912767" cy="43371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5370"/>
                <a:gridCol w="1722816"/>
                <a:gridCol w="703152"/>
                <a:gridCol w="577387"/>
                <a:gridCol w="758787"/>
                <a:gridCol w="689593"/>
                <a:gridCol w="940653"/>
                <a:gridCol w="628816"/>
                <a:gridCol w="616193"/>
              </a:tblGrid>
              <a:tr h="1961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 dirty="0">
                          <a:effectLst/>
                        </a:rPr>
                        <a:t>№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Ф.И.О.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заняты в системе дополнительного образования города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понедельник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вторник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среда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четверг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пятница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примечание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</a:tr>
              <a:tr h="351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vert="vert27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занятость в школе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1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А. 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2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3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А.Е.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4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А.Д.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5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1+1,5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6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7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А. 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  <a:tr h="25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 b="0" dirty="0">
                          <a:effectLst/>
                        </a:rPr>
                        <a:t>51</a:t>
                      </a:r>
                      <a:endParaRPr lang="ru-RU" sz="3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Ю.Д.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03" marR="1950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03" marR="1950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9503" marR="1950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503" marR="1950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503" marR="1950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503" marR="1950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503" marR="1950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03" marR="19503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63678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Занятость обучающихся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1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3\Рабочий стол\черных2011\1класс 2012\DSC0618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6924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3\Рабочий стол\черных2011\1класс 2012\DSC0618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8652" y="3430054"/>
            <a:ext cx="266218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3\Рабочий стол\черных2011\1класс 2012\DSC0619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351902" cy="1946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5855" y="882990"/>
            <a:ext cx="401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Первые проекты и исследования</a:t>
            </a:r>
            <a:endParaRPr lang="ru-RU" sz="2000" b="1" dirty="0"/>
          </a:p>
        </p:txBody>
      </p:sp>
      <p:pic>
        <p:nvPicPr>
          <p:cNvPr id="6" name="Рисунок 5" descr="E:\фото\DSC0598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910" y="3431108"/>
            <a:ext cx="3158081" cy="212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673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Я рисую лето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C:\Documents and Settings\3\Рабочий стол\черных2011\1класс 2012\DSC0619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5"/>
            <a:ext cx="1728193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Documents and Settings\3\Рабочий стол\черных2011\1класс 2012\DSC06191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4500" y="3050555"/>
            <a:ext cx="3062758" cy="209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3\Рабочий стол\черных2011\1класс 2012\DSC0622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930091"/>
            <a:ext cx="3084735" cy="2869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07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0599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266678" cy="239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DSC0600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2403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327309"/>
            <a:ext cx="26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Мы танцуем и поем…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6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май\Фото-004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08720"/>
            <a:ext cx="612068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90872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Настало лето  - отдыхаем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0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13184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Психолого – педагогическое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сопровождение ФГОС НОО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17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647159"/>
              </p:ext>
            </p:extLst>
          </p:nvPr>
        </p:nvGraphicFramePr>
        <p:xfrm>
          <a:off x="1475656" y="764704"/>
          <a:ext cx="6196013" cy="21725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4894"/>
                <a:gridCol w="1070551"/>
                <a:gridCol w="1220284"/>
                <a:gridCol w="1220284"/>
              </a:tblGrid>
              <a:tr h="700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Исследование внутренней позиции школьника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1б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 параллели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</a:tr>
              <a:tr h="392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позиция сформирована средне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48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54,2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</a:tr>
              <a:tr h="588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позиция сформирована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30,6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</a:tr>
              <a:tr h="392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позиция не сформирована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20,8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18,4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38" marR="48438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4006779"/>
              </p:ext>
            </p:extLst>
          </p:nvPr>
        </p:nvGraphicFramePr>
        <p:xfrm>
          <a:off x="1463675" y="3205992"/>
          <a:ext cx="6196013" cy="23832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0950"/>
                <a:gridCol w="1455083"/>
                <a:gridCol w="1294990"/>
                <a:gridCol w="1294990"/>
              </a:tblGrid>
              <a:tr h="55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мотивов учения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1а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1б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 параллели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 anchor="ctr"/>
                </a:tc>
              </a:tr>
              <a:tr h="614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 уровень учебной мотивации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11уч-ся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44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 уч-ся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37,5%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20уч-ся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40,8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</a:tr>
              <a:tr h="614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 уровень учебной мотивации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12уч-ся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48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8уч-ся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33,4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20уч-ся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40,8%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</a:tr>
              <a:tr h="596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нормальный   уровень учебной мотивации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2уч-ся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8%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7уч-ся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29,1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9уч-ся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18,4%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46" marR="530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0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0256074"/>
              </p:ext>
            </p:extLst>
          </p:nvPr>
        </p:nvGraphicFramePr>
        <p:xfrm>
          <a:off x="1331641" y="836711"/>
          <a:ext cx="6264695" cy="4811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8715"/>
                <a:gridCol w="951339"/>
                <a:gridCol w="1458779"/>
                <a:gridCol w="1585862"/>
              </a:tblGrid>
              <a:tr h="32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адаптации методом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Люшера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(ЭС – эмоциональное состояние)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1б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параллели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 anchor="ctr"/>
                </a:tc>
              </a:tr>
              <a:tr h="4394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позитивная самооценка ЭС – преобладание положительных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эмоций,положительное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отношение к школе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</a:tr>
              <a:tr h="4394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негативная самооценка ЭС – преобладание отрицательных эмоций, негативное отношение к некоторым сторонам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уч.процесса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</a:tr>
              <a:tr h="215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позитивная самооценка ЭС – норма, положительное отношение к школе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54,2%.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</a:tr>
              <a:tr h="1306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инфантильная самооценка ЭС – норма, положительное отношение к школе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уч-ся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22" marR="340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2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4167544"/>
              </p:ext>
            </p:extLst>
          </p:nvPr>
        </p:nvGraphicFramePr>
        <p:xfrm>
          <a:off x="1547664" y="980728"/>
          <a:ext cx="6196013" cy="22082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4023"/>
                <a:gridCol w="1468698"/>
                <a:gridCol w="1596646"/>
                <a:gridCol w="1596646"/>
              </a:tblGrid>
              <a:tr h="789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Изучение школьной тревожности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 параллели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 anchor="ctr"/>
                </a:tc>
              </a:tr>
              <a:tr h="433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тревожность невысока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23 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95,8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95,9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</a:tr>
              <a:tr h="65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высокий уровень тревожности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 уч-ся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4,2%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649" marR="48649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985917"/>
              </p:ext>
            </p:extLst>
          </p:nvPr>
        </p:nvGraphicFramePr>
        <p:xfrm>
          <a:off x="1547664" y="3212976"/>
          <a:ext cx="6196014" cy="2921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2842"/>
                <a:gridCol w="1474936"/>
                <a:gridCol w="1549118"/>
                <a:gridCol w="1549118"/>
              </a:tblGrid>
              <a:tr h="120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Уровень адаптации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 параллели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 anchor="ctr"/>
                </a:tc>
              </a:tr>
              <a:tr h="400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норма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11 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 уч-ся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41,6%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21уч-ся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44,6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</a:tr>
              <a:tr h="400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13 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 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50%,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</a:tr>
              <a:tr h="607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 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8,4%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3уч-ся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458" marR="494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88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00808"/>
            <a:ext cx="62055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Анализ созданных условий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и эффективность использования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интерактивного оборудования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07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450" y="1232756"/>
            <a:ext cx="7092950" cy="421246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1.Нормативно –правовые акты, регламентирующие реализацию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ФГОС в текущем учебном году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Итоги реализации основной образовательной программы начального общего образования в текущем году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Анализ созданных условий и эффективность использования интерактивного оборудования учителями, реализующими ФГОС НОО в текущем учебном году.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Анализ достижений обучающихся по итогам реализации ФГОС НОО (предметные, метапредметные, личностные)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5.Результаты реализации внеурочной деятельности обучающихся.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6.Результаты психолого-педагогического сопровождения ФГОС НОО.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Итоги информационно-методического сопровождения реализации ФГОС НОО.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8.Проблемы и перспективы.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945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\DSC0597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6984776" cy="4373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908720"/>
            <a:ext cx="626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школьной столовой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6035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3\Рабочий стол\черных2011\1класс 2012\DSC0616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291465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3\Рабочий стол\черных2011\1класс 2012\DSC0620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295232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3\Рабочий стол\черных2011\1класс 2012\DSC0620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083" y="4220731"/>
            <a:ext cx="2511425" cy="188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3\Рабочий стол\черных2011\1класс 2012\DSC0620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587" y="4427741"/>
            <a:ext cx="2235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987824" y="77393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ИКТ – технологии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137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\DSC0597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3"/>
            <a:ext cx="259228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фото\DSC059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790628" cy="30781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75656" y="1196753"/>
            <a:ext cx="294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 уроке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938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3\Рабочий стол\черных2011\1класс 2012\DSC0619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0" y="1173586"/>
            <a:ext cx="4680522" cy="355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3\Рабочий стол\черных2011\1класс 2012\DSC0619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604" y="2978109"/>
            <a:ext cx="4392488" cy="2838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11760" y="836712"/>
            <a:ext cx="466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Первые грамоты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994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Портфель достижений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3\Рабочий стол\черных2011\1класс 2012\DSC06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65294"/>
            <a:ext cx="5704466" cy="42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0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4098" name="Picture 2" descr="C:\Documents and Settings\3\Рабочий стол\черных2011\1класс 2012\DSC06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826771" cy="21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3\Рабочий стол\черных2011\1класс 2012\DSC0617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0243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3\Рабочий стол\черных2011\1класс 2012\DSC0618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454" y="3789040"/>
            <a:ext cx="337512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03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3\Рабочий стол\черных2011\1класс 2012\DSC0617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8519" y="1628799"/>
            <a:ext cx="5256585" cy="338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3\Рабочий стол\черных2011\1класс 2012\DSC061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912" y="1412776"/>
            <a:ext cx="518457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99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будущий год</a:t>
            </a:r>
            <a:endParaRPr lang="ru-RU" dirty="0"/>
          </a:p>
        </p:txBody>
      </p:sp>
      <p:pic>
        <p:nvPicPr>
          <p:cNvPr id="4" name="Объект 3" descr="C:\Documents and Settings\3\Рабочий стол\черных2011\1класс 2012\DSC06219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472218" cy="258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3\Рабочий стол\черных2011\1класс 2012\DSC0621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828925" cy="212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7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181067"/>
            <a:ext cx="5291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Анализ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 достижений обучающихся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22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76263" y="50720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79388" y="1928813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ЛИЧНОСТНЫЕ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059113" y="1928813"/>
            <a:ext cx="2519362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МЕТАПРЕДМЕТНЫЕ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37250" y="1928813"/>
            <a:ext cx="2698750" cy="6842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ПРЕДМЕТНЫЕ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79388" y="27209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Самоопределение: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внутренняя позиция школьника;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самоиндификация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самоуважение и самооценка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79388" y="3584575"/>
            <a:ext cx="2519362" cy="86518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Смыслообразование: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мотивация (учебная, социальная);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границы собственного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знания и «незнания»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79388" y="4519613"/>
            <a:ext cx="2519362" cy="15525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Морально-этическая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ориентация: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ориентация на выполнение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моральных норм;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способность к решению моральных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проблем на основе 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децентрации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оценка своих поступков</a:t>
            </a:r>
            <a:r>
              <a:rPr lang="ru-R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057525" y="27209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Регулятивные: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управление своей деятельностью;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контроль и коррекция;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инициативность и самостоятельность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059113" y="3584575"/>
            <a:ext cx="2520950" cy="7191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Коммуникативные: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речевая деятельность;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навыки сотрудничества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059113" y="4519613"/>
            <a:ext cx="2519362" cy="15525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Познавательные: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работа с информацией;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работа с учебными моделями;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использование </a:t>
            </a:r>
            <a:r>
              <a:rPr lang="ru-RU" sz="1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знако-символических</a:t>
            </a:r>
            <a:endParaRPr lang="ru-RU" sz="10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средств, общих схем решения;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выполнение логических операций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сравнения, анализа, обобщения,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классификации, установления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аналогий, подведения под понятие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940425" y="2720975"/>
            <a:ext cx="1944688" cy="5143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8132763" y="2828925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011863" y="2695575"/>
            <a:ext cx="1765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>
                <a:latin typeface="Calibri" pitchFamily="34" charset="0"/>
              </a:rPr>
              <a:t>Основы системы</a:t>
            </a:r>
          </a:p>
          <a:p>
            <a:pPr algn="ctr" eaLnBrk="0" hangingPunct="0"/>
            <a:r>
              <a:rPr lang="ru-RU" sz="1400" b="1">
                <a:latin typeface="Calibri" pitchFamily="34" charset="0"/>
              </a:rPr>
              <a:t>научных знаний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5940425" y="3343275"/>
            <a:ext cx="2055813" cy="14763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973763" y="3368675"/>
            <a:ext cx="2017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>
                <a:latin typeface="Calibri" pitchFamily="34" charset="0"/>
              </a:rPr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>
                <a:latin typeface="Calibri" pitchFamily="34" charset="0"/>
              </a:rPr>
              <a:t>преобразованию</a:t>
            </a:r>
          </a:p>
          <a:p>
            <a:pPr algn="ctr" eaLnBrk="0" hangingPunct="0"/>
            <a:r>
              <a:rPr lang="ru-RU" sz="1400" b="1">
                <a:latin typeface="Calibri" pitchFamily="34" charset="0"/>
              </a:rPr>
              <a:t>и применению</a:t>
            </a:r>
          </a:p>
          <a:p>
            <a:pPr algn="ctr" eaLnBrk="0" hangingPunct="0"/>
            <a:r>
              <a:rPr lang="ru-RU" sz="1400" b="1">
                <a:latin typeface="Calibri" pitchFamily="34" charset="0"/>
              </a:rPr>
              <a:t>нового знания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8172450" y="2852738"/>
            <a:ext cx="414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РЯ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8135938" y="3198813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8135938" y="3213100"/>
            <a:ext cx="612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ЛЧт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8132763" y="3548063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8189913" y="3573463"/>
            <a:ext cx="414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ИЯ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8135938" y="3919538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8139113" y="3933825"/>
            <a:ext cx="53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Мат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8132763" y="4268788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8172450" y="4264025"/>
            <a:ext cx="414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ОМ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8132763" y="4629150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8172450" y="462438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Муз</a:t>
            </a: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8132763" y="4953000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8172450" y="4964113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ИЗО</a:t>
            </a: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8123238" y="5276850"/>
            <a:ext cx="431800" cy="252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8134350" y="529113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Тех</a:t>
            </a: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8132763" y="5637213"/>
            <a:ext cx="431800" cy="252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8124825" y="5632450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000" b="1">
                <a:latin typeface="Calibri" pitchFamily="34" charset="0"/>
              </a:rPr>
              <a:t>Физ</a:t>
            </a: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6500813" y="4786313"/>
            <a:ext cx="1022350" cy="357187"/>
          </a:xfrm>
          <a:prstGeom prst="downArrow">
            <a:avLst>
              <a:gd name="adj1" fmla="val 50000"/>
              <a:gd name="adj2" fmla="val 5198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5940425" y="5108575"/>
            <a:ext cx="2087563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5976938" y="5143500"/>
            <a:ext cx="2124075" cy="955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Calibri" pitchFamily="34" charset="0"/>
              </a:rPr>
              <a:t>Предметные </a:t>
            </a:r>
            <a:br>
              <a:rPr lang="ru-RU" sz="1400" b="1" dirty="0">
                <a:latin typeface="Calibri" pitchFamily="34" charset="0"/>
              </a:rPr>
            </a:br>
            <a:r>
              <a:rPr lang="ru-RU" sz="1400" b="1" dirty="0">
                <a:latin typeface="Calibri" pitchFamily="34" charset="0"/>
              </a:rPr>
              <a:t>и </a:t>
            </a:r>
            <a:r>
              <a:rPr lang="ru-RU" sz="1400" b="1" dirty="0" err="1">
                <a:latin typeface="Calibri" pitchFamily="34" charset="0"/>
              </a:rPr>
              <a:t>метапредметные</a:t>
            </a:r>
            <a:r>
              <a:rPr lang="ru-RU" sz="1400" b="1" dirty="0">
                <a:latin typeface="Calibri" pitchFamily="34" charset="0"/>
              </a:rPr>
              <a:t> действия с учебным материалом</a:t>
            </a:r>
            <a:r>
              <a:rPr lang="ru-RU" sz="1400" b="1" dirty="0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642938" y="428625"/>
            <a:ext cx="8137525" cy="936625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Планируемые результаты: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три основные группы результатов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683568" y="404664"/>
            <a:ext cx="8137525" cy="936625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Планируемые результаты: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три основные группы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151133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7141044"/>
              </p:ext>
            </p:extLst>
          </p:nvPr>
        </p:nvGraphicFramePr>
        <p:xfrm>
          <a:off x="1259632" y="1484784"/>
          <a:ext cx="6384201" cy="1086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359"/>
                <a:gridCol w="1979904"/>
                <a:gridCol w="1823249"/>
                <a:gridCol w="1899689"/>
              </a:tblGrid>
              <a:tr h="54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девочек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мальчиков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850271"/>
              </p:ext>
            </p:extLst>
          </p:nvPr>
        </p:nvGraphicFramePr>
        <p:xfrm>
          <a:off x="1259632" y="3356992"/>
          <a:ext cx="6196012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964"/>
                <a:gridCol w="620614"/>
                <a:gridCol w="601635"/>
                <a:gridCol w="704121"/>
                <a:gridCol w="596573"/>
                <a:gridCol w="616817"/>
                <a:gridCol w="762956"/>
                <a:gridCol w="917951"/>
                <a:gridCol w="860381"/>
              </a:tblGrid>
              <a:tr h="85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Умение читать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Математические умения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По буквам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По слогам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Целыми словами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Не читали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Знание цифр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Счет в в пределах 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Сложение в пределах10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Вычитание в пределах 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</a:tr>
              <a:tr h="19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1а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</a:tr>
              <a:tr h="19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1б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</a:tr>
              <a:tr h="19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17" marR="6831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827420"/>
            <a:ext cx="460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Стартовая диагностика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1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1340768"/>
          <a:ext cx="6552728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69"/>
                <a:gridCol w="615198"/>
                <a:gridCol w="615198"/>
                <a:gridCol w="615198"/>
                <a:gridCol w="724412"/>
                <a:gridCol w="653497"/>
                <a:gridCol w="720080"/>
                <a:gridCol w="576064"/>
                <a:gridCol w="432048"/>
                <a:gridCol w="576064"/>
              </a:tblGrid>
              <a:tr h="8758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отличный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399">
                <a:tc>
                  <a:txBody>
                    <a:bodyPr/>
                    <a:lstStyle/>
                    <a:p>
                      <a:endParaRPr lang="ru-RU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261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уч-ся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324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40,8%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16,3%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6,1%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39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22,5%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6,1%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908720"/>
            <a:ext cx="511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Результаты итоговой комплексной работы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8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011070"/>
              </p:ext>
            </p:extLst>
          </p:nvPr>
        </p:nvGraphicFramePr>
        <p:xfrm>
          <a:off x="1043605" y="764702"/>
          <a:ext cx="6840762" cy="50596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2968"/>
                <a:gridCol w="489186"/>
                <a:gridCol w="489647"/>
                <a:gridCol w="489186"/>
                <a:gridCol w="532525"/>
                <a:gridCol w="443542"/>
                <a:gridCol w="532525"/>
                <a:gridCol w="532525"/>
                <a:gridCol w="532525"/>
                <a:gridCol w="355017"/>
                <a:gridCol w="532525"/>
                <a:gridCol w="621049"/>
                <a:gridCol w="355017"/>
                <a:gridCol w="532525"/>
              </a:tblGrid>
              <a:tr h="576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Класс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Мониторинг освоения основной образовательной программы начального общего образования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обучающимися первых классов (по результатам наблюдений учителей)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0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Личностные УУД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Метапредметные УУД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Регулятивные УУД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Коммуникативные УУД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Положительное отношение к школе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Понимание необходимости учения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Способность принимать и сохранять учебную задачу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Умение планировать собственную деятельность в связи с поставленной задачей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Умение контролировать и оценивать свои действия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Умение понимать причины своего неуспеха и находить способы выхода из этой ситуации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Строить речевое высказывание в устной и письменной форме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Начинает осмысленно читать художественные и познавательные тексты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Умение передавать содержание текста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Умение строить понятные высказывания для одноклассников, сверстников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Умение задавать вопросы, необходимые  для организации своей деятельности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Умение договариваться с учащимися, педагогом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Умение осуществлять контроль и оказывать  в сотрудничестве необходимую  помощь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 vert="vert270"/>
                </a:tc>
              </a:tr>
              <a:tr h="316118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% (из 50 обучающихся)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42%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38%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56%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42%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48%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30%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52%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44%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48%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44%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52%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16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34%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28%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24%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34%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38%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48%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28%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50%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30%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40%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28%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16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26%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30%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22%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14%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22%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18%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12%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14%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16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6%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6%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16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1134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Успешен </a:t>
                      </a:r>
                      <a:r>
                        <a:rPr lang="ru-RU" sz="1050" dirty="0">
                          <a:effectLst/>
                        </a:rPr>
                        <a:t>от </a:t>
                      </a:r>
                      <a:r>
                        <a:rPr lang="ru-RU" sz="1050" dirty="0" smtClean="0">
                          <a:effectLst/>
                        </a:rPr>
                        <a:t>случая </a:t>
                      </a:r>
                      <a:r>
                        <a:rPr lang="ru-RU" sz="1050" dirty="0">
                          <a:effectLst/>
                        </a:rPr>
                        <a:t>к </a:t>
                      </a: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случаю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Скорее </a:t>
                      </a:r>
                      <a:r>
                        <a:rPr lang="ru-RU" sz="1050" dirty="0">
                          <a:effectLst/>
                        </a:rPr>
                        <a:t>да, чем нет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Да</a:t>
                      </a:r>
                      <a:r>
                        <a:rPr lang="ru-RU" sz="1050" dirty="0">
                          <a:effectLst/>
                        </a:rPr>
                        <a:t>, </a:t>
                      </a:r>
                      <a:r>
                        <a:rPr lang="ru-RU" sz="1050" dirty="0" smtClean="0">
                          <a:effectLst/>
                        </a:rPr>
                        <a:t>вполне успешен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Успешен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Эрудит –марафон « ЭМУ»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5823141"/>
              </p:ext>
            </p:extLst>
          </p:nvPr>
        </p:nvGraphicFramePr>
        <p:xfrm>
          <a:off x="755576" y="1484784"/>
          <a:ext cx="6391275" cy="4032448"/>
        </p:xfrm>
        <a:graphic>
          <a:graphicData uri="http://schemas.openxmlformats.org/presentationml/2006/ole">
            <p:oleObj spid="_x0000_s2058" name="Слайд" r:id="rId3" imgW="3648411" imgH="2735713" progId="PowerPoint.Slide.12">
              <p:embed/>
            </p:oleObj>
          </a:graphicData>
        </a:graphic>
      </p:graphicFrame>
      <p:pic>
        <p:nvPicPr>
          <p:cNvPr id="7" name="Рисунок 11" descr="Awards2.jpg"/>
          <p:cNvPicPr>
            <a:picLocks noChangeAspect="1"/>
          </p:cNvPicPr>
          <p:nvPr/>
        </p:nvPicPr>
        <p:blipFill>
          <a:blip r:embed="rId4" cstate="print"/>
          <a:srcRect l="7447" t="10660" r="14154" b="13341"/>
          <a:stretch>
            <a:fillRect/>
          </a:stretch>
        </p:blipFill>
        <p:spPr bwMode="auto">
          <a:xfrm>
            <a:off x="6876256" y="2060848"/>
            <a:ext cx="1512168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119987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579" y="1764457"/>
            <a:ext cx="5122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Реализация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внеурочной деятельности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16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816</TotalTime>
  <Words>933</Words>
  <Application>Microsoft Office PowerPoint</Application>
  <PresentationFormat>Экран (4:3)</PresentationFormat>
  <Paragraphs>521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Кнопка</vt:lpstr>
      <vt:lpstr>Слайд</vt:lpstr>
      <vt:lpstr>Реализация ФГОС начального общего образования</vt:lpstr>
      <vt:lpstr>  1.Нормативно –правовые акты, регламентирующие реализацию ФГОС в текущем учебном году 2. Итоги реализации основной образовательной программы начального общего образования в текущем году 3. Анализ созданных условий и эффективность использования интерактивного оборудования учителями, реализующими ФГОС НОО в текущем учебном году. 4. Анализ достижений обучающихся по итогам реализации ФГОС НОО (предметные, метапредметные, личностные) 5.Результаты реализации внеурочной деятельности обучающихся. 6.Результаты психолого-педагогического сопровождения ФГОС НОО. 7. Итоги информационно-методического сопровождения реализации ФГОС НОО. 8.Проблемы и перспективы. </vt:lpstr>
      <vt:lpstr>Слайд 3</vt:lpstr>
      <vt:lpstr>Слайд 4</vt:lpstr>
      <vt:lpstr>Слайд 5</vt:lpstr>
      <vt:lpstr>Слайд 6</vt:lpstr>
      <vt:lpstr>Слайд 7</vt:lpstr>
      <vt:lpstr>Эрудит –марафон « ЭМУ»</vt:lpstr>
      <vt:lpstr>Слайд 9</vt:lpstr>
      <vt:lpstr>Слайд 10</vt:lpstr>
      <vt:lpstr>Слайд 11</vt:lpstr>
      <vt:lpstr>Я рисую лето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Портфель достижений</vt:lpstr>
      <vt:lpstr>Мои достижения</vt:lpstr>
      <vt:lpstr>Слайд 26</vt:lpstr>
      <vt:lpstr>На будущий год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ФГОС начального общего образования</dc:title>
  <dc:creator>2</dc:creator>
  <cp:lastModifiedBy>1</cp:lastModifiedBy>
  <cp:revision>52</cp:revision>
  <dcterms:created xsi:type="dcterms:W3CDTF">2012-06-04T05:03:04Z</dcterms:created>
  <dcterms:modified xsi:type="dcterms:W3CDTF">2015-01-27T18:16:17Z</dcterms:modified>
</cp:coreProperties>
</file>