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7\Desktop\353174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2786058"/>
            <a:ext cx="6329378" cy="150019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Выполнила учительница начальных классов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i="1" u="sng" dirty="0" err="1" smtClean="0">
                <a:solidFill>
                  <a:srgbClr val="C00000"/>
                </a:solidFill>
              </a:rPr>
              <a:t>Ахметзянова</a:t>
            </a:r>
            <a:r>
              <a:rPr lang="ru-RU" sz="2000" b="1" i="1" u="sng" dirty="0" smtClean="0">
                <a:solidFill>
                  <a:srgbClr val="C00000"/>
                </a:solidFill>
              </a:rPr>
              <a:t> </a:t>
            </a:r>
            <a:r>
              <a:rPr lang="ru-RU" sz="2000" b="1" i="1" u="sng" dirty="0" err="1" smtClean="0">
                <a:solidFill>
                  <a:srgbClr val="C00000"/>
                </a:solidFill>
              </a:rPr>
              <a:t>Нафиса</a:t>
            </a:r>
            <a:r>
              <a:rPr lang="ru-RU" sz="2000" b="1" i="1" u="sng" dirty="0" smtClean="0">
                <a:solidFill>
                  <a:srgbClr val="C00000"/>
                </a:solidFill>
              </a:rPr>
              <a:t> </a:t>
            </a:r>
            <a:r>
              <a:rPr lang="ru-RU" sz="2000" b="1" i="1" u="sng" dirty="0" err="1" smtClean="0">
                <a:solidFill>
                  <a:srgbClr val="C00000"/>
                </a:solidFill>
              </a:rPr>
              <a:t>Минихановна</a:t>
            </a:r>
            <a:endParaRPr lang="ru-RU" sz="2000" b="1" i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C:\Users\7\Desktop\353174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01156" cy="6858000"/>
          </a:xfrm>
          <a:prstGeom prst="rect">
            <a:avLst/>
          </a:prstGeom>
          <a:noFill/>
        </p:spPr>
      </p:pic>
      <p:pic>
        <p:nvPicPr>
          <p:cNvPr id="23555" name="Picture 3" descr="C:\Users\7\Desktop\265px-Сranberries_Mogilev_Belaru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857232"/>
            <a:ext cx="3365500" cy="25273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071934" y="857232"/>
            <a:ext cx="4572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Ягоды клюквы идут на приготовление морсов, соков, квасов, экстрактов, киселей, представляют собой хорошие источники витаминов. Листья могут употребляться как чай.</a:t>
            </a:r>
          </a:p>
          <a:p>
            <a:r>
              <a:rPr lang="ru-RU" dirty="0" smtClean="0"/>
              <a:t>Особенность клюквы — её ягоды могут храниться в свежем виде до следующего урожая в деревянных бочках, наполненных водой.</a:t>
            </a:r>
          </a:p>
          <a:p>
            <a:r>
              <a:rPr lang="ru-RU" dirty="0" smtClean="0"/>
              <a:t>Ягоды используются как </a:t>
            </a:r>
            <a:r>
              <a:rPr lang="ru-RU" dirty="0" smtClean="0"/>
              <a:t>противоцинготное</a:t>
            </a:r>
            <a:r>
              <a:rPr lang="ru-RU" dirty="0" smtClean="0"/>
              <a:t> средство, при простудных заболеваниях, ревматизме, ангине, авитаминозах, а также в пищевой и </a:t>
            </a:r>
            <a:r>
              <a:rPr lang="ru-RU" dirty="0" err="1" smtClean="0"/>
              <a:t>ликёро-водочной</a:t>
            </a:r>
            <a:r>
              <a:rPr lang="ru-RU" dirty="0" smtClean="0"/>
              <a:t> промышленности.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C:\Users\7\Desktop\353174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4579" name="Picture 3" descr="C:\Users\7\Desktop\265px-Raspberries_(Rubus_Idaeus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19875" y="857232"/>
            <a:ext cx="2524125" cy="204787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42910" y="751344"/>
            <a:ext cx="62150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Плоды малины употребляют как свежими, так и замороженными или используют для приготовления варенья, желе, мармелада, соков. </a:t>
            </a:r>
          </a:p>
          <a:p>
            <a:r>
              <a:rPr lang="ru-RU" dirty="0" smtClean="0"/>
              <a:t>В качестве лекарственного сырья используют плод малины </a:t>
            </a:r>
            <a:r>
              <a:rPr lang="ru-RU" dirty="0" smtClean="0"/>
              <a:t>Плоды </a:t>
            </a:r>
            <a:r>
              <a:rPr lang="ru-RU" dirty="0" smtClean="0"/>
              <a:t>собирают зрелыми, без цветоножек и цветоложа. Сушат после предварительного провяливания в сушилках при температуре 50—60° С, разложив сырьё тонким слоем на ткани или бумаге. </a:t>
            </a:r>
          </a:p>
          <a:p>
            <a:r>
              <a:rPr lang="ru-RU" dirty="0" smtClean="0"/>
              <a:t>В народной медицине используются плоды и листья при простуде, гриппе, как жаропонижающее средство.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C:\Users\7\Desktop\353174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42976" y="1000108"/>
            <a:ext cx="571502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 качестве лекарственного сырья используют лист мать-и-мачехи (</a:t>
            </a:r>
            <a:r>
              <a:rPr lang="ru-RU" dirty="0" smtClean="0"/>
              <a:t>лат.</a:t>
            </a:r>
            <a:r>
              <a:rPr lang="ru-RU" dirty="0" smtClean="0"/>
              <a:t> </a:t>
            </a:r>
            <a:r>
              <a:rPr lang="ru-RU" i="1" dirty="0" err="1" smtClean="0"/>
              <a:t>Folium</a:t>
            </a:r>
            <a:r>
              <a:rPr lang="ru-RU" i="1" dirty="0" smtClean="0"/>
              <a:t> </a:t>
            </a:r>
            <a:r>
              <a:rPr lang="ru-RU" i="1" dirty="0" err="1" smtClean="0"/>
              <a:t>Farfarae</a:t>
            </a:r>
            <a:r>
              <a:rPr lang="ru-RU" dirty="0" smtClean="0"/>
              <a:t>), который заготовляют весной, сушат на воздухе или в сушилках при температуре 40—50 °</a:t>
            </a:r>
            <a:r>
              <a:rPr lang="ru-RU" dirty="0" smtClean="0"/>
              <a:t>С.</a:t>
            </a:r>
            <a:endParaRPr lang="ru-RU" dirty="0" smtClean="0"/>
          </a:p>
          <a:p>
            <a:r>
              <a:rPr lang="ru-RU" dirty="0" smtClean="0"/>
              <a:t>Листья мать-и-мачехи, содержащие слизь, которая обусловливает мягчительное, обволакивающее и отхаркивающее действие, горький гликозид </a:t>
            </a:r>
            <a:r>
              <a:rPr lang="ru-RU" dirty="0" err="1" smtClean="0"/>
              <a:t>туссилягин</a:t>
            </a:r>
            <a:r>
              <a:rPr lang="ru-RU" dirty="0" smtClean="0"/>
              <a:t>, танин, дубильные вещества</a:t>
            </a:r>
            <a:r>
              <a:rPr lang="ru-RU" dirty="0" smtClean="0"/>
              <a:t>, </a:t>
            </a:r>
            <a:r>
              <a:rPr lang="ru-RU" dirty="0" err="1" smtClean="0"/>
              <a:t>каротиноиды</a:t>
            </a:r>
            <a:r>
              <a:rPr lang="ru-RU" dirty="0" smtClean="0"/>
              <a:t> и стерины, входят в состав грудного сбора; в народной медицине это растение употребляется от очень многих болезней.</a:t>
            </a:r>
          </a:p>
          <a:p>
            <a:r>
              <a:rPr lang="ru-RU" dirty="0" smtClean="0"/>
              <a:t>Биологически активные вещества оказывают комплексное воздействие на воспалительные процессы. Мать-и-мачеха — традиционное средство от кашля, особенно при коклюше, а также от слизистой мокроты. Чаем из неё можно облегчить откашливание, сделать более жидкой вязкую бронхиальную слизь. Используется при хроническом бронхите, ларингитах, </a:t>
            </a:r>
            <a:r>
              <a:rPr lang="ru-RU" dirty="0" err="1" smtClean="0"/>
              <a:t>бронхопневмонии,бронхоэктазах</a:t>
            </a:r>
            <a:r>
              <a:rPr lang="ru-RU" dirty="0" smtClean="0"/>
              <a:t> и бронхиальной астме.</a:t>
            </a:r>
            <a:endParaRPr lang="ru-RU" dirty="0"/>
          </a:p>
        </p:txBody>
      </p:sp>
      <p:pic>
        <p:nvPicPr>
          <p:cNvPr id="25603" name="Picture 3" descr="C:\Users\7\Desktop\265px-Coltsfoo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20840" y="857232"/>
            <a:ext cx="2423160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C:\Users\7\Desktop\353174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6628" name="Picture 4" descr="C:\Users\7\Desktop\475px-Hippophae_rhamnoides-01_(xndr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785794"/>
            <a:ext cx="3214710" cy="27432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000496" y="928670"/>
            <a:ext cx="4500594" cy="4247317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dirty="0" smtClean="0"/>
              <a:t>Облепиха</a:t>
            </a:r>
          </a:p>
          <a:p>
            <a:pPr algn="ctr"/>
            <a:endParaRPr lang="ru-RU" dirty="0" smtClean="0"/>
          </a:p>
          <a:p>
            <a:r>
              <a:rPr lang="ru-RU" dirty="0" smtClean="0"/>
              <a:t>Кустарники</a:t>
            </a:r>
            <a:r>
              <a:rPr lang="ru-RU" dirty="0" smtClean="0"/>
              <a:t> или деревья, большей частью колючие, от 0,1 до 3—6 м (редко до 15 м) </a:t>
            </a:r>
            <a:r>
              <a:rPr lang="ru-RU" dirty="0" smtClean="0"/>
              <a:t>высотой.</a:t>
            </a:r>
            <a:endParaRPr lang="ru-RU" dirty="0" smtClean="0"/>
          </a:p>
          <a:p>
            <a:r>
              <a:rPr lang="ru-RU" dirty="0" smtClean="0"/>
              <a:t>Листья очерёдные, узкие и длинные, зелёные в мелких точках сверху, серовато-белые или серебристые или ржаво-золотистые с нижней стороны от густо покрывающих их звёздчатых чешуек.</a:t>
            </a:r>
          </a:p>
          <a:p>
            <a:r>
              <a:rPr lang="ru-RU" dirty="0" smtClean="0"/>
              <a:t>Цветки появляются раньше листьев. Они однополые мелкие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C:\Users\7\Desktop\353174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6" name="Picture 2" descr="C:\Users\7\Desktop\Plantago_majo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785794"/>
            <a:ext cx="3195320" cy="239776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57356" y="3214686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Подорожник большой и подорожник блошиный — ценные лекарственные растения, даже введённые в культуру. Подорожники обладают кровоостанавливающим, противовоспалительным и ранозаживляющим действием — известно, что листья этого растения (их необходимо предварительно разжевать или растолочь, чтоб пустили сок) прикладывают к ране для обеззараживания и скорейшего заживления.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7\Desktop\353174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1" name="Picture 3" descr="C:\Users\7\Desktop\800px-Chamomile_flower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487482" cy="4000504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500562" y="0"/>
            <a:ext cx="4643438" cy="401839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1740" rIns="9144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В  медицине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Высушенную и свежую ромашку аптечную издавна применяют в медицине: (отвары, экстракты) —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как противовоспалительное, слабое антисептическое</a:t>
            </a:r>
            <a:r>
              <a:rPr lang="ru-RU" sz="2000" dirty="0" smtClean="0">
                <a:latin typeface="Arial" charset="0"/>
                <a:cs typeface="Arial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и вяжущее средство, наружно — для полосканий, примочек и ванн.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Ромашка принимается внутрь в виде чая (традиционное английское домашнее средство) или настоя, её используют при спазмах кишечника</a:t>
            </a:r>
            <a:r>
              <a:rPr lang="ru-RU" sz="2000" dirty="0" smtClean="0">
                <a:latin typeface="Arial" charset="0"/>
                <a:cs typeface="Arial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C:\Users\7\Desktop\353174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8675" name="Picture 3" descr="C:\Users\7\Desktop\450px-Wiesensalbei_(Salvia_pratensis)_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786182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714744" y="-2157144"/>
            <a:ext cx="5429256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Свежая </a:t>
            </a:r>
            <a:r>
              <a:rPr lang="ru-RU" dirty="0" smtClean="0"/>
              <a:t>и высушенная трава шалфея — традиционное народное лекарственное средство (настои, отвары). Шалфей лекарственный применяли в русской народной медицине для лечения туберкулёза лёгких, при бронхите, ангине, как тонизирующее средство, при отёках, атеросклерозе, полиартрите, </a:t>
            </a:r>
            <a:r>
              <a:rPr lang="ru-RU" dirty="0" err="1" smtClean="0"/>
              <a:t>радикулите,стоматите</a:t>
            </a:r>
            <a:r>
              <a:rPr lang="ru-RU" dirty="0" smtClean="0"/>
              <a:t>, кровоточивости дёсен, при  сахарного диабета, обильной потливости в климактерический период, а также </a:t>
            </a:r>
            <a:r>
              <a:rPr lang="ru-RU" dirty="0" smtClean="0"/>
              <a:t>как болеутоляющее</a:t>
            </a:r>
            <a:r>
              <a:rPr lang="ru-RU" dirty="0" smtClean="0"/>
              <a:t> и успокаивающее при </a:t>
            </a:r>
            <a:r>
              <a:rPr lang="ru-RU" dirty="0" smtClean="0"/>
              <a:t>желудочных </a:t>
            </a:r>
            <a:r>
              <a:rPr lang="ru-RU" dirty="0" smtClean="0"/>
              <a:t>коликах.</a:t>
            </a:r>
          </a:p>
          <a:p>
            <a:r>
              <a:rPr lang="ru-RU" dirty="0" smtClean="0"/>
              <a:t>Их </a:t>
            </a:r>
            <a:r>
              <a:rPr lang="ru-RU" dirty="0" smtClean="0"/>
              <a:t>рекомендуют при воспалении полости рта, зева и миндалин, катаре верхних дыхательных путей, зубной боли, как отхаркивающее средство, для укрепления дёсен.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7\Desktop\353174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0115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2714644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Лекарственные растения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7\Desktop\353174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err="1" smtClean="0"/>
              <a:t>Лека́рственные</a:t>
            </a:r>
            <a:r>
              <a:rPr lang="ru-RU" sz="1800" dirty="0" smtClean="0"/>
              <a:t> </a:t>
            </a:r>
            <a:r>
              <a:rPr lang="ru-RU" sz="1800" dirty="0" err="1" smtClean="0"/>
              <a:t>расте́ния</a:t>
            </a:r>
            <a:r>
              <a:rPr lang="ru-RU" sz="1800" dirty="0" smtClean="0"/>
              <a:t>  (лат. </a:t>
            </a:r>
            <a:r>
              <a:rPr lang="ru-RU" sz="1800" i="1" dirty="0" err="1" smtClean="0"/>
              <a:t>Plantae</a:t>
            </a:r>
            <a:r>
              <a:rPr lang="ru-RU" sz="1800" i="1" dirty="0" smtClean="0"/>
              <a:t> </a:t>
            </a:r>
            <a:r>
              <a:rPr lang="ru-RU" sz="1800" i="1" dirty="0" err="1" smtClean="0"/>
              <a:t>medicinalis</a:t>
            </a:r>
            <a:r>
              <a:rPr lang="ru-RU" sz="1800" dirty="0" smtClean="0"/>
              <a:t>) — обширная группа растений, органы или части которых являются сырьём для получения средств, используемых в народной, медицинской или ветеринарной практике с лечебными или профилактическими целями.</a:t>
            </a:r>
            <a:br>
              <a:rPr lang="ru-RU" sz="1800" dirty="0" smtClean="0"/>
            </a:br>
            <a:r>
              <a:rPr lang="ru-RU" sz="1800" dirty="0" smtClean="0"/>
              <a:t>Наиболее широко лекарственные растения представлены в народной медицине.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7\Desktop\353174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 качестве лекарственных растений в начале XXI века широко используются аир, алоэ, брусника, девясил, зверобой, календула, </a:t>
            </a:r>
            <a:r>
              <a:rPr lang="ru-RU" sz="2400" dirty="0" err="1" smtClean="0"/>
              <a:t>каллизия</a:t>
            </a:r>
            <a:r>
              <a:rPr lang="ru-RU" sz="2400" dirty="0" smtClean="0"/>
              <a:t>, </a:t>
            </a:r>
            <a:r>
              <a:rPr lang="ru-RU" sz="2400" dirty="0" smtClean="0"/>
              <a:t>клюква, малина</a:t>
            </a:r>
            <a:r>
              <a:rPr lang="ru-RU" sz="2400" dirty="0" smtClean="0"/>
              <a:t>, мать-и-мачеха, мята, облепиха, подорожник, ромашка, солодка, тысячелистник, шалфей, шиповник и многие другие.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7\Desktop\353174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147" name="Picture 3" descr="C:\Users\7\Desktop\Air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785794"/>
            <a:ext cx="3786214" cy="607220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572000" y="857232"/>
            <a:ext cx="457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Как пряное растение Аир обыкновенный был известен ещё древним персам и евреям, а как лекарство — древнегреческим и древнеримским врачам.</a:t>
            </a:r>
          </a:p>
          <a:p>
            <a:r>
              <a:rPr lang="ru-RU" u="sng" dirty="0" smtClean="0"/>
              <a:t>Гиппократ</a:t>
            </a:r>
            <a:r>
              <a:rPr lang="ru-RU" dirty="0" smtClean="0"/>
              <a:t> писал о лекарствах из ирного корня (аира). Древнегреческий врач Диоскорид рекомендовал применять это растение при заболеваниях печени, селезенки, дыхательных путей, а также как мочегонное и тонизирующее средство. Древнеримский учёный и врач Плиний Старший описал в своих трудах аир и лекарства из него. Авиценна рекомендовал его в качестве мочегонного средства, как очищающее при заболеваниях печени и желудка.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7\Desktop\353174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171" name="Picture 3" descr="C:\Users\7\Desktop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857364"/>
            <a:ext cx="3286148" cy="321471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071934" y="928669"/>
            <a:ext cx="507206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Лечебные свойства алоэ, судя по сохранившимся письменным источникам, были известны уже более трёх тысяч лет назад.</a:t>
            </a:r>
          </a:p>
          <a:p>
            <a:r>
              <a:rPr lang="ru-RU" dirty="0" smtClean="0"/>
              <a:t>В настоящее время различные препараты алоэ применяют при заболеваниях желудочно-кишечного тракта, для лечения гастритов, энтероколитов, язвенной болезни желудка и двенадцатиперстной кишки, а также при бронхиальной астме, туберкулезе легких.</a:t>
            </a:r>
          </a:p>
          <a:p>
            <a:r>
              <a:rPr lang="ru-RU" dirty="0" smtClean="0"/>
              <a:t>В глазной практике алоэ используют для лечения , конъюнктивита, кератита, помутнения стекловидного тела, прогрессирующей близорукости.</a:t>
            </a:r>
          </a:p>
          <a:p>
            <a:r>
              <a:rPr lang="ru-RU" dirty="0" smtClean="0"/>
              <a:t>Кроме того, для лечения ожогов, длительно незаживающих ран и язв, при лучевых поражениях кожи, воспалительных заболеваниях полости рта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7\Desktop\353174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8195" name="Picture 3" descr="C:\Users\7\Desktop\brusnik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857232"/>
            <a:ext cx="3071834" cy="3071834"/>
          </a:xfrm>
          <a:prstGeom prst="rect">
            <a:avLst/>
          </a:prstGeom>
          <a:noFill/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857620" y="1000108"/>
            <a:ext cx="4429124" cy="4972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1740" rIns="9144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Ягоды брусники находят широкое применение для засахаривания, приготовления начинки конфет,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варенья, маринада, морса, экстракта и т. п.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В медицине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В научной медицине в качестве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лекарственного сырья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используются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листья (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лат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Folium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Vitis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idaeae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 — их 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отвар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 и настой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применяются как </a:t>
            </a:r>
            <a:r>
              <a:rPr kumimoji="0" lang="ru-RU" sz="1600" b="0" i="0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дезинфицирующее</a:t>
            </a:r>
            <a:r>
              <a:rPr kumimoji="0" lang="ru-RU" sz="1600" b="0" i="0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 и </a:t>
            </a:r>
            <a:r>
              <a:rPr kumimoji="0" lang="ru-RU" sz="1600" b="0" i="0" strike="noStrike" cap="none" normalizeH="0" baseline="0" dirty="0" err="1" smtClean="0">
                <a:ln>
                  <a:noFill/>
                </a:ln>
                <a:effectLst/>
                <a:latin typeface="Arial" charset="0"/>
                <a:cs typeface="Arial" charset="0"/>
              </a:rPr>
              <a:t>диуретическо</a:t>
            </a:r>
            <a:r>
              <a:rPr kumimoji="0" lang="ru-RU" sz="1600" b="0" i="0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600" b="0" i="0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средство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 — и побеги брусники (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Cormus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Vitis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idaeae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). Заготавливают сырьё весной до цветения, пока бутоны ещё зелёные, и осенью при полном созревании плодов. Листья ощипывают с куста или срезают побеги и сушат на чердаке, под навесами или в сушилках при температуре 35—40 °С. Хранят в сухом, хорошо проветриваемом помещении. Срок годности сырья 3 года.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 descr="C:\Users\7\Desktop\353174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1506" name="Picture 2" descr="C:\Users\7\Desktop\265px-Hypericum_perforatum_Habitus_DehesaBoyalPuertollan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857752" cy="621508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786314" y="285728"/>
            <a:ext cx="40719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Зверобой содержит </a:t>
            </a:r>
            <a:r>
              <a:rPr lang="ru-RU" b="1" dirty="0" err="1" smtClean="0"/>
              <a:t>гиперицин</a:t>
            </a:r>
            <a:r>
              <a:rPr lang="ru-RU" b="1" dirty="0" smtClean="0"/>
              <a:t>, благодаря чему экстракт зверобоя используется для изготовления безрецептурных растительных антидепрессантов, таких как </a:t>
            </a:r>
            <a:r>
              <a:rPr lang="ru-RU" b="1" dirty="0" err="1" smtClean="0"/>
              <a:t>Деприм</a:t>
            </a:r>
            <a:r>
              <a:rPr lang="ru-RU" b="1" dirty="0" smtClean="0"/>
              <a:t>, </a:t>
            </a:r>
            <a:r>
              <a:rPr lang="ru-RU" b="1" dirty="0" err="1" smtClean="0"/>
              <a:t>Гелариум</a:t>
            </a:r>
            <a:r>
              <a:rPr lang="ru-RU" b="1" dirty="0" smtClean="0"/>
              <a:t> </a:t>
            </a:r>
            <a:r>
              <a:rPr lang="ru-RU" b="1" dirty="0" err="1" smtClean="0"/>
              <a:t>Гиперикум</a:t>
            </a:r>
            <a:r>
              <a:rPr lang="ru-RU" b="1" dirty="0" smtClean="0"/>
              <a:t> </a:t>
            </a:r>
            <a:r>
              <a:rPr lang="ru-RU" b="1" dirty="0" err="1" smtClean="0"/>
              <a:t>иНегрустин</a:t>
            </a:r>
            <a:r>
              <a:rPr lang="ru-RU" b="1" dirty="0" smtClean="0"/>
              <a:t>, применяемых при лёгких формах депрессии, </a:t>
            </a:r>
            <a:r>
              <a:rPr lang="ru-RU" b="1" dirty="0" err="1" smtClean="0"/>
              <a:t>психо-вегетативных</a:t>
            </a:r>
            <a:r>
              <a:rPr lang="ru-RU" b="1" dirty="0" smtClean="0"/>
              <a:t> тревожных расстройствах. </a:t>
            </a:r>
            <a:r>
              <a:rPr lang="ru-RU" b="1" dirty="0" err="1" smtClean="0"/>
              <a:t>Антидепрессивное</a:t>
            </a:r>
            <a:r>
              <a:rPr lang="ru-RU" b="1" dirty="0" smtClean="0"/>
              <a:t> действие зверобоя обусловлено способностью его активных </a:t>
            </a:r>
            <a:r>
              <a:rPr lang="ru-RU" b="1" dirty="0" err="1" smtClean="0"/>
              <a:t>веществингибировать</a:t>
            </a:r>
            <a:r>
              <a:rPr lang="ru-RU" b="1" dirty="0" smtClean="0"/>
              <a:t> обратный захват </a:t>
            </a:r>
            <a:r>
              <a:rPr lang="ru-RU" b="1" dirty="0" err="1" smtClean="0"/>
              <a:t>серотонина</a:t>
            </a:r>
            <a:r>
              <a:rPr lang="ru-RU" b="1" dirty="0" smtClean="0"/>
              <a:t> и других </a:t>
            </a:r>
            <a:r>
              <a:rPr lang="ru-RU" b="1" dirty="0" err="1" smtClean="0"/>
              <a:t>нейромедиаторов</a:t>
            </a:r>
            <a:r>
              <a:rPr lang="ru-RU" b="1" dirty="0" smtClean="0"/>
              <a:t>, а также влиянием на обмен мелатонина.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7\Desktop\353174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072066" y="1500174"/>
            <a:ext cx="36433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Календула обладает сильно выраженными бактерицидными свойствами в отношении многих возбудителей болезней, особенно </a:t>
            </a:r>
            <a:r>
              <a:rPr lang="ru-RU" dirty="0" smtClean="0"/>
              <a:t>стафилококков</a:t>
            </a:r>
            <a:r>
              <a:rPr lang="ru-RU" dirty="0" smtClean="0"/>
              <a:t> </a:t>
            </a:r>
            <a:r>
              <a:rPr lang="ru-RU" dirty="0" smtClean="0"/>
              <a:t>и стрептококков</a:t>
            </a:r>
            <a:r>
              <a:rPr lang="ru-RU" dirty="0" smtClean="0"/>
              <a:t>. Препараты из неё применяют для лечения ожогов, незаживающих ран и свищей, для полоскания горла при ангине и полости рта </a:t>
            </a:r>
            <a:r>
              <a:rPr lang="ru-RU" dirty="0" smtClean="0"/>
              <a:t>при стоматите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2531" name="Picture 3" descr="C:\Users\7\Desktop\calendoula-nev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00062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108</Words>
  <PresentationFormat>Экран (4:3)</PresentationFormat>
  <Paragraphs>49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Выполнила учительница начальных классов Ахметзянова Нафиса Минихановна</vt:lpstr>
      <vt:lpstr>  Лекарственные растения</vt:lpstr>
      <vt:lpstr>                  Лека́рственные расте́ния  (лат. Plantae medicinalis) — обширная группа растений, органы или части которых являются сырьём для получения средств, используемых в народной, медицинской или ветеринарной практике с лечебными или профилактическими целями. Наиболее широко лекарственные растения представлены в народной медицине. </vt:lpstr>
      <vt:lpstr>           В качестве лекарственных растений в начале XXI века широко используются аир, алоэ, брусника, девясил, зверобой, календула, каллизия, клюква, малина, мать-и-мачеха, мята, облепиха, подорожник, ромашка, солодка, тысячелистник, шалфей, шиповник и многие другие.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Выполнила учительница начальных классов Ахметзянова Нафиса Минихановна</dc:title>
  <dc:creator>Секретарь</dc:creator>
  <cp:lastModifiedBy>7</cp:lastModifiedBy>
  <cp:revision>6</cp:revision>
  <dcterms:created xsi:type="dcterms:W3CDTF">2014-02-07T07:22:49Z</dcterms:created>
  <dcterms:modified xsi:type="dcterms:W3CDTF">2014-02-07T08:39:05Z</dcterms:modified>
</cp:coreProperties>
</file>