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9" r:id="rId3"/>
    <p:sldId id="274" r:id="rId4"/>
    <p:sldId id="291" r:id="rId5"/>
    <p:sldId id="278" r:id="rId6"/>
    <p:sldId id="281" r:id="rId7"/>
    <p:sldId id="283" r:id="rId8"/>
    <p:sldId id="271" r:id="rId9"/>
    <p:sldId id="272" r:id="rId10"/>
    <p:sldId id="288" r:id="rId11"/>
    <p:sldId id="273" r:id="rId12"/>
    <p:sldId id="29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70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DCIM\100SSCAM\SDC14489.AVI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043890" cy="151701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И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спользование  эффективных методов обучения на уроках в начальной школе для формирования универсальных учебных действий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6" name="Содержимое 5" descr="SAM_4256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42910" y="1928802"/>
            <a:ext cx="5132882" cy="37862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5072959" y="4857760"/>
            <a:ext cx="407104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Тляубаева Зульфия Галеевна</a:t>
            </a:r>
          </a:p>
          <a:p>
            <a:pPr algn="ctr">
              <a:buNone/>
            </a:pPr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МБОУ «Средняя школа №3»</a:t>
            </a:r>
            <a:endParaRPr lang="ru-RU" sz="2800" b="1" spc="200" dirty="0" smtClean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Comic Sans MS" pitchFamily="66" charset="0"/>
              <a:cs typeface="Arial" pitchFamily="34" charset="0"/>
            </a:endParaRPr>
          </a:p>
          <a:p>
            <a:endParaRPr lang="ru-RU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1214422"/>
            <a:ext cx="7134250" cy="110965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latin typeface="Comic Sans MS" pitchFamily="66" charset="0"/>
              </a:rPr>
              <a:t>   Прочитай равенства</a:t>
            </a:r>
            <a:br>
              <a:rPr lang="ru-RU" sz="2400" dirty="0" smtClean="0">
                <a:latin typeface="Comic Sans MS" pitchFamily="66" charset="0"/>
              </a:rPr>
            </a:br>
            <a:r>
              <a:rPr lang="ru-RU" sz="2400" dirty="0" smtClean="0">
                <a:latin typeface="Comic Sans MS" pitchFamily="66" charset="0"/>
              </a:rPr>
              <a:t>7-1=6         3+3=6       5-3=2</a:t>
            </a:r>
            <a:br>
              <a:rPr lang="ru-RU" sz="2400" dirty="0" smtClean="0">
                <a:latin typeface="Comic Sans MS" pitchFamily="66" charset="0"/>
              </a:rPr>
            </a:br>
            <a:r>
              <a:rPr lang="ru-RU" sz="2400" dirty="0" smtClean="0">
                <a:latin typeface="Comic Sans MS" pitchFamily="66" charset="0"/>
              </a:rPr>
              <a:t>2+4=6        6-4=2        4-1=3</a:t>
            </a:r>
            <a:br>
              <a:rPr lang="ru-RU" sz="2400" dirty="0" smtClean="0">
                <a:latin typeface="Comic Sans MS" pitchFamily="66" charset="0"/>
              </a:rPr>
            </a:br>
            <a:r>
              <a:rPr lang="ru-RU" sz="2400" dirty="0" smtClean="0">
                <a:latin typeface="Comic Sans MS" pitchFamily="66" charset="0"/>
              </a:rPr>
              <a:t>Какие из равенств подходят к рисункам? Почему они подходят? Спиши эти равенства. Сделай рисунки к  остальным равенствам.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4" name="Содержимое 3" descr="картинк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4786322"/>
            <a:ext cx="1643066" cy="1643066"/>
          </a:xfrm>
        </p:spPr>
      </p:pic>
      <p:sp>
        <p:nvSpPr>
          <p:cNvPr id="5" name="Стрелка вправо 4"/>
          <p:cNvSpPr/>
          <p:nvPr/>
        </p:nvSpPr>
        <p:spPr>
          <a:xfrm>
            <a:off x="2786050" y="4286256"/>
            <a:ext cx="978408" cy="4846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1746" name="Picture 2" descr="https://encrypted-tbn2.gstatic.com/images?q=tbn:ANd9GcSVpwbgUHdgqcdW6pj1jKiL3vfdqxu_xuD5XPzQzAdTlaiiXsmwO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857496"/>
            <a:ext cx="1643059" cy="1643059"/>
          </a:xfrm>
          <a:prstGeom prst="rect">
            <a:avLst/>
          </a:prstGeom>
          <a:noFill/>
        </p:spPr>
      </p:pic>
      <p:pic>
        <p:nvPicPr>
          <p:cNvPr id="31748" name="Picture 4" descr="https://encrypted-tbn0.gstatic.com/images?q=tbn:ANd9GcSep7Jt_Dzdw44oFp4qr-CRN-h1z-qXm-2dhCXSlm65p4a5zZc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3429000"/>
            <a:ext cx="904866" cy="865525"/>
          </a:xfrm>
          <a:prstGeom prst="rect">
            <a:avLst/>
          </a:prstGeom>
          <a:noFill/>
        </p:spPr>
      </p:pic>
      <p:pic>
        <p:nvPicPr>
          <p:cNvPr id="31750" name="Picture 6" descr="https://encrypted-tbn0.gstatic.com/images?q=tbn:ANd9GcSep7Jt_Dzdw44oFp4qr-CRN-h1z-qXm-2dhCXSlm65p4a5zZc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4786322"/>
            <a:ext cx="904866" cy="865525"/>
          </a:xfrm>
          <a:prstGeom prst="rect">
            <a:avLst/>
          </a:prstGeom>
          <a:noFill/>
        </p:spPr>
      </p:pic>
      <p:pic>
        <p:nvPicPr>
          <p:cNvPr id="31752" name="Picture 8" descr="https://encrypted-tbn0.gstatic.com/images?q=tbn:ANd9GcT58LvruZIvE0c-YPfQoSMGTf6U0xUAouGvy9zLUiy-poBd84CNs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3286124"/>
            <a:ext cx="1653280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571480"/>
            <a:ext cx="6848498" cy="857256"/>
          </a:xfrm>
        </p:spPr>
        <p:txBody>
          <a:bodyPr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Показатели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857364"/>
            <a:ext cx="7498080" cy="4800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Comic Sans MS" pitchFamily="66" charset="0"/>
              </a:rPr>
              <a:t>Состояние здоровья детей;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Comic Sans MS" pitchFamily="66" charset="0"/>
              </a:rPr>
              <a:t>Успеваемость по основным предметам;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Comic Sans MS" pitchFamily="66" charset="0"/>
              </a:rPr>
              <a:t>Уровень развития речи;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Comic Sans MS" pitchFamily="66" charset="0"/>
              </a:rPr>
              <a:t>Степень владения языком;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Comic Sans MS" pitchFamily="66" charset="0"/>
              </a:rPr>
              <a:t>Умение слушать и слышать учителя, задавать вопросы;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Comic Sans MS" pitchFamily="66" charset="0"/>
              </a:rPr>
              <a:t>Стремление принимать и решать учебную задачу;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Comic Sans MS" pitchFamily="66" charset="0"/>
              </a:rPr>
              <a:t>Навыки общения со сверстниками;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Comic Sans MS" pitchFamily="66" charset="0"/>
              </a:rPr>
              <a:t> Умение контролировать свои действия на уроке.</a:t>
            </a:r>
            <a:endParaRPr lang="ru-RU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45920" y="2714620"/>
            <a:ext cx="749808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Спасибо за внимание!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8662" y="2428868"/>
            <a:ext cx="2928958" cy="142876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«личностные» действия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072166" y="2428868"/>
            <a:ext cx="3071834" cy="135732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познавательные действия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428728" y="4071942"/>
            <a:ext cx="3286148" cy="135732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коммуникативные действия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357818" y="4071942"/>
            <a:ext cx="3286148" cy="135732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регулятивные действия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214678" y="500042"/>
            <a:ext cx="3357586" cy="157163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Универсальные учебные действия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 rot="2453480">
            <a:off x="2903374" y="1760374"/>
            <a:ext cx="571504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 rot="18908109">
            <a:off x="6333435" y="1761411"/>
            <a:ext cx="571504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 rot="1126124">
            <a:off x="3944426" y="2259238"/>
            <a:ext cx="581773" cy="18394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 rot="20625500">
            <a:off x="5389133" y="2259206"/>
            <a:ext cx="581773" cy="18394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1"/>
            <a:ext cx="8143932" cy="100013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Деятельностный метод обучения: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785926"/>
            <a:ext cx="7498080" cy="4800600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Comic Sans MS" pitchFamily="66" charset="0"/>
              </a:rPr>
              <a:t>высокое качество предметных знаний и умений;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Comic Sans MS" pitchFamily="66" charset="0"/>
              </a:rPr>
              <a:t>эффективное развитие интеллекта и творческих способностей младших школьников;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Comic Sans MS" pitchFamily="66" charset="0"/>
              </a:rPr>
              <a:t>воспитание социально значимых личностных качеств при сохранении здоровья учащихся;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Comic Sans MS" pitchFamily="66" charset="0"/>
              </a:rPr>
              <a:t>формирование способностей к рефлексивной самоорганизации.</a:t>
            </a:r>
            <a:endParaRPr lang="ru-RU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571480"/>
            <a:ext cx="4000528" cy="785817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Методики</a:t>
            </a:r>
            <a:endParaRPr lang="ru-RU" sz="4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000100" y="1714488"/>
            <a:ext cx="2786082" cy="92869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2800" dirty="0" smtClean="0"/>
              <a:t>Взаимообмен заданиями</a:t>
            </a:r>
            <a:endParaRPr lang="ru-RU" sz="28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5072066" y="1714488"/>
            <a:ext cx="3071834" cy="85725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2800" dirty="0" smtClean="0"/>
              <a:t>Взаимотренаж</a:t>
            </a:r>
            <a:endParaRPr lang="ru-RU" sz="2800" dirty="0"/>
          </a:p>
        </p:txBody>
      </p:sp>
      <p:pic>
        <p:nvPicPr>
          <p:cNvPr id="8" name="Содержимое 7" descr="SAM_6929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000125" y="3268266"/>
            <a:ext cx="3286125" cy="2464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" name="Содержимое 39" descr="SAM_6930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72066" y="3214686"/>
            <a:ext cx="3399126" cy="2548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Приёмы работы: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500174"/>
            <a:ext cx="7491440" cy="4837135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Comic Sans MS" pitchFamily="66" charset="0"/>
              </a:rPr>
              <a:t>Психологическая поддержка</a:t>
            </a:r>
          </a:p>
          <a:p>
            <a:pPr>
              <a:buNone/>
            </a:pPr>
            <a:r>
              <a:rPr lang="ru-RU" sz="2400" dirty="0" err="1" smtClean="0">
                <a:latin typeface="Comic Sans MS" pitchFamily="66" charset="0"/>
              </a:rPr>
              <a:t>Мы-внимательные</a:t>
            </a:r>
            <a:r>
              <a:rPr lang="ru-RU" sz="2400" dirty="0" smtClean="0">
                <a:latin typeface="Comic Sans MS" pitchFamily="66" charset="0"/>
              </a:rPr>
              <a:t>! </a:t>
            </a:r>
          </a:p>
          <a:p>
            <a:pPr>
              <a:buNone/>
            </a:pPr>
            <a:r>
              <a:rPr lang="ru-RU" sz="2400" dirty="0" smtClean="0">
                <a:latin typeface="Comic Sans MS" pitchFamily="66" charset="0"/>
              </a:rPr>
              <a:t>Мы- умные!</a:t>
            </a:r>
          </a:p>
          <a:p>
            <a:pPr>
              <a:buNone/>
            </a:pPr>
            <a:r>
              <a:rPr lang="ru-RU" sz="2400" dirty="0" smtClean="0">
                <a:latin typeface="Comic Sans MS" pitchFamily="66" charset="0"/>
              </a:rPr>
              <a:t>Мы- дружные!</a:t>
            </a:r>
          </a:p>
          <a:p>
            <a:pPr>
              <a:buNone/>
            </a:pPr>
            <a:r>
              <a:rPr lang="ru-RU" sz="2400" dirty="0" smtClean="0">
                <a:latin typeface="Comic Sans MS" pitchFamily="66" charset="0"/>
              </a:rPr>
              <a:t>Мы- старательные!</a:t>
            </a:r>
          </a:p>
          <a:p>
            <a:pPr>
              <a:buNone/>
            </a:pPr>
            <a:r>
              <a:rPr lang="ru-RU" sz="2400" dirty="0" smtClean="0">
                <a:latin typeface="Comic Sans MS" pitchFamily="66" charset="0"/>
              </a:rPr>
              <a:t> У нас всё получится!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Comic Sans MS" pitchFamily="66" charset="0"/>
              </a:rPr>
              <a:t>Хлопки в ладоши;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Comic Sans MS" pitchFamily="66" charset="0"/>
              </a:rPr>
              <a:t>Высказывание добрых пожеланий;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Comic Sans MS" pitchFamily="66" charset="0"/>
              </a:rPr>
              <a:t>Поздоровайся локтями;</a:t>
            </a:r>
          </a:p>
          <a:p>
            <a:pPr>
              <a:buNone/>
            </a:pPr>
            <a:endParaRPr lang="ru-RU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500042"/>
            <a:ext cx="7124700" cy="923925"/>
          </a:xfrm>
        </p:spPr>
        <p:txBody>
          <a:bodyPr/>
          <a:lstStyle/>
          <a:p>
            <a:r>
              <a:rPr lang="ru-RU" dirty="0" smtClean="0"/>
              <a:t>         </a:t>
            </a:r>
            <a:r>
              <a:rPr lang="ru-RU" dirty="0" smtClean="0">
                <a:solidFill>
                  <a:srgbClr val="C00000"/>
                </a:solidFill>
              </a:rPr>
              <a:t>«Солнышко и туча»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285720" y="3357562"/>
            <a:ext cx="2643206" cy="1071570"/>
          </a:xfr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Метод выяснения ожиданий и опасений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6" name="Содержимое 15" descr="a2f8c4b0ceaa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714348" y="1000108"/>
            <a:ext cx="1714512" cy="1714801"/>
          </a:xfrm>
        </p:spPr>
      </p:pic>
      <p:pic>
        <p:nvPicPr>
          <p:cNvPr id="1026" name="Picture 2" descr="http://ru.convdocs.org/pars_docs/refs/215/214166/214166_html_56aa744f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5072074"/>
            <a:ext cx="1857388" cy="1433516"/>
          </a:xfrm>
          <a:prstGeom prst="rect">
            <a:avLst/>
          </a:prstGeom>
          <a:noFill/>
        </p:spPr>
      </p:pic>
      <p:sp>
        <p:nvSpPr>
          <p:cNvPr id="10" name="Блок-схема: узел 9"/>
          <p:cNvSpPr/>
          <p:nvPr/>
        </p:nvSpPr>
        <p:spPr>
          <a:xfrm>
            <a:off x="5929322" y="1643050"/>
            <a:ext cx="1714512" cy="1714512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побольше таких дел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5929322" y="5000636"/>
            <a:ext cx="1714512" cy="1643074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дело не понравилось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12" name="Блок-схема: узел 11"/>
          <p:cNvSpPr/>
          <p:nvPr/>
        </p:nvSpPr>
        <p:spPr>
          <a:xfrm>
            <a:off x="5929322" y="3357562"/>
            <a:ext cx="1714512" cy="1714512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понравилось, но не всё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1428728" y="4572008"/>
            <a:ext cx="428628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 rot="10800000">
            <a:off x="1428728" y="2857496"/>
            <a:ext cx="428628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357686" y="2285992"/>
            <a:ext cx="857256" cy="33575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С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</a:rPr>
              <a:t>В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</a:rPr>
              <a:t>Е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</a:rPr>
              <a:t>Т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</a:rPr>
              <a:t>О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</a:rPr>
              <a:t>Ф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</a:rPr>
              <a:t>О</a:t>
            </a:r>
          </a:p>
          <a:p>
            <a:pPr algn="ctr"/>
            <a:r>
              <a:rPr lang="ru-RU" dirty="0" err="1" smtClean="0">
                <a:solidFill>
                  <a:srgbClr val="0070C0"/>
                </a:solidFill>
              </a:rPr>
              <a:t>Р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3" name="Picture 2" descr="http://ru.convdocs.org/pars_docs/refs/215/214166/214166_html_56aa744f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5000636"/>
            <a:ext cx="1857388" cy="1433516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4326404" y="2285992"/>
            <a:ext cx="857256" cy="33575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С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</a:rPr>
              <a:t>В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</a:rPr>
              <a:t>Е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</a:rPr>
              <a:t>Т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</a:rPr>
              <a:t>О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</a:rPr>
              <a:t>Ф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</a:rPr>
              <a:t>О</a:t>
            </a:r>
          </a:p>
          <a:p>
            <a:pPr algn="ctr"/>
            <a:r>
              <a:rPr lang="ru-RU" dirty="0" err="1" smtClean="0">
                <a:solidFill>
                  <a:srgbClr val="0070C0"/>
                </a:solidFill>
              </a:rPr>
              <a:t>Р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71480"/>
            <a:ext cx="6715172" cy="82389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Проектная деятельность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Picture 6" descr="C:\Users\Эльвира\Desktop\DSC007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357554" y="3200400"/>
            <a:ext cx="48768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C:\Users\Эльвира\Desktop\фото 10.02.2012\DSC007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2500306"/>
            <a:ext cx="2533651" cy="1900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7" descr="C:\Users\Эльвира\Desktop\фото 10.02.2012\DSC007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3235" y="5214926"/>
            <a:ext cx="2190765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5" descr="C:\Users\Эльвира\Desktop\фото 10.02.2012\DSC0076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4868464"/>
            <a:ext cx="2652714" cy="1989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C:\Users\Эльвира\Desktop\фото 10.02.2012\DSC0075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57356" y="4143380"/>
            <a:ext cx="2286016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000100" y="1285860"/>
            <a:ext cx="535785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«Составление задачника по математике»</a:t>
            </a:r>
            <a:endParaRPr lang="ru-RU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Выбрать из учебника задачи о животных.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Найти информацию в энциклопедиях и справочниках.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Составить задачи, используя найденную информацию.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Иллюстрирование  проекта.</a:t>
            </a:r>
            <a:endParaRPr lang="ru-RU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0" name="Picture 2" descr="C:\Documents and Settings\Администратор\Рабочий стол\I I  LOVE  YOU027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15206" y="285728"/>
            <a:ext cx="1553777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DC14489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071802" y="1785926"/>
            <a:ext cx="3571900" cy="2678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71480"/>
            <a:ext cx="8205820" cy="88584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Информационно- коммуникативные технологии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Picture 3" descr="G:\DCIM\100SSCAM\SDC14492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4000504"/>
            <a:ext cx="3524275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G:\DCIM\100SSCAM\SDC1449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4071942"/>
            <a:ext cx="3429024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3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Обучение математике в начальной школе 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0" name="Содержимое 19"/>
          <p:cNvSpPr>
            <a:spLocks noGrp="1"/>
          </p:cNvSpPr>
          <p:nvPr>
            <p:ph idx="1"/>
          </p:nvPr>
        </p:nvSpPr>
        <p:spPr>
          <a:xfrm>
            <a:off x="1214414" y="1714488"/>
            <a:ext cx="7410452" cy="4786346"/>
          </a:xfrm>
        </p:spPr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Что общего у кошки, стола и автомобиля?</a:t>
            </a:r>
            <a:endParaRPr lang="ru-RU" dirty="0">
              <a:latin typeface="Comic Sans MS" pitchFamily="66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rot="10800000">
            <a:off x="2428860" y="3214686"/>
            <a:ext cx="14287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4" name="AutoShape 2" descr="data:image/jpeg;base64,/9j/4AAQSkZJRgABAQAAAQABAAD/2wCEAAkGBwgHBgkIBwgKCgkLDRYPDQwMDRsUFRAWIB0iIiAdHx8kKDQsJCYxJx8fLT0tMTU3Ojo6Iys/RD84QzQ5OjcBCgoKDQwNGg8PGjclHyU3Nzc3Nzc3Nzc3Nzc3Nzc3Nzc3Nzc3Nzc3Nzc3Nzc3Nzc3Nzc3Nzc3Nzc3Nzc3Nzc3N//AABEIAFoAVAMBIgACEQEDEQH/xAAbAAEAAgMBAQAAAAAAAAAAAAAABAUBAwYCB//EADwQAAIBAwEFBQQHBgcAAAAAAAECAwAEEQUGEhMhMUFRYYGRFCIyoVJicZKiwdEVFiNCQ7E0RFOCs8Lw/8QAGAEBAAMBAAAAAAAAAAAAAAAAAAIDBAH/xAAiEQADAAIBAwUBAAAAAAAAAAAAAQIDESEUIjESEzJRYQT/2gAMAwEAAhEDEQA/APuNKUoCj164uUu7aC0ungLRyOxRVboVAzvA95+dV+k7SXkd97BrUUW9kKLmLKqc/CSp6A4xnPUEcupk7SsbS6iuliaVpk4CIv8ANJnKjwzlsnsArkbjhy3TnUGaeVWETsyNwUY8wg/lB59D73PxqvNaiV9mrHji4/T6WLq3YNuzxHdGThxyrmbzaq4uJ+BoVokoOd24uCVQgdSFHMr4kjPLGc1y9xa2JjZrm3tyijJLRjkPSpmlTy27yNCryQL/AIhJgwkhA5597ngA53T2HI7jTj/o9dJeCfTKfkzstAvLq6W6S8aJ3t5RHvxxlASUVuhJ+kO2raqfZqJhb3Nywwt1cGWMfUCqgPnub32EVcVqZkrXqehSlKERSlKAUNeJCwHuKCfE4FaZMrgSyuSeiRjGfz+dAVdq37bn9tYvBDbNJFHHkb6yglWZuoBABA8GJ7Rint9m9WXWbaKWaF9DhiZZF4jb1wx3zvMnw75ZkYtzOVzyzirO70e7hvm1LRxbxSyke0283NbnAwG3sHckA5b2DkYBzgEb9P2h02aA8WU2bKxjZboCPDg4IDfC3P6JIrj5Oy9clfLpFo4vodOkd9QtkyiyAgJIRlDkjGc889hpsxo2qRSR3msOY7lEaIhZS5mTeJUSE5zu5OOZPvHnU+O90i0mNzJr8TKFK7s14m4oJH6Ac/7kkxrjaa3uLlLfRYjqc8nw8P3Ih3kynlgdfd3j4VyZmVpEquq8k+0newubfSnhJUhxBIrA/wANRyyOoxkLnvx31bVS6dZG2le6v5H9umAV5QSY0XsRM5wue/mTz7gLQcVD2SL6H9D8qkQN1KUoBSlKAVjdGc4599ZpQGi9m9ns55z/AEo2f0Gar9lbE6fs9Y27nel4KtK30nIyT61N1RVfTbpHbdVoXDN3DdPOvGizrc6RY3CnIlt43HmopobNosrVZOIttCHzneEYz61U7TQcE2mqxYEtpcRls9qM2434WNX1VG1cyQ6HO0nws8SfekUfnXGkzqei2wCMHnRVCgBRgDoKzSunBSlKAUpSgFKUoCo2kLT2kemxAl7+QQsQfhi6yH7gIHiRWNOmNnp80UNu8wtLh4uFDjKpvZXAOOiMvL0z0r1Bm62kupGHuWcCwxn6znef5LH86WBEWvapbjpKkN15kGM/8Q9aAgw7baPPO1tbpqUl0pAa3GmXAcfblAAPEkCsbTQy6xaWmmhWglulklaNmGU3YzjOOXJ2j6VMsGP706umeQt7Zh58QflWyIe0bSzuRytLVY1P1pGLMPRI6Al6Xdi+062ugMGWMMy/RbtHkcipVVelILS9vrEfBv8AtMQx0WQnI++HP+4VaUApSlAKUpQClKjalO9tp9zPEod4omdVOcEgZ54oCHpDD9pa0vRhdqT9nBjxXqc8LaK1PQT20qE95VkKj0L1HsLa0t5XvjqhluJwvFl4yhHABxhfhA59nPxNZ1e9td7T7mK4gcw3aAhZASQ4MZ9N8HyoDFgrDazWH7Da2oHkZv1qRojcU39yP6t5IPuYj/6VojuIbfXdYlmcJHDaQSSMTyVRxeZ8hW3QQqaLaxyyKJnj35QrjIdveb5k0BUbT6rNpe0Wn+yxxu8tnOGEhIHJoyOnnUb97NWH+SsX7/4zrn8JrbtdpOmJYzX63kkN9FHiJmuWcyY5iMBifiPL3RnJqaNk7B41KzXsTEf6uSPJgRVFzlb7XwXRWJLuXJqtdr4y2L+wmgGM78LcZfswAG/DV9YajaahDxbKdJkBwd3qp7iOoPga5HU9nr6xRpYGF5AvM4XdlUd+OjeWD3A1RC/e2jGsac5MsKFgVPKZBzKnvBAOO7qKrWa4rWRFjwxc7xs+q0rxHIssayJzVwGB8DWK1mU2UpSgNTW0DMWaGMsepKDNQ7zQtJvVIudOtXJGA/CXeXxDYyD4irGlAUf7r2JluXknvJRdKq3KSzl1mVc4BB7OZ5DGc881YNpWnOMPYWrAd8Kn8qmUoCNFp9lA4eG0t42HRkiUEfKuQk20vWnkiWCztmViOHO7GRcHHNfd/wDdpruK0yQRTruzxJIO51B/vULTa4eiUtJ8rZwd1tBqV0OHLfW8UbdRbR8NmHdksx9MVXxWjaqRpmnLvCQcKR4hlIE6MSRyBAzgdScV9HGmWAORY2wI7eCv6VICqgCooUdwGKp6d093Wy731K1E6MoixoqIMKowB3CleqVpM5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data:image/jpeg;base64,/9j/4AAQSkZJRgABAQAAAQABAAD/2wCEAAkGBwgHBgkIBwgKCgkLDRYPDQwMDRsUFRAWIB0iIiAdHx8kKDQsJCYxJx8fLT0tMTU3Ojo6Iys/RD84QzQ5OjcBCgoKDQwNGg8PGjclHyU3Nzc3Nzc3Nzc3Nzc3Nzc3Nzc3Nzc3Nzc3Nzc3Nzc3Nzc3Nzc3Nzc3Nzc3Nzc3Nzc3N//AABEIAFoAVAMBIgACEQEDEQH/xAAbAAEAAgMBAQAAAAAAAAAAAAAABAUBAwYCB//EADwQAAIBAwEFBQQHBgcAAAAAAAECAwAEEQUGEhMhMUFRYYGRFCIyoVJicZKiwdEVFiNCQ7E0RFOCs8Lw/8QAGAEBAAMBAAAAAAAAAAAAAAAAAAIDBAH/xAAiEQADAAIBAwUBAAAAAAAAAAAAAQIDESEUIjESEzJRYQT/2gAMAwEAAhEDEQA/APuNKUoCj164uUu7aC0ungLRyOxRVboVAzvA95+dV+k7SXkd97BrUUW9kKLmLKqc/CSp6A4xnPUEcupk7SsbS6iuliaVpk4CIv8ANJnKjwzlsnsArkbjhy3TnUGaeVWETsyNwUY8wg/lB59D73PxqvNaiV9mrHji4/T6WLq3YNuzxHdGThxyrmbzaq4uJ+BoVokoOd24uCVQgdSFHMr4kjPLGc1y9xa2JjZrm3tyijJLRjkPSpmlTy27yNCryQL/AIhJgwkhA5597ngA53T2HI7jTj/o9dJeCfTKfkzstAvLq6W6S8aJ3t5RHvxxlASUVuhJ+kO2raqfZqJhb3Nywwt1cGWMfUCqgPnub32EVcVqZkrXqehSlKERSlKAUNeJCwHuKCfE4FaZMrgSyuSeiRjGfz+dAVdq37bn9tYvBDbNJFHHkb6yglWZuoBABA8GJ7Rint9m9WXWbaKWaF9DhiZZF4jb1wx3zvMnw75ZkYtzOVzyzirO70e7hvm1LRxbxSyke0283NbnAwG3sHckA5b2DkYBzgEb9P2h02aA8WU2bKxjZboCPDg4IDfC3P6JIrj5Oy9clfLpFo4vodOkd9QtkyiyAgJIRlDkjGc889hpsxo2qRSR3msOY7lEaIhZS5mTeJUSE5zu5OOZPvHnU+O90i0mNzJr8TKFK7s14m4oJH6Ac/7kkxrjaa3uLlLfRYjqc8nw8P3Ih3kynlgdfd3j4VyZmVpEquq8k+0newubfSnhJUhxBIrA/wANRyyOoxkLnvx31bVS6dZG2le6v5H9umAV5QSY0XsRM5wue/mTz7gLQcVD2SL6H9D8qkQN1KUoBSlKAVjdGc4599ZpQGi9m9ns55z/AEo2f0Gar9lbE6fs9Y27nel4KtK30nIyT61N1RVfTbpHbdVoXDN3DdPOvGizrc6RY3CnIlt43HmopobNosrVZOIttCHzneEYz61U7TQcE2mqxYEtpcRls9qM2434WNX1VG1cyQ6HO0nws8SfekUfnXGkzqei2wCMHnRVCgBRgDoKzSunBSlKAUpSgFKUoCo2kLT2kemxAl7+QQsQfhi6yH7gIHiRWNOmNnp80UNu8wtLh4uFDjKpvZXAOOiMvL0z0r1Bm62kupGHuWcCwxn6znef5LH86WBEWvapbjpKkN15kGM/8Q9aAgw7baPPO1tbpqUl0pAa3GmXAcfblAAPEkCsbTQy6xaWmmhWglulklaNmGU3YzjOOXJ2j6VMsGP706umeQt7Zh58QflWyIe0bSzuRytLVY1P1pGLMPRI6Al6Xdi+062ugMGWMMy/RbtHkcipVVelILS9vrEfBv8AtMQx0WQnI++HP+4VaUApSlAKUpQClKjalO9tp9zPEod4omdVOcEgZ54oCHpDD9pa0vRhdqT9nBjxXqc8LaK1PQT20qE95VkKj0L1HsLa0t5XvjqhluJwvFl4yhHABxhfhA59nPxNZ1e9td7T7mK4gcw3aAhZASQ4MZ9N8HyoDFgrDazWH7Da2oHkZv1qRojcU39yP6t5IPuYj/6VojuIbfXdYlmcJHDaQSSMTyVRxeZ8hW3QQqaLaxyyKJnj35QrjIdveb5k0BUbT6rNpe0Wn+yxxu8tnOGEhIHJoyOnnUb97NWH+SsX7/4zrn8JrbtdpOmJYzX63kkN9FHiJmuWcyY5iMBifiPL3RnJqaNk7B41KzXsTEf6uSPJgRVFzlb7XwXRWJLuXJqtdr4y2L+wmgGM78LcZfswAG/DV9YajaahDxbKdJkBwd3qp7iOoPga5HU9nr6xRpYGF5AvM4XdlUd+OjeWD3A1RC/e2jGsac5MsKFgVPKZBzKnvBAOO7qKrWa4rWRFjwxc7xs+q0rxHIssayJzVwGB8DWK1mU2UpSgNTW0DMWaGMsepKDNQ7zQtJvVIudOtXJGA/CXeXxDYyD4irGlAUf7r2JluXknvJRdKq3KSzl1mVc4BB7OZ5DGc881YNpWnOMPYWrAd8Kn8qmUoCNFp9lA4eG0t42HRkiUEfKuQk20vWnkiWCztmViOHO7GRcHHNfd/wDdpruK0yQRTruzxJIO51B/vULTa4eiUtJ8rZwd1tBqV0OHLfW8UbdRbR8NmHdksx9MVXxWjaqRpmnLvCQcKR4hlIE6MSRyBAzgdScV9HGmWAORY2wI7eCv6VICqgCooUdwGKp6d093Wy731K1E6MoixoqIMKowB3CleqVpM5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data:image/jpeg;base64,/9j/4AAQSkZJRgABAQAAAQABAAD/2wCEAAkGBwgHBgkIBwgKCgkLDRYPDQwMDRsUFRAWIB0iIiAdHx8kKDQsJCYxJx8fLT0tMTU3Ojo6Iys/RD84QzQ5OjcBCgoKDQwNGg8PGjclHyU3Nzc3Nzc3Nzc3Nzc3Nzc3Nzc3Nzc3Nzc3Nzc3Nzc3Nzc3Nzc3Nzc3Nzc3Nzc3Nzc3N//AABEIAFoAVAMBIgACEQEDEQH/xAAbAAEAAgMBAQAAAAAAAAAAAAAABAUBAwYCB//EADwQAAIBAwEFBQQHBgcAAAAAAAECAwAEEQUGEhMhMUFRYYGRFCIyoVJicZKiwdEVFiNCQ7E0RFOCs8Lw/8QAGAEBAAMBAAAAAAAAAAAAAAAAAAIDBAH/xAAiEQADAAIBAwUBAAAAAAAAAAAAAQIDESEUIjESEzJRYQT/2gAMAwEAAhEDEQA/APuNKUoCj164uUu7aC0ungLRyOxRVboVAzvA95+dV+k7SXkd97BrUUW9kKLmLKqc/CSp6A4xnPUEcupk7SsbS6iuliaVpk4CIv8ANJnKjwzlsnsArkbjhy3TnUGaeVWETsyNwUY8wg/lB59D73PxqvNaiV9mrHji4/T6WLq3YNuzxHdGThxyrmbzaq4uJ+BoVokoOd24uCVQgdSFHMr4kjPLGc1y9xa2JjZrm3tyijJLRjkPSpmlTy27yNCryQL/AIhJgwkhA5597ngA53T2HI7jTj/o9dJeCfTKfkzstAvLq6W6S8aJ3t5RHvxxlASUVuhJ+kO2raqfZqJhb3Nywwt1cGWMfUCqgPnub32EVcVqZkrXqehSlKERSlKAUNeJCwHuKCfE4FaZMrgSyuSeiRjGfz+dAVdq37bn9tYvBDbNJFHHkb6yglWZuoBABA8GJ7Rint9m9WXWbaKWaF9DhiZZF4jb1wx3zvMnw75ZkYtzOVzyzirO70e7hvm1LRxbxSyke0283NbnAwG3sHckA5b2DkYBzgEb9P2h02aA8WU2bKxjZboCPDg4IDfC3P6JIrj5Oy9clfLpFo4vodOkd9QtkyiyAgJIRlDkjGc889hpsxo2qRSR3msOY7lEaIhZS5mTeJUSE5zu5OOZPvHnU+O90i0mNzJr8TKFK7s14m4oJH6Ac/7kkxrjaa3uLlLfRYjqc8nw8P3Ih3kynlgdfd3j4VyZmVpEquq8k+0newubfSnhJUhxBIrA/wANRyyOoxkLnvx31bVS6dZG2le6v5H9umAV5QSY0XsRM5wue/mTz7gLQcVD2SL6H9D8qkQN1KUoBSlKAVjdGc4599ZpQGi9m9ns55z/AEo2f0Gar9lbE6fs9Y27nel4KtK30nIyT61N1RVfTbpHbdVoXDN3DdPOvGizrc6RY3CnIlt43HmopobNosrVZOIttCHzneEYz61U7TQcE2mqxYEtpcRls9qM2434WNX1VG1cyQ6HO0nws8SfekUfnXGkzqei2wCMHnRVCgBRgDoKzSunBSlKAUpSgFKUoCo2kLT2kemxAl7+QQsQfhi6yH7gIHiRWNOmNnp80UNu8wtLh4uFDjKpvZXAOOiMvL0z0r1Bm62kupGHuWcCwxn6znef5LH86WBEWvapbjpKkN15kGM/8Q9aAgw7baPPO1tbpqUl0pAa3GmXAcfblAAPEkCsbTQy6xaWmmhWglulklaNmGU3YzjOOXJ2j6VMsGP706umeQt7Zh58QflWyIe0bSzuRytLVY1P1pGLMPRI6Al6Xdi+062ugMGWMMy/RbtHkcipVVelILS9vrEfBv8AtMQx0WQnI++HP+4VaUApSlAKUpQClKjalO9tp9zPEod4omdVOcEgZ54oCHpDD9pa0vRhdqT9nBjxXqc8LaK1PQT20qE95VkKj0L1HsLa0t5XvjqhluJwvFl4yhHABxhfhA59nPxNZ1e9td7T7mK4gcw3aAhZASQ4MZ9N8HyoDFgrDazWH7Da2oHkZv1qRojcU39yP6t5IPuYj/6VojuIbfXdYlmcJHDaQSSMTyVRxeZ8hW3QQqaLaxyyKJnj35QrjIdveb5k0BUbT6rNpe0Wn+yxxu8tnOGEhIHJoyOnnUb97NWH+SsX7/4zrn8JrbtdpOmJYzX63kkN9FHiJmuWcyY5iMBifiPL3RnJqaNk7B41KzXsTEf6uSPJgRVFzlb7XwXRWJLuXJqtdr4y2L+wmgGM78LcZfswAG/DV9YajaahDxbKdJkBwd3qp7iOoPga5HU9nr6xRpYGF5AvM4XdlUd+OjeWD3A1RC/e2jGsac5MsKFgVPKZBzKnvBAOO7qKrWa4rWRFjwxc7xs+q0rxHIssayJzVwGB8DWK1mU2UpSgNTW0DMWaGMsepKDNQ7zQtJvVIudOtXJGA/CXeXxDYyD4irGlAUf7r2JluXknvJRdKq3KSzl1mVc4BB7OZ5DGc881YNpWnOMPYWrAd8Kn8qmUoCNFp9lA4eG0t42HRkiUEfKuQk20vWnkiWCztmViOHO7GRcHHNfd/wDdpruK0yQRTruzxJIO51B/vULTa4eiUtJ8rZwd1tBqV0OHLfW8UbdRbR8NmHdksx9MVXxWjaqRpmnLvCQcKR4hlIE6MSRyBAzgdScV9HGmWAORY2wI7eCv6VICqgCooUdwGKp6d093Wy731K1E6MoixoqIMKowB3CleqVpM5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0" name="Picture 8" descr="https://encrypted-tbn1.gstatic.com/images?q=tbn:ANd9GcRafG_abBPbcQndcDy07vuqZj_jhvyn23laTWUAgjHjozxqdXYNJ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3357562"/>
            <a:ext cx="2357436" cy="1624012"/>
          </a:xfrm>
          <a:prstGeom prst="rect">
            <a:avLst/>
          </a:prstGeom>
          <a:noFill/>
        </p:spPr>
      </p:pic>
      <p:pic>
        <p:nvPicPr>
          <p:cNvPr id="3084" name="Picture 12" descr="https://encrypted-tbn1.gstatic.com/images?q=tbn:ANd9GcTVokM-82Gs3pXGwwvPjSDPCQsTWGeWki8jaNXuLEq9CrUqqSqwg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4714884"/>
            <a:ext cx="1752598" cy="1932772"/>
          </a:xfrm>
          <a:prstGeom prst="rect">
            <a:avLst/>
          </a:prstGeom>
          <a:noFill/>
        </p:spPr>
      </p:pic>
      <p:pic>
        <p:nvPicPr>
          <p:cNvPr id="3086" name="Picture 14" descr="https://encrypted-tbn1.gstatic.com/images?q=tbn:ANd9GcR9W3IM7eCIEw9KSgtIy8fHDoZrBZ70WjEoTlkADA8EO6DpAX5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3286124"/>
            <a:ext cx="2469099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544</TotalTime>
  <Words>252</Words>
  <Application>Microsoft Office PowerPoint</Application>
  <PresentationFormat>Экран (4:3)</PresentationFormat>
  <Paragraphs>67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Использование  эффективных методов обучения на уроках в начальной школе для формирования универсальных учебных действий</vt:lpstr>
      <vt:lpstr>Презентация PowerPoint</vt:lpstr>
      <vt:lpstr>Деятельностный метод обучения:</vt:lpstr>
      <vt:lpstr>Методики</vt:lpstr>
      <vt:lpstr>Приёмы работы:</vt:lpstr>
      <vt:lpstr>         «Солнышко и туча»</vt:lpstr>
      <vt:lpstr>Проектная деятельность</vt:lpstr>
      <vt:lpstr>Информационно- коммуникативные технологии</vt:lpstr>
      <vt:lpstr>Обучение математике в начальной школе </vt:lpstr>
      <vt:lpstr>   Прочитай равенства 7-1=6         3+3=6       5-3=2 2+4=6        6-4=2        4-1=3 Какие из равенств подходят к рисункам? Почему они подходят? Спиши эти равенства. Сделай рисунки к  остальным равенствам.</vt:lpstr>
      <vt:lpstr>Показатели: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Тляубаева Зульфия Галеевна</dc:title>
  <dc:creator>Эльвира</dc:creator>
  <cp:lastModifiedBy>Азамат</cp:lastModifiedBy>
  <cp:revision>87</cp:revision>
  <dcterms:created xsi:type="dcterms:W3CDTF">2013-11-24T09:29:10Z</dcterms:created>
  <dcterms:modified xsi:type="dcterms:W3CDTF">2014-11-05T15:01:22Z</dcterms:modified>
</cp:coreProperties>
</file>