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9"/>
            <a:ext cx="7886728" cy="2357453"/>
          </a:xfrm>
        </p:spPr>
        <p:txBody>
          <a:bodyPr>
            <a:noAutofit/>
          </a:bodyPr>
          <a:lstStyle/>
          <a:p>
            <a:r>
              <a:rPr lang="ru-RU" dirty="0" smtClean="0"/>
              <a:t>Преемственность между начальным и средним звеньями школьного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143248"/>
            <a:ext cx="4357718" cy="2495552"/>
          </a:xfrm>
        </p:spPr>
        <p:txBody>
          <a:bodyPr/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Составила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  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Бобылёва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Анна Владимировна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начальных классов МБОУ СОШ №33 им. З.Калоева г.Владикавказ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E:\Users\дима\Desktop\картинки\i[6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71810"/>
            <a:ext cx="4191012" cy="3143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421481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1. </a:t>
            </a:r>
            <a:r>
              <a:rPr lang="ru-RU" dirty="0" smtClean="0">
                <a:latin typeface="Times New Roman"/>
                <a:ea typeface="Times New Roman"/>
              </a:rPr>
              <a:t>    Преподавателям</a:t>
            </a:r>
            <a:r>
              <a:rPr lang="ru-RU" dirty="0" smtClean="0">
                <a:latin typeface="Times New Roman"/>
                <a:ea typeface="Times New Roman"/>
              </a:rPr>
              <a:t>  постоянно  анализировать  свою   деятельность, стремится   обновлять   методы   и   приемы   обучения   с  целью осуществления  личностно-ориентированного   подхода   к   каждому школьнику.</a:t>
            </a:r>
          </a:p>
          <a:p>
            <a:endParaRPr lang="ru-RU" dirty="0"/>
          </a:p>
        </p:txBody>
      </p:sp>
      <p:pic>
        <p:nvPicPr>
          <p:cNvPr id="3074" name="Picture 2" descr="E:\Users\дима\Desktop\картинки\i[10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-15876"/>
            <a:ext cx="2857519" cy="3045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57430"/>
            <a:ext cx="8643998" cy="450057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2. Во  втором  полугодии   педагогам  начальной и средней школы знакомить учащихся 4-х классов с перечнем предметов,  которые они  будут изучать в 5-м классе; преподавателям предметникам целесообразно в интересной  для  ребят  манере  представить   будущие   предметы;  рассказывать   об   особенностях   обучения  в  средней  школе  в эмоционально-благоприятном тоне для того, чтобы снять тревожность школьников, сохранить познавательные мотивы учебной деятельности. Проводить экскурсии по школе, знакомить с кабинетами.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E:\Users\дима\Desktop\картинки\N8RCAM9L7D4CAV76ASFCAF2NYA1CAQKSUPGCA2FQJV6CALOO7JWCAURYJX4CA36B510CA926839CAR63YLGCAE4H5KYCAYRJU3RCA9M3674CAQGTSL7CAAIMUVVCATNUP83CA7NIZ0BCAJP5BWDCAA1D2G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42852"/>
            <a:ext cx="3786214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40005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3. Завучу,  учителям начальной школы готовить на каждого  ученика 4-го  класса  развернутую  характеристику,  в  которой  нашли  бы отражение   личностные   и    характерологические    особенности, интеллектуальные  возможности,  в  том  числе  темп деятельности, мотивы  учебной  деятельности,  интересы,   самооценку,   уровень притязаний.  А  также особенности семейной ситуации,  положение в группе сверстников.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 </a:t>
            </a:r>
          </a:p>
          <a:p>
            <a:endParaRPr lang="ru-RU" dirty="0"/>
          </a:p>
        </p:txBody>
      </p:sp>
      <p:pic>
        <p:nvPicPr>
          <p:cNvPr id="4098" name="Picture 2" descr="E:\Users\дима\Desktop\картинки\i[1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0713" y="254000"/>
            <a:ext cx="2911485" cy="2532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429132"/>
          </a:xfrm>
        </p:spPr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4. Преподавателям-предметникам  5-х  классов,  будущим   классным руководителям   знакомиться   с   характеристиками  учащихся  4-х классов,  особенностями классных коллективов,  их  традициями,  а также  стилем  общения  педагога,  который  работал  в  начальной школе.</a:t>
            </a:r>
          </a:p>
          <a:p>
            <a:endParaRPr lang="ru-RU" dirty="0"/>
          </a:p>
        </p:txBody>
      </p:sp>
      <p:pic>
        <p:nvPicPr>
          <p:cNvPr id="8194" name="Picture 2" descr="E:\Users\дима\Desktop\картинки\6H4CA5QOB6JCA9HWTPYCAUFICMYCAPA1LATCATG1AQ7CAUK0RSUCAZ2Z3BLCADD1WEFCAP020MSCAWXGDVACAHHEBOACAB2LIVVCA8E0DLMCA1KUOP8CAG4OIBQCAX9S1Y7CA549JI6CAD0HQIBCAZ1QAM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1050" y="160338"/>
            <a:ext cx="2322520" cy="2419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42913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5. На первом этапе обучения в 5-м классе целесообразно  оценочную деятельность  строить  в  авансирующем ключе,  подробно объяснять школьникам,  за что они получили ту или  иную  оценку.  Оценочная деятельность   должна   носить   стимулирующий  и  поддерживающий характер.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 </a:t>
            </a:r>
          </a:p>
          <a:p>
            <a:endParaRPr lang="ru-RU" dirty="0"/>
          </a:p>
        </p:txBody>
      </p:sp>
      <p:pic>
        <p:nvPicPr>
          <p:cNvPr id="5122" name="Picture 2" descr="E:\Users\дима\Desktop\картинки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9200" y="146050"/>
            <a:ext cx="3154370" cy="2365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92906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6. Уделять больше внимания формированию учебных умений и навыков, способам   самостоятельной,   контрольно-оценочной  деятельности, учить работать в  умственном  плане  действий.  На  первом  этапе обучения    в   5-м   классе   при   организации   взаимодействия преподавателям учитывать стиль общения педагога начальной  школы, учить рациональному планированию деятельности, строить режим дня.                               </a:t>
            </a:r>
          </a:p>
          <a:p>
            <a:endParaRPr lang="ru-RU" dirty="0"/>
          </a:p>
        </p:txBody>
      </p:sp>
      <p:pic>
        <p:nvPicPr>
          <p:cNvPr id="9219" name="Picture 3" descr="E:\Users\дима\Desktop\картинки\086CAFCK55PCAZ31O9KCAGUFYF7CASIHD8QCAC6GLZQCAYNI4Y7CATYPWR9CASBR41CCAJV9GVNCAL7CO9QCAPQ1Q9QCAEZZVGGCA1OUJ3ACAKGZ82HCASZOKNACA0T8FVICAIZ40GACA741BU2CAI6YL8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28604"/>
            <a:ext cx="2266959" cy="2252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4291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7. Преподавателям   учитывать,   что   в   средней  школе  падают познавательные мотивы  учебной  деятельности,  на  смену  ведущей деятельности   ребенка   -   учебе   -   приходит  новая  ведущая деятельность - общение.  Для поддержания мотивации к учебе больше</a:t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использовать  возможности  сотрудничества  школьников  на  уроке, поддерживать авторитет в классе,  переходить с репродуктивного на продуктивный   уровень  обучения  (развивать  умения  находить  и сопоставлять   несколько   способов   решения   задачи,    искать нестандартные способы решения).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 </a:t>
            </a:r>
          </a:p>
          <a:p>
            <a:endParaRPr lang="ru-RU" dirty="0"/>
          </a:p>
        </p:txBody>
      </p:sp>
      <p:pic>
        <p:nvPicPr>
          <p:cNvPr id="6146" name="Picture 2" descr="E:\Users\дима\Desktop\картинки\UHACAQR02QOCA3RTFEECA682UIICAOLDKCVCAMGE7J5CANI2WMZCABPBKYMCA1RDMP2CAVPW332CA0WUU0OCABGGM6ACAGFT0VVCAR6TBCJCASRYMA5CAZOOAWOCAG7Q07FCAWVR9VYCATYYNEBCA1AF8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85728"/>
            <a:ext cx="2535103" cy="2290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329642" cy="39290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8. При организации воспитательной работы использовать возможности включения 5-классников в подготовку и организацию  совместных  со старшеклассниками     мероприятий,                  праздников,     спортивных соревнований.     Использовать     компенсаторные   возможности воспитательной   работы;  ученикам,  имеющим  низкую  самооценку, проблемы в учебе давать поручения,  в ходе выполнения которых они заведомо бы имели успех.</a:t>
            </a:r>
          </a:p>
          <a:p>
            <a:endParaRPr lang="ru-RU" dirty="0"/>
          </a:p>
        </p:txBody>
      </p:sp>
      <p:pic>
        <p:nvPicPr>
          <p:cNvPr id="7170" name="Picture 2" descr="E:\Users\дима\Desktop\картинки\i[1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290"/>
            <a:ext cx="3156015" cy="2332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76</Words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Преемственность между начальным и средним звеньями школьного обучения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между начальным и средним звеньями школьного обучения</dc:title>
  <dc:creator>дима</dc:creator>
  <cp:lastModifiedBy>дима</cp:lastModifiedBy>
  <cp:revision>4</cp:revision>
  <dcterms:created xsi:type="dcterms:W3CDTF">2015-01-20T14:52:29Z</dcterms:created>
  <dcterms:modified xsi:type="dcterms:W3CDTF">2015-01-25T14:29:56Z</dcterms:modified>
</cp:coreProperties>
</file>