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3" r:id="rId6"/>
    <p:sldId id="262" r:id="rId7"/>
    <p:sldId id="264" r:id="rId8"/>
    <p:sldId id="265" r:id="rId9"/>
    <p:sldId id="266" r:id="rId10"/>
    <p:sldId id="267" r:id="rId11"/>
    <p:sldId id="270" r:id="rId12"/>
    <p:sldId id="268" r:id="rId13"/>
    <p:sldId id="271" r:id="rId14"/>
    <p:sldId id="272" r:id="rId15"/>
    <p:sldId id="269" r:id="rId16"/>
    <p:sldId id="273" r:id="rId17"/>
    <p:sldId id="261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smiles.33b.ru/smile.103428.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196752"/>
            <a:ext cx="91440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«Формирование</a:t>
            </a:r>
          </a:p>
          <a:p>
            <a:pPr algn="ctr"/>
            <a:r>
              <a:rPr lang="ru-RU" sz="44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 социальной активности</a:t>
            </a:r>
          </a:p>
          <a:p>
            <a:pPr algn="ctr"/>
            <a:r>
              <a:rPr lang="ru-RU" sz="44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 младших школьников </a:t>
            </a:r>
          </a:p>
          <a:p>
            <a:pPr algn="ctr"/>
            <a:r>
              <a:rPr lang="ru-RU" sz="44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через классное самоуправление»</a:t>
            </a:r>
          </a:p>
          <a:p>
            <a:r>
              <a:rPr lang="ru-RU" sz="44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44824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Начальные классы – это такая возрастная ступень, в которой </a:t>
            </a:r>
            <a:r>
              <a:rPr lang="ru-RU" sz="4000" b="1" i="1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игровые</a:t>
            </a:r>
            <a:r>
              <a:rPr lang="ru-RU" sz="40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  модели самоуправления просто незаменимы.</a:t>
            </a:r>
            <a:endParaRPr lang="ru-RU" sz="4000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3" name="Picture 2"/>
          <p:cNvPicPr>
            <a:picLocks noChangeAspect="1" noChangeArrowheads="1" noCrop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203848" y="4293096"/>
            <a:ext cx="2793479" cy="1933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0" descr="j0283630"/>
          <p:cNvPicPr>
            <a:picLocks noChangeAspect="1" noChangeArrowheads="1" noCrop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372200" y="692696"/>
            <a:ext cx="1244600" cy="13668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628800"/>
            <a:ext cx="6858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Выборы командира проходят тайным голосованием</a:t>
            </a:r>
            <a:endParaRPr lang="ru-RU" sz="3200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3" name="Рисунок 2" descr="детка1.gif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6300192" y="1484784"/>
            <a:ext cx="1600178" cy="144016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79512" y="3573016"/>
            <a:ext cx="87849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Остальные обязанности распределяются по желанию детей</a:t>
            </a:r>
            <a:endParaRPr lang="ru-RU" sz="3200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5" name="Picture 19" descr="озарение"/>
          <p:cNvPicPr>
            <a:picLocks noChangeAspect="1" noChangeArrowheads="1" noCrop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923928" y="3135932"/>
            <a:ext cx="1794123" cy="3011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-85681" y="1240406"/>
            <a:ext cx="9315371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</a:tabLst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Times New Roman" pitchFamily="18" charset="0"/>
              </a:rPr>
              <a:t>Правила выполнения поручений: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</a:tabLs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Times New Roman" pitchFamily="18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Batang" pitchFamily="18" charset="-127"/>
              <a:ea typeface="Batang" pitchFamily="18" charset="-127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44926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Times New Roman" pitchFamily="18" charset="0"/>
              </a:rPr>
              <a:t>Относись к выполнению порученного дела ответственно.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449263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Batang" pitchFamily="18" charset="-127"/>
              <a:ea typeface="Batang" pitchFamily="18" charset="-127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44926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Times New Roman" pitchFamily="18" charset="0"/>
              </a:rPr>
              <a:t>Выполняй поручения с удовольствием.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449263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Batang" pitchFamily="18" charset="-127"/>
              <a:ea typeface="Batang" pitchFamily="18" charset="-127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44926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Times New Roman" pitchFamily="18" charset="0"/>
              </a:rPr>
              <a:t>Помни, что выполнением поручения ты помогаешь окружающим.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449263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Batang" pitchFamily="18" charset="-127"/>
              <a:ea typeface="Batang" pitchFamily="18" charset="-127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44926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Times New Roman" pitchFamily="18" charset="0"/>
              </a:rPr>
              <a:t>Если трудно, обращайся за помощью.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449263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Batang" pitchFamily="18" charset="-127"/>
              <a:ea typeface="Batang" pitchFamily="18" charset="-127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44926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Times New Roman" pitchFamily="18" charset="0"/>
              </a:rPr>
              <a:t>Спеши делать добро!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pic>
        <p:nvPicPr>
          <p:cNvPr id="5" name="Picture 14" descr="afficher_image232"/>
          <p:cNvPicPr>
            <a:picLocks noChangeAspect="1" noChangeArrowheads="1" noCrop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771800" y="4797152"/>
            <a:ext cx="2181225" cy="1381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467380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DejaVu Sans"/>
                <a:cs typeface="Times New Roman" pitchFamily="18" charset="0"/>
              </a:rPr>
              <a:t>Правила жизни в классном коллективе.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DejaVu Sans"/>
                <a:cs typeface="Times New Roman" pitchFamily="18" charset="0"/>
              </a:rPr>
              <a:t> </a:t>
            </a:r>
          </a:p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Times New Roman" pitchFamily="18" charset="0"/>
              </a:rPr>
              <a:t>Утром рано просыпайся, Хорошенько умывайся. </a:t>
            </a: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Times New Roman" pitchFamily="18" charset="0"/>
              </a:rPr>
              <a:t>Одевайся аккуратно. Приучай себя к порядку</a:t>
            </a: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endParaRPr lang="ru-RU" sz="2400" dirty="0" smtClean="0">
              <a:solidFill>
                <a:schemeClr val="bg1"/>
              </a:solidFill>
              <a:latin typeface="Batang" pitchFamily="18" charset="-127"/>
              <a:ea typeface="Batang" pitchFamily="18" charset="-127"/>
              <a:cs typeface="Times New Roman" pitchFamily="18" charset="0"/>
            </a:endParaRP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Times New Roman" pitchFamily="18" charset="0"/>
              </a:rPr>
              <a:t> Чтобы умным, добрым стать. Лишь пятёрки получай.</a:t>
            </a: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Times New Roman" pitchFamily="18" charset="0"/>
              </a:rPr>
              <a:t> Книжки добрые люби, с математикой дружи. </a:t>
            </a: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Batang" pitchFamily="18" charset="-127"/>
              <a:ea typeface="Batang" pitchFamily="18" charset="-127"/>
              <a:cs typeface="Arial" pitchFamily="34" charset="0"/>
            </a:endParaRP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Times New Roman" pitchFamily="18" charset="0"/>
              </a:rPr>
              <a:t> Не дразнись, не зазнавайся. </a:t>
            </a: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Times New Roman" pitchFamily="18" charset="0"/>
              </a:rPr>
              <a:t>В школе всем помочь старайся. </a:t>
            </a: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Times New Roman" pitchFamily="18" charset="0"/>
              </a:rPr>
              <a:t>Зря не хмурься, будь смелей. И найдёшь себе друзей.</a:t>
            </a: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Batang" pitchFamily="18" charset="-127"/>
              <a:ea typeface="Batang" pitchFamily="18" charset="-127"/>
              <a:cs typeface="Arial" pitchFamily="34" charset="0"/>
            </a:endParaRP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Times New Roman" pitchFamily="18" charset="0"/>
              </a:rPr>
              <a:t>  Старших всех ты уважай, И в труде им помогай.</a:t>
            </a: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Times New Roman" pitchFamily="18" charset="0"/>
              </a:rPr>
              <a:t> Пой, танцуй ты, отдыхай. И культуру соблюдай.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pic>
        <p:nvPicPr>
          <p:cNvPr id="3" name="Picture 31" descr="b4c44b8f40c4eeea5674a96909379def"/>
          <p:cNvPicPr>
            <a:picLocks noChangeAspect="1" noChangeArrowheads="1" noCrop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956376" y="1196752"/>
            <a:ext cx="1016124" cy="967737"/>
          </a:xfrm>
          <a:prstGeom prst="rect">
            <a:avLst/>
          </a:prstGeom>
          <a:noFill/>
        </p:spPr>
      </p:pic>
      <p:pic>
        <p:nvPicPr>
          <p:cNvPr id="4" name="Picture 5" descr="1f5"/>
          <p:cNvPicPr>
            <a:picLocks noChangeAspect="1" noChangeArrowheads="1" noCrop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876256" y="3501008"/>
            <a:ext cx="1224136" cy="1223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79512" y="296652"/>
            <a:ext cx="8703024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Законы коллектива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Batang" pitchFamily="18" charset="-127"/>
              <a:ea typeface="Batang" pitchFamily="18" charset="-127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Mangal" pitchFamily="18" charset="0"/>
              </a:rPr>
              <a:t>Закон правды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Mangal" pitchFamily="18" charset="0"/>
              </a:rPr>
              <a:t>: Запомни, правда, нужна не только тебе,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Mangal" pitchFamily="18" charset="0"/>
              </a:rPr>
              <a:t> но и окружающим тебя людям.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Mangal" pitchFamily="18" charset="0"/>
              </a:rPr>
              <a:t> Будь правдив!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Batang" pitchFamily="18" charset="-127"/>
              <a:ea typeface="Batang" pitchFamily="18" charset="-127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Mangal" pitchFamily="18" charset="0"/>
              </a:rPr>
              <a:t>Закон добра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Mangal" pitchFamily="18" charset="0"/>
              </a:rPr>
              <a:t>: Будь добр к ближнему, и добро вернется к тебе.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Batang" pitchFamily="18" charset="-127"/>
              <a:ea typeface="Batang" pitchFamily="18" charset="-127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Mangal" pitchFamily="18" charset="0"/>
              </a:rPr>
              <a:t>Закон заботы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Mangal" pitchFamily="18" charset="0"/>
              </a:rPr>
              <a:t>: Прежде чем требовать внимания к себе,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Mangal" pitchFamily="18" charset="0"/>
              </a:rPr>
              <a:t> прояви его к окружающим людям.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Mangal" pitchFamily="18" charset="0"/>
              </a:rPr>
              <a:t>Помни об их интересах, нуждах, потребностях.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Batang" pitchFamily="18" charset="-127"/>
              <a:ea typeface="Batang" pitchFamily="18" charset="-127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Mangal" pitchFamily="18" charset="0"/>
              </a:rPr>
              <a:t>Закон любви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Mangal" pitchFamily="18" charset="0"/>
              </a:rPr>
              <a:t>: Любовь — одно из древнейших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Mangal" pitchFamily="18" charset="0"/>
              </a:rPr>
              <a:t>и наиболее уважаемых чувств,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Mangal" pitchFamily="18" charset="0"/>
              </a:rPr>
              <a:t> не стесняйся ее.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Batang" pitchFamily="18" charset="-127"/>
              <a:ea typeface="Batang" pitchFamily="18" charset="-127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Mangal" pitchFamily="18" charset="0"/>
              </a:rPr>
              <a:t>Закон милосердия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Mangal" pitchFamily="18" charset="0"/>
              </a:rPr>
              <a:t>: Тебе сегодня хорошо,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Mangal" pitchFamily="18" charset="0"/>
              </a:rPr>
              <a:t>но рядом могут быть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Mangal" pitchFamily="18" charset="0"/>
              </a:rPr>
              <a:t>люди,у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Mangal" pitchFamily="18" charset="0"/>
              </a:rPr>
              <a:t> которых слезы на глазах.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Mangal" pitchFamily="18" charset="0"/>
              </a:rPr>
              <a:t>Не забывай о них!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pic>
        <p:nvPicPr>
          <p:cNvPr id="3" name="Рисунок 2" descr="люб.gif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6732240" y="3645024"/>
            <a:ext cx="1946920" cy="14880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54868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000" u="sng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  <a:cs typeface="Mangal" pitchFamily="18" charset="0"/>
              </a:rPr>
              <a:t>Закон памяти</a:t>
            </a:r>
            <a:r>
              <a:rPr lang="ru-RU" sz="20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  <a:cs typeface="Mangal" pitchFamily="18" charset="0"/>
              </a:rPr>
              <a:t>: Народ, забывший свою историю, умрет.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  <a:cs typeface="Mangal" pitchFamily="18" charset="0"/>
              </a:rPr>
              <a:t> Помни о своем народе и своей истории. 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solidFill>
                <a:schemeClr val="bg1"/>
              </a:solidFill>
              <a:latin typeface="Batang" pitchFamily="18" charset="-127"/>
              <a:ea typeface="Batang" pitchFamily="18" charset="-127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000" u="sng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  <a:cs typeface="Mangal" pitchFamily="18" charset="0"/>
              </a:rPr>
              <a:t>Закон уважения</a:t>
            </a:r>
            <a:r>
              <a:rPr lang="ru-RU" sz="20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  <a:cs typeface="Mangal" pitchFamily="18" charset="0"/>
              </a:rPr>
              <a:t>: Хочешь, чтобы тебя уважали, 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  <a:cs typeface="Mangal" pitchFamily="18" charset="0"/>
              </a:rPr>
              <a:t>уважай человеческое достоинство других. 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solidFill>
                <a:schemeClr val="bg1"/>
              </a:solidFill>
              <a:latin typeface="Batang" pitchFamily="18" charset="-127"/>
              <a:ea typeface="Batang" pitchFamily="18" charset="-127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000" u="sng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  <a:cs typeface="Mangal" pitchFamily="18" charset="0"/>
              </a:rPr>
              <a:t>Закон старости</a:t>
            </a:r>
            <a:r>
              <a:rPr lang="ru-RU" sz="20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  <a:cs typeface="Mangal" pitchFamily="18" charset="0"/>
              </a:rPr>
              <a:t>: Помни: старость уважается у всех народов, 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  <a:cs typeface="Mangal" pitchFamily="18" charset="0"/>
              </a:rPr>
              <a:t>будь цивилизован. 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solidFill>
                <a:schemeClr val="bg1"/>
              </a:solidFill>
              <a:latin typeface="Batang" pitchFamily="18" charset="-127"/>
              <a:ea typeface="Batang" pitchFamily="18" charset="-127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000" u="sng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  <a:cs typeface="Mangal" pitchFamily="18" charset="0"/>
              </a:rPr>
              <a:t>Закон свободы</a:t>
            </a:r>
            <a:r>
              <a:rPr lang="ru-RU" sz="20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  <a:cs typeface="Mangal" pitchFamily="18" charset="0"/>
              </a:rPr>
              <a:t>: Каждый человек хочет быть свободен. 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  <a:cs typeface="Mangal" pitchFamily="18" charset="0"/>
              </a:rPr>
              <a:t>Отстаивая свою свободу, не забывай о свободе другого человека. 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solidFill>
                <a:schemeClr val="bg1"/>
              </a:solidFill>
              <a:latin typeface="Batang" pitchFamily="18" charset="-127"/>
              <a:ea typeface="Batang" pitchFamily="18" charset="-127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000" u="sng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  <a:cs typeface="Mangal" pitchFamily="18" charset="0"/>
              </a:rPr>
              <a:t>Закон смелости</a:t>
            </a:r>
            <a:r>
              <a:rPr lang="ru-RU" sz="20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  <a:cs typeface="Mangal" pitchFamily="18" charset="0"/>
              </a:rPr>
              <a:t>: Вчера ты струсил, но сегодня ты у нас в коллективе. Будь смел! 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endParaRPr lang="ru-RU" sz="2000" dirty="0" smtClean="0">
              <a:solidFill>
                <a:schemeClr val="bg1"/>
              </a:solidFill>
              <a:latin typeface="Batang" pitchFamily="18" charset="-127"/>
              <a:ea typeface="Batang" pitchFamily="18" charset="-127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000" u="sng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  <a:cs typeface="Mangal" pitchFamily="18" charset="0"/>
              </a:rPr>
              <a:t>Закон чести:</a:t>
            </a:r>
            <a:r>
              <a:rPr lang="ru-RU" sz="20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  <a:cs typeface="Mangal" pitchFamily="18" charset="0"/>
              </a:rPr>
              <a:t> Вспоминай о своей физической силе только наедине с собой. Помни о своей духовной силе, долге, благородстве, достоинстве.</a:t>
            </a:r>
            <a:endParaRPr lang="ru-RU" sz="2000" dirty="0" smtClean="0">
              <a:solidFill>
                <a:schemeClr val="bg1"/>
              </a:solidFill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pic>
        <p:nvPicPr>
          <p:cNvPr id="4" name="Рисунок 3" descr="баб.gif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 flipH="1">
            <a:off x="7290470" y="2060848"/>
            <a:ext cx="1853530" cy="14382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348880"/>
            <a:ext cx="89644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bg1"/>
                </a:solidFill>
                <a:latin typeface="Monotype Corsiva" pitchFamily="66" charset="0"/>
              </a:rPr>
              <a:t>Школа – это маленькая модель общества. Поведение ребенка в школьном коллективе – это поведение взрослого в обществе. </a:t>
            </a:r>
            <a:endParaRPr lang="ru-RU" sz="3600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pic>
        <p:nvPicPr>
          <p:cNvPr id="3" name="Picture 19" descr="Рисунок11"/>
          <p:cNvPicPr>
            <a:picLocks noChangeAspect="1" noChangeArrowheads="1" noCrop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835696" y="836712"/>
            <a:ext cx="1152128" cy="1762314"/>
          </a:xfrm>
          <a:prstGeom prst="rect">
            <a:avLst/>
          </a:prstGeom>
          <a:noFill/>
        </p:spPr>
      </p:pic>
      <p:pic>
        <p:nvPicPr>
          <p:cNvPr id="4" name="Picture 16" descr="Рисунок1"/>
          <p:cNvPicPr>
            <a:picLocks noChangeAspect="1" noChangeArrowheads="1" noCrop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220072" y="3919070"/>
            <a:ext cx="1929755" cy="21602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User\Documents\Новая папка\Рабочий стол\Мои рисунки\Изображение 109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499992" y="1052736"/>
            <a:ext cx="4085453" cy="30963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Прямоугольник 1"/>
          <p:cNvSpPr/>
          <p:nvPr/>
        </p:nvSpPr>
        <p:spPr>
          <a:xfrm>
            <a:off x="0" y="1628800"/>
            <a:ext cx="88924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bg1"/>
                </a:solidFill>
                <a:latin typeface="Monotype Corsiva" pitchFamily="66" charset="0"/>
              </a:rPr>
              <a:t>Детский коллектив – </a:t>
            </a:r>
          </a:p>
          <a:p>
            <a:r>
              <a:rPr lang="ru-RU" sz="3600" dirty="0" smtClean="0">
                <a:solidFill>
                  <a:schemeClr val="bg1"/>
                </a:solidFill>
                <a:latin typeface="Monotype Corsiva" pitchFamily="66" charset="0"/>
              </a:rPr>
              <a:t>это маленькая страна,</a:t>
            </a:r>
          </a:p>
          <a:p>
            <a:r>
              <a:rPr lang="ru-RU" sz="3600" dirty="0" smtClean="0">
                <a:solidFill>
                  <a:schemeClr val="bg1"/>
                </a:solidFill>
                <a:latin typeface="Monotype Corsiva" pitchFamily="66" charset="0"/>
              </a:rPr>
              <a:t> в которой необходимо </a:t>
            </a:r>
          </a:p>
          <a:p>
            <a:r>
              <a:rPr lang="ru-RU" sz="3600" dirty="0" smtClean="0">
                <a:solidFill>
                  <a:schemeClr val="bg1"/>
                </a:solidFill>
                <a:latin typeface="Monotype Corsiva" pitchFamily="66" charset="0"/>
              </a:rPr>
              <a:t>построить жизнь так, </a:t>
            </a:r>
          </a:p>
          <a:p>
            <a:r>
              <a:rPr lang="ru-RU" sz="3600" dirty="0" smtClean="0">
                <a:solidFill>
                  <a:schemeClr val="bg1"/>
                </a:solidFill>
                <a:latin typeface="Monotype Corsiva" pitchFamily="66" charset="0"/>
              </a:rPr>
              <a:t>чтобы каждый </a:t>
            </a:r>
          </a:p>
          <a:p>
            <a:r>
              <a:rPr lang="ru-RU" sz="3600" dirty="0" smtClean="0">
                <a:solidFill>
                  <a:schemeClr val="bg1"/>
                </a:solidFill>
                <a:latin typeface="Monotype Corsiva" pitchFamily="66" charset="0"/>
              </a:rPr>
              <a:t>чувствовал необходимость и потребность другого.</a:t>
            </a:r>
            <a:endParaRPr lang="ru-RU" sz="3600" dirty="0">
              <a:solidFill>
                <a:schemeClr val="bg1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спасиб.gif"/>
          <p:cNvPicPr>
            <a:picLocks noChangeAspect="1"/>
          </p:cNvPicPr>
          <p:nvPr/>
        </p:nvPicPr>
        <p:blipFill>
          <a:blip r:embed="rId2" cstate="screen">
            <a:clrChange>
              <a:clrFrom>
                <a:srgbClr val="FBF9F9"/>
              </a:clrFrom>
              <a:clrTo>
                <a:srgbClr val="FBF9F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83768" y="908720"/>
            <a:ext cx="7097931" cy="2160240"/>
          </a:xfrm>
          <a:prstGeom prst="rect">
            <a:avLst/>
          </a:prstGeom>
        </p:spPr>
      </p:pic>
      <p:pic>
        <p:nvPicPr>
          <p:cNvPr id="4" name="Рисунок 3" descr="хор дня.gif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683568" y="3717032"/>
            <a:ext cx="6028874" cy="22989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96752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u="sng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Самоуправление</a:t>
            </a:r>
            <a:r>
              <a:rPr lang="ru-RU" sz="4800" b="1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 – </a:t>
            </a:r>
            <a:r>
              <a:rPr lang="ru-RU" sz="48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управление делами своими собственными силами в какой-нибудь организации, коллективе.</a:t>
            </a:r>
            <a:endParaRPr lang="ru-RU" sz="4800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3" name="Picture 24" descr="bbede0006c530d485ca772fc67e59d7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11560" y="4077072"/>
            <a:ext cx="1296144" cy="21596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836712"/>
            <a:ext cx="87484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Самоуправление в школе – необходимый компонент современного воспитания.</a:t>
            </a:r>
            <a:endParaRPr lang="ru-RU" sz="3600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4149080"/>
            <a:ext cx="91440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Адаптация выпускников к непрерывно изменяющимся жизненным условиям.</a:t>
            </a:r>
          </a:p>
          <a:p>
            <a:pPr algn="ctr"/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949370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Monotype Corsiva" pitchFamily="66" charset="0"/>
                <a:ea typeface="Batang" pitchFamily="18" charset="-127"/>
                <a:cs typeface="Times New Roman" pitchFamily="18" charset="0"/>
              </a:rPr>
              <a:t>Цель: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2204864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ru-RU" sz="32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создать условия для развития организаторских способностей </a:t>
            </a:r>
          </a:p>
          <a:p>
            <a:r>
              <a:rPr lang="ru-RU" sz="32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каждого, формировать лидерские</a:t>
            </a:r>
          </a:p>
          <a:p>
            <a:r>
              <a:rPr lang="ru-RU" sz="32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 качества, креативность, </a:t>
            </a:r>
          </a:p>
          <a:p>
            <a:r>
              <a:rPr lang="ru-RU" sz="32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инициативность, самостоятельность. </a:t>
            </a:r>
            <a:endParaRPr lang="ru-RU" sz="3200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052736"/>
            <a:ext cx="9144000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dirty="0" smtClean="0">
                <a:solidFill>
                  <a:schemeClr val="bg1"/>
                </a:solidFill>
                <a:latin typeface="Monotype Corsiva" pitchFamily="66" charset="0"/>
                <a:ea typeface="Batang" pitchFamily="18" charset="-127"/>
                <a:cs typeface="Arial" pitchFamily="34" charset="0"/>
              </a:rPr>
              <a:t> -</a:t>
            </a:r>
            <a:r>
              <a:rPr lang="ru-RU" sz="30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повышение активности учащихся в классных делах; </a:t>
            </a:r>
          </a:p>
          <a:p>
            <a:r>
              <a:rPr lang="ru-RU" sz="30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/>
            </a:r>
            <a:br>
              <a:rPr lang="ru-RU" sz="30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</a:br>
            <a:r>
              <a:rPr lang="ru-RU" sz="30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- реализация интересов каждого учащегося; </a:t>
            </a:r>
          </a:p>
          <a:p>
            <a:r>
              <a:rPr lang="ru-RU" sz="30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/>
            </a:r>
            <a:br>
              <a:rPr lang="ru-RU" sz="30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</a:br>
            <a:r>
              <a:rPr lang="ru-RU" sz="30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- привлечение родителей к совместной деятельности. </a:t>
            </a:r>
          </a:p>
          <a:p>
            <a:r>
              <a:rPr lang="ru-RU" sz="30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/>
            </a:r>
            <a:br>
              <a:rPr lang="ru-RU" sz="30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</a:br>
            <a:r>
              <a:rPr lang="ru-RU" sz="30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- дать возможность самореализации и самоутверждения каждого через конкретные дела; </a:t>
            </a:r>
            <a:r>
              <a:rPr lang="ru-RU" sz="24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/>
            </a:r>
            <a:br>
              <a:rPr lang="ru-RU" sz="24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</a:br>
            <a:endParaRPr lang="ru-RU" sz="2400" dirty="0" smtClean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  <a:p>
            <a:endParaRPr lang="ru-RU" sz="2800" dirty="0">
              <a:latin typeface="Monotype Corsiva" pitchFamily="66" charset="0"/>
              <a:ea typeface="Batang" pitchFamily="18" charset="-127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476672"/>
            <a:ext cx="201208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 smtClean="0">
                <a:solidFill>
                  <a:schemeClr val="bg1"/>
                </a:solidFill>
                <a:latin typeface="Monotype Corsiva" pitchFamily="66" charset="0"/>
                <a:ea typeface="Batang" pitchFamily="18" charset="-127"/>
                <a:cs typeface="Arial" pitchFamily="34" charset="0"/>
              </a:rPr>
              <a:t>Задачи</a:t>
            </a:r>
            <a:r>
              <a:rPr lang="ru-RU" sz="4400" b="1" dirty="0" smtClean="0">
                <a:solidFill>
                  <a:schemeClr val="bg1"/>
                </a:solidFill>
                <a:latin typeface="Monotype Corsiva" pitchFamily="66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ru-RU" sz="4400" dirty="0" smtClean="0">
                <a:solidFill>
                  <a:schemeClr val="bg1"/>
                </a:solidFill>
                <a:latin typeface="Monotype Corsiva" pitchFamily="66" charset="0"/>
                <a:ea typeface="Batang" pitchFamily="18" charset="-127"/>
                <a:cs typeface="Arial" pitchFamily="34" charset="0"/>
              </a:rPr>
              <a:t>:</a:t>
            </a:r>
            <a:endParaRPr lang="ru-RU" sz="4400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3352348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340768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ru-RU" sz="30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создание условий для развития; </a:t>
            </a:r>
          </a:p>
          <a:p>
            <a:r>
              <a:rPr lang="ru-RU" sz="30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/>
            </a:r>
            <a:br>
              <a:rPr lang="ru-RU" sz="30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</a:br>
            <a:r>
              <a:rPr lang="ru-RU" sz="30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- создание благоприятных условий совместной деятельности детей и взрослых (учителей и родителей); </a:t>
            </a:r>
          </a:p>
          <a:p>
            <a:r>
              <a:rPr lang="ru-RU" sz="30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/>
            </a:r>
            <a:br>
              <a:rPr lang="ru-RU" sz="30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</a:br>
            <a:r>
              <a:rPr lang="ru-RU" sz="30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- формирование толерантности, умения общаться. </a:t>
            </a:r>
            <a:endParaRPr lang="ru-RU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278215" y="598132"/>
            <a:ext cx="658757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Принципы самоуправления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1441903"/>
            <a:ext cx="848822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1.</a:t>
            </a:r>
            <a:r>
              <a:rPr kumimoji="0" lang="ru-RU" sz="2400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Равноправие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 – все должны иметь право решающего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 голоса при принятии того или иного решения.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636912"/>
            <a:ext cx="7088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2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. </a:t>
            </a:r>
            <a:r>
              <a:rPr kumimoji="0" lang="ru-RU" sz="2400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Выборность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– полномочия приобретаются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в результате выборов.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3717032"/>
            <a:ext cx="94035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3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. </a:t>
            </a:r>
            <a:r>
              <a:rPr kumimoji="0" lang="ru-RU" sz="2400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Откровенность и гласность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– работа органов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самоуправления должна быть открыта для всех учащихся.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4869160"/>
            <a:ext cx="736451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4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. </a:t>
            </a:r>
            <a:r>
              <a:rPr kumimoji="0" lang="ru-RU" sz="2400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Законность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 – неукоснительное соблюдение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правовых и нормативных актов.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/>
      <p:bldP spid="2052" grpId="0"/>
      <p:bldP spid="20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825189"/>
            <a:ext cx="841768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5. </a:t>
            </a:r>
            <a:r>
              <a:rPr kumimoji="0" lang="ru-RU" sz="2400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Целесообразность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 – деятельность органов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 самоуправления должна быть направлена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на реализацию интересов и потребностей учащихся.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2420888"/>
            <a:ext cx="826059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6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. </a:t>
            </a:r>
            <a:r>
              <a:rPr kumimoji="0" lang="ru-RU" sz="2400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Гуманность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– действия органов самоуправления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должны базироваться на нравственных принципах.</a:t>
            </a: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3429000"/>
            <a:ext cx="76290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7. </a:t>
            </a:r>
            <a:r>
              <a:rPr kumimoji="0" lang="ru-RU" sz="2400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Самодеятельность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– творчество, активность,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самостоятельность учащихся.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4581128"/>
            <a:ext cx="934903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8. </a:t>
            </a:r>
            <a:r>
              <a:rPr kumimoji="0" lang="ru-RU" sz="2400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Ответственность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–необходимо регулярно отчитываться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 о проделанной работе и её результатах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перед своими избирателями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40315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1026" grpId="0"/>
      <p:bldP spid="1027" grpId="0"/>
      <p:bldP spid="10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90872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Особенности самоуправления в классе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" y="196300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Самоуправление в классе организуется по форме 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школьного самоуправления.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342900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  <a:cs typeface="Arial" pitchFamily="34" charset="0"/>
              </a:rPr>
              <a:t>2. Актив класса организует работу по самоуправлению в классе.</a:t>
            </a:r>
            <a:endParaRPr lang="ru-RU" sz="1200" dirty="0" smtClean="0">
              <a:solidFill>
                <a:schemeClr val="bg1"/>
              </a:solidFill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486916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  <a:cs typeface="Arial" pitchFamily="34" charset="0"/>
              </a:rPr>
              <a:t>3. Классный руководитель исполняет роль консультанта.</a:t>
            </a:r>
            <a:endParaRPr lang="ru-RU" sz="3600" dirty="0" smtClean="0">
              <a:solidFill>
                <a:schemeClr val="bg1"/>
              </a:solidFill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pic>
        <p:nvPicPr>
          <p:cNvPr id="7" name="Picture 18" descr="lady_news_anchor_md_wht"/>
          <p:cNvPicPr>
            <a:picLocks noChangeAspect="1" noChangeArrowheads="1" noCrop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4509120"/>
            <a:ext cx="1600200" cy="137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</TotalTime>
  <Words>637</Words>
  <Application>Microsoft Office PowerPoint</Application>
  <PresentationFormat>Экран (4:3)</PresentationFormat>
  <Paragraphs>114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34</cp:revision>
  <dcterms:created xsi:type="dcterms:W3CDTF">2012-02-07T12:21:30Z</dcterms:created>
  <dcterms:modified xsi:type="dcterms:W3CDTF">2012-08-01T05:35:33Z</dcterms:modified>
</cp:coreProperties>
</file>