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70" r:id="rId12"/>
    <p:sldId id="268" r:id="rId13"/>
    <p:sldId id="271" r:id="rId14"/>
    <p:sldId id="272" r:id="rId15"/>
    <p:sldId id="269" r:id="rId16"/>
    <p:sldId id="273" r:id="rId17"/>
    <p:sldId id="26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smiles.33b.ru/smile.103428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96752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«Формирование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социальной активности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младших школьников </a:t>
            </a:r>
          </a:p>
          <a:p>
            <a:pPr algn="ctr"/>
            <a:r>
              <a:rPr lang="ru-RU" sz="4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через классное самоуправление»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4482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Начальные классы – это такая возрастная ступень, в которой </a:t>
            </a:r>
            <a:r>
              <a:rPr lang="ru-RU" sz="4000" b="1" i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игровые</a:t>
            </a:r>
            <a:r>
              <a:rPr lang="ru-RU" sz="4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 модели самоуправления просто незаменимы.</a:t>
            </a:r>
            <a:endParaRPr lang="ru-RU" sz="40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Picture 2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848" y="4293096"/>
            <a:ext cx="2793479" cy="193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j0283630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72200" y="692696"/>
            <a:ext cx="1244600" cy="1366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28800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Выборы командира проходят тайным голосованием</a:t>
            </a:r>
            <a:endParaRPr lang="ru-RU" sz="32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 descr="детка1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300192" y="1484784"/>
            <a:ext cx="1600178" cy="14401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9512" y="357301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Остальные обязанности распределяются по желанию детей</a:t>
            </a:r>
            <a:endParaRPr lang="ru-RU" sz="32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Picture 19" descr="озарение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23928" y="3135932"/>
            <a:ext cx="1794123" cy="301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-85681" y="1240406"/>
            <a:ext cx="931537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Правила выполнения поручений: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Относись к выполнению порученного дела ответственно.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Выполняй поручения с удовольствием.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Помни, что выполнением поручения ты помогаешь окружающим.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Если трудно, обращайся за помощью.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49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Спеши делать добро!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5" name="Picture 14" descr="afficher_image232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71800" y="4797152"/>
            <a:ext cx="2181225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46738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Правила жизни в классном коллективе.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Утром рано просыпайся, Хорошенько умывайся.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Одевайся аккуратно. Приучай себя к порядку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24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Чтобы умным, добрым стать. Лишь пятёрки получай.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Книжки добрые люби, с математикой дружи.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Не дразнись, не зазнавайся.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В школе всем помочь старайся.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Зря не хмурься, будь смелей. И найдёшь себе друзей.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 Старших всех ты уважай, И в труде им помогай.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Пой, танцуй ты, отдыхай. И культуру соблюдай.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3" name="Picture 31" descr="b4c44b8f40c4eeea5674a96909379de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956376" y="1196752"/>
            <a:ext cx="1016124" cy="967737"/>
          </a:xfrm>
          <a:prstGeom prst="rect">
            <a:avLst/>
          </a:prstGeom>
          <a:noFill/>
        </p:spPr>
      </p:pic>
      <p:pic>
        <p:nvPicPr>
          <p:cNvPr id="4" name="Picture 5" descr="1f5"/>
          <p:cNvPicPr>
            <a:picLocks noChangeAspect="1" noChangeArrowheads="1" noCrop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876256" y="3501008"/>
            <a:ext cx="1224136" cy="122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296652"/>
            <a:ext cx="870302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Законы коллектива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Закон правды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: Запомни, правда, нужна не только тебе,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 но и окружающим тебя людям.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 Будь правдив!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Закон добра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: Будь добр к ближнему, и добро вернется к тебе.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Закон заботы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: Прежде чем требовать внимания к себе,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 прояви его к окружающим людям.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Помни об их интересах, нуждах, потребностях.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Закон любви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: Любовь — одно из древнейших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и наиболее уважаемых чувств,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 не стесняйся ее.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Закон милосердия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: Тебе сегодня хорошо,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но рядом могут быть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люди,у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 которых слезы на глазах.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Mangal" pitchFamily="18" charset="0"/>
              </a:rPr>
              <a:t>Не забывай о них!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3" name="Рисунок 2" descr="люб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732240" y="3645024"/>
            <a:ext cx="1946920" cy="1488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48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Закон памяти</a:t>
            </a: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: Народ, забывший свою историю, умрет.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 Помни о своем народе и своей истории.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Закон уважения</a:t>
            </a: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: Хочешь, чтобы тебя уважали,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уважай человеческое достоинство других.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Закон старости</a:t>
            </a: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: Помни: старость уважается у всех народов,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будь цивилизован.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Закон свободы</a:t>
            </a: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: Каждый человек хочет быть свободен.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Отстаивая свою свободу, не забывай о свободе другого человека.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Закон смелости</a:t>
            </a: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: Вчера ты струсил, но сегодня ты у нас в коллективе. Будь смел!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0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Закон чести:</a:t>
            </a:r>
            <a:r>
              <a:rPr lang="ru-RU" sz="2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Mangal" pitchFamily="18" charset="0"/>
              </a:rPr>
              <a:t> Вспоминай о своей физической силе только наедине с собой. Помни о своей духовной силе, долге, благородстве, достоинстве.</a:t>
            </a:r>
            <a:endParaRPr lang="ru-RU" sz="20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4" name="Рисунок 3" descr="баб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flipH="1">
            <a:off x="7290470" y="2060848"/>
            <a:ext cx="1853530" cy="143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48880"/>
            <a:ext cx="8964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Школа – это маленькая модель общества. Поведение ребенка в школьном коллективе – это поведение взрослого в обществе. 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3" name="Picture 19" descr="Рисунок11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35696" y="836712"/>
            <a:ext cx="1152128" cy="1762314"/>
          </a:xfrm>
          <a:prstGeom prst="rect">
            <a:avLst/>
          </a:prstGeom>
          <a:noFill/>
        </p:spPr>
      </p:pic>
      <p:pic>
        <p:nvPicPr>
          <p:cNvPr id="4" name="Picture 16" descr="Рисунок1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20072" y="3919070"/>
            <a:ext cx="1929755" cy="216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ocuments\Новая папка\Рабочий стол\Мои рисунки\Изображение 10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99992" y="1052736"/>
            <a:ext cx="4085453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0" y="162880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Детский коллектив –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это маленькая страна,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 в которой необходимо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построить жизнь так,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чтобы каждый 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Monotype Corsiva" pitchFamily="66" charset="0"/>
              </a:rPr>
              <a:t>чувствовал необходимость и потребность другого.</a:t>
            </a:r>
            <a:endParaRPr lang="ru-RU" sz="36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пасиб.gif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BF9F9"/>
              </a:clrFrom>
              <a:clrTo>
                <a:srgbClr val="FB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908720"/>
            <a:ext cx="7097931" cy="2160240"/>
          </a:xfrm>
          <a:prstGeom prst="rect">
            <a:avLst/>
          </a:prstGeom>
        </p:spPr>
      </p:pic>
      <p:pic>
        <p:nvPicPr>
          <p:cNvPr id="4" name="Рисунок 3" descr="хор дня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83568" y="3717032"/>
            <a:ext cx="6028874" cy="2298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u="sng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Самоуправление</a:t>
            </a:r>
            <a:r>
              <a:rPr lang="ru-RU" sz="48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– </a:t>
            </a:r>
            <a:r>
              <a:rPr lang="ru-RU" sz="48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управление делами своими собственными силами в какой-нибудь организации, коллективе.</a:t>
            </a:r>
            <a:endParaRPr lang="ru-RU" sz="48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Picture 24" descr="bbede0006c530d485ca772fc67e59d7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4077072"/>
            <a:ext cx="1296144" cy="2159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Самоуправление в школе – необходимый компонент современного воспитания.</a:t>
            </a:r>
            <a:endParaRPr lang="ru-RU" sz="36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14908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Адаптация выпускников к непрерывно изменяющимся жизненным условиям.</a:t>
            </a: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4937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Batang" pitchFamily="18" charset="-127"/>
                <a:cs typeface="Times New Roman" pitchFamily="18" charset="0"/>
              </a:rPr>
              <a:t>Цель: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20486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создать условия для развития организаторских способностей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каждого, формировать лидерские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 качества, креативность,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инициативность, самостоятельность. </a:t>
            </a:r>
            <a:endParaRPr lang="ru-RU" sz="3200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chemeClr val="bg1"/>
                </a:solidFill>
                <a:latin typeface="Monotype Corsiva" pitchFamily="66" charset="0"/>
                <a:ea typeface="Batang" pitchFamily="18" charset="-127"/>
                <a:cs typeface="Arial" pitchFamily="34" charset="0"/>
              </a:rPr>
              <a:t> -</a:t>
            </a:r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повышение активности учащихся в классных делах; </a:t>
            </a:r>
          </a:p>
          <a:p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- реализация интересов каждого учащегося; </a:t>
            </a:r>
          </a:p>
          <a:p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- привлечение родителей к совместной деятельности. </a:t>
            </a:r>
          </a:p>
          <a:p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- дать возможность самореализации и самоутверждения каждого через конкретные дела; </a:t>
            </a:r>
            <a:r>
              <a:rPr lang="ru-RU" sz="2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</a:br>
            <a:endParaRPr lang="ru-RU" sz="24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800" dirty="0">
              <a:latin typeface="Monotype Corsiva" pitchFamily="66" charset="0"/>
              <a:ea typeface="Batang" pitchFamily="18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20120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  <a:ea typeface="Batang" pitchFamily="18" charset="-127"/>
                <a:cs typeface="Arial" pitchFamily="34" charset="0"/>
              </a:rPr>
              <a:t>Задачи</a:t>
            </a:r>
            <a:r>
              <a:rPr lang="ru-RU" sz="4400" b="1" dirty="0" smtClean="0">
                <a:solidFill>
                  <a:schemeClr val="bg1"/>
                </a:solidFill>
                <a:latin typeface="Monotype Corsiva" pitchFamily="66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Monotype Corsiva" pitchFamily="66" charset="0"/>
                <a:ea typeface="Batang" pitchFamily="18" charset="-127"/>
                <a:cs typeface="Arial" pitchFamily="34" charset="0"/>
              </a:rPr>
              <a:t>: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35234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34076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создание условий для развития; </a:t>
            </a:r>
          </a:p>
          <a:p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- создание благоприятных условий совместной деятельности детей и взрослых (учителей и родителей); </a:t>
            </a:r>
          </a:p>
          <a:p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30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- формирование толерантности, умения общаться. 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78215" y="598132"/>
            <a:ext cx="65875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Принципы самоуправления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441903"/>
            <a:ext cx="84882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1.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Равноправие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– все должны иметь право решающего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голоса при принятии того или иного решения.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636912"/>
            <a:ext cx="708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2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Выборность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– полномочия приобретаются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в результате выборов.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717032"/>
            <a:ext cx="9403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Откровенность и гласность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– работа органов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самоуправления должна быть открыта для всех учащихся.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4869160"/>
            <a:ext cx="7364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Законность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– неукоснительное соблюдение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правовых и нормативных актов.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  <p:bldP spid="2052" grpId="0"/>
      <p:bldP spid="20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25189"/>
            <a:ext cx="84176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5.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Целесообразность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– деятельность органов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самоуправления должна быть направлена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на реализацию интересов и потребностей учащихся.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420888"/>
            <a:ext cx="82605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6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Гуманность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– действия органов самоуправления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должны базироваться на нравственных принципах.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429000"/>
            <a:ext cx="76290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7.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Самодеятельность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– творчество, активность,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самостоятельность учащихся.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581128"/>
            <a:ext cx="93490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8.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Ответственность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–необходимо регулярно отчитываться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 о проделанной работе и её результатах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перед своими избирателями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31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1027" grpId="0"/>
      <p:bldP spid="10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Особенности самоуправления в классе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" y="19630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Самоуправление в классе организуется по форме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tang" pitchFamily="18" charset="-127"/>
                <a:ea typeface="Batang" pitchFamily="18" charset="-127"/>
                <a:cs typeface="Arial" pitchFamily="34" charset="0"/>
              </a:rPr>
              <a:t>школьного самоуправления.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2. Актив класса организует работу по самоуправлению в классе.</a:t>
            </a:r>
            <a:endParaRPr lang="ru-RU" sz="12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8691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3. Классный руководитель исполняет роль консультанта.</a:t>
            </a:r>
            <a:endParaRPr lang="ru-RU" sz="3600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7" name="Picture 18" descr="lady_news_anchor_md_wht"/>
          <p:cNvPicPr>
            <a:picLocks noChangeAspect="1" noChangeArrowheads="1" noCrop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509120"/>
            <a:ext cx="16002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637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2012-02-07T12:21:30Z</dcterms:created>
  <dcterms:modified xsi:type="dcterms:W3CDTF">2012-08-01T05:35:33Z</dcterms:modified>
</cp:coreProperties>
</file>