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4" r:id="rId7"/>
    <p:sldId id="262" r:id="rId8"/>
    <p:sldId id="263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0A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C112-A0E8-4426-989F-ACD9CD9B2057}" type="datetimeFigureOut">
              <a:rPr lang="ru-RU" smtClean="0"/>
              <a:t>09.02.2014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12234-BF0B-42B2-A3BA-A54BEBCE105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C112-A0E8-4426-989F-ACD9CD9B2057}" type="datetimeFigureOut">
              <a:rPr lang="ru-RU" smtClean="0"/>
              <a:t>09.02.2014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12234-BF0B-42B2-A3BA-A54BEBCE105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C112-A0E8-4426-989F-ACD9CD9B2057}" type="datetimeFigureOut">
              <a:rPr lang="ru-RU" smtClean="0"/>
              <a:t>09.02.2014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12234-BF0B-42B2-A3BA-A54BEBCE105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C112-A0E8-4426-989F-ACD9CD9B2057}" type="datetimeFigureOut">
              <a:rPr lang="ru-RU" smtClean="0"/>
              <a:t>09.02.2014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12234-BF0B-42B2-A3BA-A54BEBCE105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C112-A0E8-4426-989F-ACD9CD9B2057}" type="datetimeFigureOut">
              <a:rPr lang="ru-RU" smtClean="0"/>
              <a:t>09.02.2014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12234-BF0B-42B2-A3BA-A54BEBCE105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C112-A0E8-4426-989F-ACD9CD9B2057}" type="datetimeFigureOut">
              <a:rPr lang="ru-RU" smtClean="0"/>
              <a:t>09.02.2014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12234-BF0B-42B2-A3BA-A54BEBCE105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C112-A0E8-4426-989F-ACD9CD9B2057}" type="datetimeFigureOut">
              <a:rPr lang="ru-RU" smtClean="0"/>
              <a:t>09.02.2014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12234-BF0B-42B2-A3BA-A54BEBCE105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C112-A0E8-4426-989F-ACD9CD9B2057}" type="datetimeFigureOut">
              <a:rPr lang="ru-RU" smtClean="0"/>
              <a:t>09.02.2014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12234-BF0B-42B2-A3BA-A54BEBCE105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C112-A0E8-4426-989F-ACD9CD9B2057}" type="datetimeFigureOut">
              <a:rPr lang="ru-RU" smtClean="0"/>
              <a:t>09.02.2014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12234-BF0B-42B2-A3BA-A54BEBCE105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C112-A0E8-4426-989F-ACD9CD9B2057}" type="datetimeFigureOut">
              <a:rPr lang="ru-RU" smtClean="0"/>
              <a:t>09.02.2014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12234-BF0B-42B2-A3BA-A54BEBCE105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C112-A0E8-4426-989F-ACD9CD9B2057}" type="datetimeFigureOut">
              <a:rPr lang="ru-RU" smtClean="0"/>
              <a:t>09.02.2014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12234-BF0B-42B2-A3BA-A54BEBCE105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 bright="70000" contrast="-70000"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1C112-A0E8-4426-989F-ACD9CD9B2057}" type="datetimeFigureOut">
              <a:rPr lang="ru-RU" smtClean="0"/>
              <a:t>09.02.2014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12234-BF0B-42B2-A3BA-A54BEBCE1059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24500" cmpd="dbl">
            <a:solidFill>
              <a:schemeClr val="accent2">
                <a:shade val="85000"/>
                <a:satMod val="155000"/>
              </a:schemeClr>
            </a:solidFill>
            <a:prstDash val="solid"/>
            <a:miter lim="800000"/>
          </a:ln>
          <a:gradFill>
            <a:gsLst>
              <a:gs pos="10000">
                <a:schemeClr val="accent2">
                  <a:tint val="10000"/>
                  <a:satMod val="155000"/>
                </a:schemeClr>
              </a:gs>
              <a:gs pos="60000">
                <a:schemeClr val="accent2">
                  <a:tint val="30000"/>
                  <a:satMod val="155000"/>
                </a:schemeClr>
              </a:gs>
              <a:gs pos="100000">
                <a:schemeClr val="accent2">
                  <a:tint val="73000"/>
                  <a:satMod val="155000"/>
                </a:schemeClr>
              </a:gs>
            </a:gsLst>
            <a:lin ang="5400000"/>
          </a:gradFill>
          <a:effectLst>
            <a:outerShdw blurRad="38100" dist="38100" dir="7020000" algn="tl">
              <a:srgbClr val="000000">
                <a:alpha val="35000"/>
              </a:srgbClr>
            </a:outerShdw>
          </a:effectLst>
          <a:latin typeface="Constant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2">
              <a:lumMod val="50000"/>
            </a:schemeClr>
          </a:solidFill>
          <a:latin typeface="Constant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2">
              <a:lumMod val="50000"/>
            </a:schemeClr>
          </a:solidFill>
          <a:latin typeface="Constant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2">
              <a:lumMod val="50000"/>
            </a:schemeClr>
          </a:solidFill>
          <a:latin typeface="Constant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2">
              <a:lumMod val="50000"/>
            </a:schemeClr>
          </a:solidFill>
          <a:latin typeface="Constant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2">
              <a:lumMod val="50000"/>
            </a:schemeClr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ru.wikipedia.org/wiki/%D0%9F%D0%B5%D1%80%D0%BC%D1%81%D0%BA%D0%B8%D0%B9_%D0%BA%D1%80%D0%B0%D0%B9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79235" y="1124744"/>
            <a:ext cx="72008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FFC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заповедным </a:t>
            </a:r>
            <a:r>
              <a:rPr lang="ru-RU" sz="5400" b="1" spc="50" dirty="0" smtClean="0">
                <a:ln w="11430"/>
                <a:solidFill>
                  <a:srgbClr val="FFC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тропинкам </a:t>
            </a:r>
            <a:r>
              <a:rPr lang="ru-RU" sz="5400" b="1" spc="50" dirty="0" smtClean="0">
                <a:ln w="11430"/>
                <a:solidFill>
                  <a:srgbClr val="FFC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Пермского края</a:t>
            </a:r>
            <a:endParaRPr lang="ru-RU" sz="5400" b="1" spc="50" dirty="0">
              <a:ln w="11430"/>
              <a:solidFill>
                <a:srgbClr val="FFC0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7608" y="5013176"/>
            <a:ext cx="33518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Презентация для факультатива «Экология для младших школьников» </a:t>
            </a:r>
            <a:endParaRPr lang="ru-RU" sz="1600" dirty="0" smtClean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выполнила </a:t>
            </a:r>
            <a:r>
              <a:rPr lang="ru-RU" sz="1600" dirty="0" smtClean="0">
                <a:solidFill>
                  <a:schemeClr val="bg1"/>
                </a:solidFill>
              </a:rPr>
              <a:t>учитель начальных </a:t>
            </a:r>
            <a:r>
              <a:rPr lang="ru-RU" sz="1600" dirty="0" smtClean="0">
                <a:solidFill>
                  <a:schemeClr val="bg1"/>
                </a:solidFill>
              </a:rPr>
              <a:t>классов: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Мальцева </a:t>
            </a:r>
            <a:r>
              <a:rPr lang="ru-RU" sz="1600" dirty="0" smtClean="0">
                <a:solidFill>
                  <a:schemeClr val="bg1"/>
                </a:solidFill>
              </a:rPr>
              <a:t>Марина Николаевна. </a:t>
            </a:r>
            <a:r>
              <a:rPr lang="ru-RU" sz="1600" dirty="0" smtClean="0">
                <a:solidFill>
                  <a:schemeClr val="bg1"/>
                </a:solidFill>
              </a:rPr>
              <a:t>  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Г. Пермь</a:t>
            </a:r>
            <a:r>
              <a:rPr lang="ru-RU" sz="1600" dirty="0" smtClean="0">
                <a:solidFill>
                  <a:schemeClr val="bg1"/>
                </a:solidFill>
              </a:rPr>
              <a:t>.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345715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u="sng" dirty="0" smtClean="0">
                <a:solidFill>
                  <a:srgbClr val="C00000"/>
                </a:solidFill>
              </a:rPr>
              <a:t>Повторение пройденного</a:t>
            </a:r>
            <a:endParaRPr lang="ru-RU" sz="3200" b="1" i="1" u="sng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109980"/>
            <a:ext cx="82089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sz="2400" i="1" dirty="0" smtClean="0">
                <a:solidFill>
                  <a:srgbClr val="7030A0"/>
                </a:solidFill>
              </a:rPr>
              <a:t>Что такое заповедник?</a:t>
            </a:r>
          </a:p>
          <a:p>
            <a:pPr marL="342900" indent="-342900">
              <a:buAutoNum type="arabicParenR"/>
            </a:pPr>
            <a:endParaRPr lang="ru-RU" sz="2400" i="1" dirty="0" smtClean="0">
              <a:solidFill>
                <a:srgbClr val="7030A0"/>
              </a:solidFill>
            </a:endParaRPr>
          </a:p>
          <a:p>
            <a:pPr marL="342900" indent="-342900">
              <a:buAutoNum type="arabicParenR"/>
            </a:pPr>
            <a:r>
              <a:rPr lang="ru-RU" sz="2400" i="1" dirty="0" smtClean="0">
                <a:solidFill>
                  <a:srgbClr val="7030A0"/>
                </a:solidFill>
              </a:rPr>
              <a:t>Какой заповедник был образован первым?</a:t>
            </a:r>
          </a:p>
          <a:p>
            <a:pPr marL="342900" indent="-342900">
              <a:buAutoNum type="arabicParenR"/>
            </a:pPr>
            <a:endParaRPr lang="ru-RU" sz="2400" i="1" dirty="0" smtClean="0">
              <a:solidFill>
                <a:srgbClr val="7030A0"/>
              </a:solidFill>
            </a:endParaRPr>
          </a:p>
          <a:p>
            <a:pPr marL="342900" indent="-342900">
              <a:buAutoNum type="arabicParenR"/>
            </a:pPr>
            <a:r>
              <a:rPr lang="ru-RU" sz="2400" i="1" dirty="0" smtClean="0">
                <a:solidFill>
                  <a:srgbClr val="7030A0"/>
                </a:solidFill>
              </a:rPr>
              <a:t>Какие заповедники в Пермском крае вы узнали?</a:t>
            </a:r>
          </a:p>
          <a:p>
            <a:pPr marL="342900" indent="-342900">
              <a:buAutoNum type="arabicParenR"/>
            </a:pPr>
            <a:endParaRPr lang="ru-RU" sz="2400" i="1" dirty="0" smtClean="0">
              <a:solidFill>
                <a:srgbClr val="7030A0"/>
              </a:solidFill>
            </a:endParaRPr>
          </a:p>
          <a:p>
            <a:pPr marL="342900" indent="-342900">
              <a:buAutoNum type="arabicParenR"/>
            </a:pPr>
            <a:r>
              <a:rPr lang="ru-RU" sz="2400" i="1" dirty="0" smtClean="0">
                <a:solidFill>
                  <a:srgbClr val="7030A0"/>
                </a:solidFill>
              </a:rPr>
              <a:t>Правила поведения в заповедниках</a:t>
            </a:r>
            <a:r>
              <a:rPr lang="ru-RU" i="1" dirty="0">
                <a:solidFill>
                  <a:srgbClr val="7030A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4932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324544" y="1634988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i="1" dirty="0" smtClean="0">
                <a:solidFill>
                  <a:schemeClr val="bg1"/>
                </a:solidFill>
              </a:rPr>
              <a:t>   </a:t>
            </a:r>
            <a:r>
              <a:rPr lang="ru-RU" sz="80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atangChe" panose="02030609000101010101" pitchFamily="49" charset="-127"/>
                <a:ea typeface="BatangChe" panose="02030609000101010101" pitchFamily="49" charset="-127"/>
              </a:rPr>
              <a:t>Берегите        природу!</a:t>
            </a:r>
            <a:endParaRPr lang="ru-RU" sz="8000" b="1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5424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188639"/>
            <a:ext cx="7128792" cy="620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Цель:</a:t>
            </a:r>
          </a:p>
          <a:p>
            <a:pPr marL="342900" indent="-342900">
              <a:buAutoNum type="arabicParenR"/>
            </a:pPr>
            <a:r>
              <a:rPr lang="ru-RU" i="1" dirty="0" smtClean="0"/>
              <a:t>образовательная </a:t>
            </a:r>
            <a:r>
              <a:rPr lang="ru-RU" i="1" dirty="0"/>
              <a:t>– формирование представления учащихся о заповедниках и о причинах их создания; показать значимость заповедников в жизни человека; </a:t>
            </a:r>
            <a:endParaRPr lang="ru-RU" i="1" dirty="0" smtClean="0"/>
          </a:p>
          <a:p>
            <a:endParaRPr lang="ru-RU" dirty="0"/>
          </a:p>
          <a:p>
            <a:r>
              <a:rPr lang="ru-RU" i="1" dirty="0"/>
              <a:t>2) воспитывающая – бережное отношение к природе; </a:t>
            </a:r>
            <a:endParaRPr lang="ru-RU" i="1" dirty="0" smtClean="0"/>
          </a:p>
          <a:p>
            <a:endParaRPr lang="ru-RU" i="1" dirty="0"/>
          </a:p>
          <a:p>
            <a:r>
              <a:rPr lang="ru-RU" i="1" dirty="0"/>
              <a:t>3) развивающие – развивать у учащихся навыки умственного труда, умение анализировать, обобщать и делать выводы; чувство коллективизма</a:t>
            </a:r>
            <a:r>
              <a:rPr lang="ru-RU" dirty="0"/>
              <a:t>. </a:t>
            </a:r>
            <a:endParaRPr lang="ru-RU" dirty="0" smtClean="0"/>
          </a:p>
          <a:p>
            <a:endParaRPr lang="ru-RU" dirty="0"/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FF0000"/>
                </a:solidFill>
                <a:ea typeface="Calibri"/>
                <a:cs typeface="Times New Roman"/>
              </a:rPr>
              <a:t>Задачи: </a:t>
            </a:r>
            <a:endParaRPr lang="ru-RU" b="1" dirty="0" smtClean="0">
              <a:solidFill>
                <a:srgbClr val="FF000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i="1" dirty="0" smtClean="0">
                <a:ea typeface="Calibri"/>
                <a:cs typeface="Times New Roman"/>
              </a:rPr>
              <a:t>1) </a:t>
            </a:r>
            <a:r>
              <a:rPr lang="ru-RU" i="1" dirty="0" smtClean="0">
                <a:ea typeface="Calibri"/>
                <a:cs typeface="Arial" panose="020B0604020202020204" pitchFamily="34" charset="0"/>
              </a:rPr>
              <a:t>Показать </a:t>
            </a:r>
            <a:r>
              <a:rPr lang="ru-RU" i="1" dirty="0">
                <a:ea typeface="Calibri"/>
                <a:cs typeface="Arial" panose="020B0604020202020204" pitchFamily="34" charset="0"/>
              </a:rPr>
              <a:t>красоту окружающего мира. </a:t>
            </a:r>
            <a:endParaRPr lang="ru-RU" i="1" dirty="0" smtClean="0">
              <a:ea typeface="Calibri"/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</a:pPr>
            <a:endParaRPr lang="ru-RU" dirty="0">
              <a:ea typeface="Calibri"/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</a:pPr>
            <a:r>
              <a:rPr lang="ru-RU" i="1" dirty="0" smtClean="0">
                <a:ea typeface="Calibri"/>
                <a:cs typeface="Arial" panose="020B0604020202020204" pitchFamily="34" charset="0"/>
              </a:rPr>
              <a:t>2) Формировать </a:t>
            </a:r>
            <a:r>
              <a:rPr lang="ru-RU" i="1" dirty="0">
                <a:ea typeface="Calibri"/>
                <a:cs typeface="Arial" panose="020B0604020202020204" pitchFamily="34" charset="0"/>
              </a:rPr>
              <a:t>информационно-коммуникативные компетенции</a:t>
            </a:r>
            <a:r>
              <a:rPr lang="ru-RU" i="1" dirty="0" smtClean="0">
                <a:ea typeface="Calibri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1000"/>
              </a:spcAft>
            </a:pPr>
            <a:r>
              <a:rPr lang="ru-RU" dirty="0" smtClean="0">
                <a:ea typeface="Calibri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1000"/>
              </a:spcAft>
            </a:pPr>
            <a:r>
              <a:rPr lang="ru-RU" i="1" dirty="0" smtClean="0">
                <a:ea typeface="Calibri"/>
                <a:cs typeface="Arial" panose="020B0604020202020204" pitchFamily="34" charset="0"/>
              </a:rPr>
              <a:t>3) </a:t>
            </a:r>
            <a:r>
              <a:rPr lang="ru-RU" i="1" dirty="0" smtClean="0">
                <a:solidFill>
                  <a:schemeClr val="bg1"/>
                </a:solidFill>
                <a:ea typeface="Calibri"/>
                <a:cs typeface="Arial" panose="020B0604020202020204" pitchFamily="34" charset="0"/>
              </a:rPr>
              <a:t> </a:t>
            </a:r>
            <a:r>
              <a:rPr lang="ru-RU" i="1" dirty="0">
                <a:ea typeface="Calibri"/>
                <a:cs typeface="Arial" panose="020B0604020202020204" pitchFamily="34" charset="0"/>
              </a:rPr>
              <a:t>Продолжать работу по формированию бережного отношения к природе.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853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ci.aha.ru/ATL/ra21e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7200800" cy="50135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03648" y="188638"/>
            <a:ext cx="63367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  На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территории России находится 103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     заповедника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14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tdata.ru/u30/photo9AF0/20406041528-0/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62" y="1412776"/>
            <a:ext cx="7528109" cy="4968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15616" y="116632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/>
              </a:rPr>
              <a:t>Первый заповедник на территории России — </a:t>
            </a:r>
            <a:r>
              <a:rPr lang="ru-RU" sz="2400" dirty="0" smtClean="0">
                <a:latin typeface="Arial"/>
              </a:rPr>
              <a:t>Баргузинский</a:t>
            </a:r>
            <a:r>
              <a:rPr lang="ru-RU" sz="2400" dirty="0" smtClean="0">
                <a:latin typeface="Arial"/>
              </a:rPr>
              <a:t> заповедник</a:t>
            </a:r>
            <a:r>
              <a:rPr lang="ru-RU" sz="2400" dirty="0">
                <a:latin typeface="Arial"/>
              </a:rPr>
              <a:t> </a:t>
            </a:r>
            <a:r>
              <a:rPr lang="ru-RU" sz="2400" dirty="0" smtClean="0">
                <a:latin typeface="Arial"/>
              </a:rPr>
              <a:t>— </a:t>
            </a:r>
            <a:r>
              <a:rPr lang="ru-RU" sz="2400" dirty="0">
                <a:latin typeface="Arial"/>
              </a:rPr>
              <a:t>был основан </a:t>
            </a:r>
            <a:r>
              <a:rPr lang="ru-RU" sz="2400" dirty="0" smtClean="0">
                <a:latin typeface="Arial"/>
              </a:rPr>
              <a:t>11 </a:t>
            </a:r>
            <a:r>
              <a:rPr lang="ru-RU" sz="2400" dirty="0">
                <a:latin typeface="Arial"/>
              </a:rPr>
              <a:t>января 1917 года на территории </a:t>
            </a:r>
            <a:r>
              <a:rPr lang="ru-RU" sz="2400" dirty="0" smtClean="0">
                <a:latin typeface="Arial"/>
              </a:rPr>
              <a:t>Бурятии.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5358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zmtravel.ru/images/photos/photo26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604418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caribbeancafe.ru/wp-content/uploads/2013/08/201311081634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881" y="3016430"/>
            <a:ext cx="4726732" cy="38415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38954" y="716503"/>
            <a:ext cx="44050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Arial"/>
              </a:rPr>
              <a:t>Запове́дник</a:t>
            </a:r>
            <a:r>
              <a:rPr lang="ru-RU" sz="2400" b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Arial"/>
              </a:rPr>
              <a:t>Басе́ги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 — </a:t>
            </a:r>
            <a:r>
              <a:rPr lang="ru-RU" sz="2400" dirty="0" smtClean="0">
                <a:solidFill>
                  <a:srgbClr val="000000"/>
                </a:solidFill>
                <a:latin typeface="Arial"/>
              </a:rPr>
              <a:t>  государственный 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природный заповедник в </a:t>
            </a:r>
            <a:r>
              <a:rPr lang="ru-RU" sz="2400" u="sng" dirty="0">
                <a:solidFill>
                  <a:srgbClr val="0B0080"/>
                </a:solidFill>
                <a:latin typeface="Arial"/>
                <a:hlinkClick r:id="rId4" tooltip="Пермский край"/>
              </a:rPr>
              <a:t>Пермском </a:t>
            </a:r>
            <a:r>
              <a:rPr lang="ru-RU" sz="2400" u="sng" dirty="0" smtClean="0">
                <a:solidFill>
                  <a:srgbClr val="0B0080"/>
                </a:solidFill>
                <a:latin typeface="Arial"/>
                <a:hlinkClick r:id="rId4" tooltip="Пермский край"/>
              </a:rPr>
              <a:t>крае</a:t>
            </a:r>
            <a:r>
              <a:rPr lang="ru-RU" sz="2400" u="sng" dirty="0" smtClean="0">
                <a:solidFill>
                  <a:srgbClr val="000000"/>
                </a:solidFill>
                <a:latin typeface="Arial"/>
              </a:rPr>
              <a:t>.</a:t>
            </a:r>
            <a:endParaRPr lang="ru-RU" sz="24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35496" y="4114765"/>
            <a:ext cx="42880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Был основан 1 октября 1982 года.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41168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4018" y="44624"/>
            <a:ext cx="483420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Басеги</a:t>
            </a:r>
            <a:endParaRPr lang="ru-RU" sz="54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Флора и фауна</a:t>
            </a:r>
            <a:endParaRPr lang="ru-RU" sz="5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795994"/>
            <a:ext cx="849862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Arial"/>
              </a:rPr>
              <a:t>Флора заповедника насчитывает более 520 видов растений, в том числе свыше 45 редких. В заповеднике обитает 51 вид млекопитающих, более 150 видов птиц, 2 вида рептилий, 17 видов рыб и 3 вида амфибий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/>
              </a:rPr>
              <a:t>.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/>
              </a:rPr>
              <a:t> 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Arial"/>
              </a:rPr>
              <a:t>Фауна </a:t>
            </a:r>
            <a:r>
              <a:rPr lang="ru-RU" sz="2400" dirty="0">
                <a:solidFill>
                  <a:schemeClr val="bg1"/>
                </a:solidFill>
                <a:latin typeface="Arial"/>
              </a:rPr>
              <a:t>типична для таёжной зоны, однако в </a:t>
            </a:r>
            <a:r>
              <a:rPr lang="ru-RU" sz="2400" dirty="0">
                <a:solidFill>
                  <a:schemeClr val="bg1"/>
                </a:solidFill>
                <a:latin typeface="Arial"/>
              </a:rPr>
              <a:t>Басегах</a:t>
            </a:r>
            <a:r>
              <a:rPr lang="ru-RU" sz="2400" dirty="0">
                <a:solidFill>
                  <a:schemeClr val="bg1"/>
                </a:solidFill>
                <a:latin typeface="Arial"/>
              </a:rPr>
              <a:t> обитают 17 видов растений, не встречающихся больше нигде в мире, 14 реликтов доледникового и послеледникового периодов, 5 реликтов ледникового периода, 3 вида растений занесены в Красную книгу </a:t>
            </a:r>
            <a:r>
              <a:rPr lang="ru-RU" sz="2400" dirty="0" smtClean="0">
                <a:solidFill>
                  <a:schemeClr val="bg1"/>
                </a:solidFill>
                <a:latin typeface="Arial"/>
              </a:rPr>
              <a:t>России. </a:t>
            </a:r>
            <a:r>
              <a:rPr lang="ru-RU" sz="2400" dirty="0">
                <a:solidFill>
                  <a:schemeClr val="bg1"/>
                </a:solidFill>
                <a:latin typeface="Arial"/>
              </a:rPr>
              <a:t>24 вида — в Красную книгу среднего Урала</a:t>
            </a:r>
            <a:r>
              <a:rPr lang="ru-RU" sz="2400" dirty="0" smtClean="0">
                <a:solidFill>
                  <a:srgbClr val="00B050"/>
                </a:solidFill>
                <a:latin typeface="Arial"/>
              </a:rPr>
              <a:t>.</a:t>
            </a:r>
            <a:endParaRPr lang="ru-RU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23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ics.livejournal.com/serezhik_18/pic/000aa1w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2" y="116632"/>
            <a:ext cx="4416490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0" name="Picture 4" descr="http://cs9969.vk.me/u152381657/-14/x_95afc6b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844" y="3212976"/>
            <a:ext cx="4488093" cy="34743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Прямоугольник 3"/>
          <p:cNvSpPr/>
          <p:nvPr/>
        </p:nvSpPr>
        <p:spPr>
          <a:xfrm>
            <a:off x="4572066" y="26064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latin typeface="Arial"/>
              </a:rPr>
              <a:t>Ви́шерский</a:t>
            </a:r>
            <a:r>
              <a:rPr lang="ru-RU" sz="2400" b="1" dirty="0">
                <a:latin typeface="Arial"/>
              </a:rPr>
              <a:t> </a:t>
            </a:r>
            <a:r>
              <a:rPr lang="ru-RU" sz="2400" b="1" dirty="0">
                <a:latin typeface="Arial"/>
              </a:rPr>
              <a:t>запове́дник</a:t>
            </a:r>
            <a:r>
              <a:rPr lang="ru-RU" sz="2400" dirty="0">
                <a:latin typeface="Arial"/>
              </a:rPr>
              <a:t> — государственный природный заповедник в </a:t>
            </a:r>
            <a:r>
              <a:rPr lang="ru-RU" sz="2400" dirty="0" smtClean="0">
                <a:latin typeface="Arial"/>
              </a:rPr>
              <a:t>Красновишерском </a:t>
            </a:r>
            <a:r>
              <a:rPr lang="ru-RU" sz="2400" dirty="0">
                <a:latin typeface="Arial"/>
              </a:rPr>
              <a:t>районе Пермского </a:t>
            </a:r>
            <a:r>
              <a:rPr lang="ru-RU" sz="2400" dirty="0" smtClean="0">
                <a:latin typeface="Arial"/>
              </a:rPr>
              <a:t>края.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71483" y="2348880"/>
            <a:ext cx="47731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Arial"/>
              </a:rPr>
              <a:t>Основан 26 февраля 1991 </a:t>
            </a:r>
            <a:r>
              <a:rPr lang="ru-RU" sz="2400" dirty="0" smtClean="0">
                <a:solidFill>
                  <a:srgbClr val="000000"/>
                </a:solidFill>
                <a:latin typeface="Arial"/>
              </a:rPr>
              <a:t>года.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8539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46954" y="0"/>
            <a:ext cx="733386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Вишерский</a:t>
            </a:r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заповедник</a:t>
            </a:r>
          </a:p>
          <a:p>
            <a:pPr algn="ctr"/>
            <a:r>
              <a:rPr lang="ru-RU" sz="5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</a:t>
            </a:r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лора и фауна</a:t>
            </a:r>
            <a:endParaRPr lang="ru-RU" sz="5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3651" y="2060848"/>
            <a:ext cx="88204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Arial"/>
              </a:rPr>
              <a:t>В заповеднике обитают 36 видов млекопитающих — 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/>
              </a:rPr>
              <a:t>соболь,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Arial"/>
              </a:rPr>
              <a:t> европейская норка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/>
              </a:rPr>
              <a:t>, бурый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Arial"/>
              </a:rPr>
              <a:t> 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/>
              </a:rPr>
              <a:t>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/>
              </a:rPr>
              <a:t>медведь,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/>
              </a:rPr>
              <a:t>волк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/>
              </a:rPr>
              <a:t>, северный олень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/>
              </a:rPr>
              <a:t> и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Arial"/>
              </a:rPr>
              <a:t>др.,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/>
              </a:rPr>
              <a:t>155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Arial"/>
              </a:rPr>
              <a:t>видов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/>
              </a:rPr>
              <a:t>птиц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/>
              </a:rPr>
              <a:t>.</a:t>
            </a:r>
          </a:p>
          <a:p>
            <a:endParaRPr lang="ru-RU" sz="2400" dirty="0" smtClean="0">
              <a:solidFill>
                <a:schemeClr val="tx2">
                  <a:lumMod val="50000"/>
                </a:schemeClr>
              </a:solidFill>
              <a:latin typeface="Arial"/>
            </a:endParaRPr>
          </a:p>
          <a:p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</a:rPr>
              <a:t>2 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</a:rPr>
              <a:t>вида 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</a:rPr>
              <a:t>амфибий: травяная 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</a:rPr>
              <a:t>лягушка, остромордая 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</a:rPr>
              <a:t>лягушка, </a:t>
            </a:r>
          </a:p>
          <a:p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</a:rPr>
              <a:t>более 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</a:rPr>
              <a:t>12 видов 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</a:rPr>
              <a:t>рыб:</a:t>
            </a:r>
          </a:p>
          <a:p>
            <a:endParaRPr lang="ru-RU" sz="2400" dirty="0" smtClean="0">
              <a:solidFill>
                <a:schemeClr val="tx2">
                  <a:lumMod val="60000"/>
                  <a:lumOff val="40000"/>
                </a:schemeClr>
              </a:solidFill>
              <a:latin typeface="Arial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Arial"/>
              </a:rPr>
              <a:t>европейский </a:t>
            </a:r>
            <a:r>
              <a:rPr lang="ru-RU" sz="2400" dirty="0">
                <a:solidFill>
                  <a:schemeClr val="bg1"/>
                </a:solidFill>
                <a:latin typeface="Arial"/>
              </a:rPr>
              <a:t>хариус, гольян, налим, обыкновенный </a:t>
            </a:r>
            <a:r>
              <a:rPr lang="ru-RU" sz="2400" dirty="0" smtClean="0">
                <a:solidFill>
                  <a:schemeClr val="bg1"/>
                </a:solidFill>
                <a:latin typeface="Arial"/>
              </a:rPr>
              <a:t>подкаменщик ,обыкновенный </a:t>
            </a:r>
            <a:r>
              <a:rPr lang="ru-RU" sz="2400" dirty="0">
                <a:solidFill>
                  <a:schemeClr val="bg1"/>
                </a:solidFill>
                <a:latin typeface="Arial"/>
              </a:rPr>
              <a:t>голец, таймень, щука, речной окунь, лещ, плотва, краснопёрка, </a:t>
            </a:r>
            <a:r>
              <a:rPr lang="ru-RU" sz="2400" dirty="0" smtClean="0">
                <a:solidFill>
                  <a:schemeClr val="bg1"/>
                </a:solidFill>
                <a:latin typeface="Arial"/>
              </a:rPr>
              <a:t>язь.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08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6275" y="-17548"/>
            <a:ext cx="917027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Правила поведения в заповедной зоне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1502688"/>
            <a:ext cx="676875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buAutoNum type="arabicPeriod"/>
            </a:pPr>
            <a:r>
              <a:rPr lang="ru-RU" b="1" dirty="0" smtClean="0">
                <a:solidFill>
                  <a:srgbClr val="FF0000"/>
                </a:solidFill>
                <a:latin typeface="Trebuchet MS"/>
              </a:rPr>
              <a:t>Старайтесь </a:t>
            </a:r>
            <a:r>
              <a:rPr lang="ru-RU" b="1" dirty="0">
                <a:solidFill>
                  <a:srgbClr val="FF0000"/>
                </a:solidFill>
                <a:latin typeface="Trebuchet MS"/>
              </a:rPr>
              <a:t>как можно меньше шуметь: так вы сможете больше увидеть и услышать</a:t>
            </a:r>
            <a:r>
              <a:rPr lang="ru-RU" b="1" dirty="0" smtClean="0">
                <a:solidFill>
                  <a:srgbClr val="FF0000"/>
                </a:solidFill>
                <a:latin typeface="Trebuchet MS"/>
              </a:rPr>
              <a:t>.</a:t>
            </a:r>
          </a:p>
          <a:p>
            <a:pPr marL="342900" indent="-342900" fontAlgn="base">
              <a:buAutoNum type="arabicPeriod"/>
            </a:pPr>
            <a:endParaRPr lang="ru-RU" b="1" dirty="0" smtClean="0">
              <a:solidFill>
                <a:srgbClr val="FF0000"/>
              </a:solidFill>
              <a:latin typeface="Trebuchet MS"/>
            </a:endParaRPr>
          </a:p>
          <a:p>
            <a:pPr fontAlgn="base"/>
            <a:r>
              <a:rPr lang="ru-RU" b="1" dirty="0">
                <a:solidFill>
                  <a:srgbClr val="FF0000"/>
                </a:solidFill>
                <a:latin typeface="Trebuchet MS"/>
              </a:rPr>
              <a:t>2. Не становитесь невольной причиной гибели животных, оказывая ненужную им «помощь</a:t>
            </a:r>
            <a:r>
              <a:rPr lang="ru-RU" b="1" dirty="0" smtClean="0">
                <a:solidFill>
                  <a:srgbClr val="FF0000"/>
                </a:solidFill>
                <a:latin typeface="Trebuchet MS"/>
              </a:rPr>
              <a:t>».</a:t>
            </a:r>
          </a:p>
          <a:p>
            <a:pPr fontAlgn="base"/>
            <a:endParaRPr lang="ru-RU" b="1" dirty="0">
              <a:solidFill>
                <a:srgbClr val="FF0000"/>
              </a:solidFill>
              <a:latin typeface="Trebuchet MS"/>
            </a:endParaRPr>
          </a:p>
          <a:p>
            <a:pPr fontAlgn="base"/>
            <a:r>
              <a:rPr lang="ru-RU" b="1" dirty="0">
                <a:solidFill>
                  <a:srgbClr val="FF0000"/>
                </a:solidFill>
                <a:latin typeface="Trebuchet MS"/>
              </a:rPr>
              <a:t>3. Будьте хранителями природы, наблюдайте за животными без вмешательства в их жизнь</a:t>
            </a:r>
            <a:r>
              <a:rPr lang="ru-RU" b="1" dirty="0" smtClean="0">
                <a:solidFill>
                  <a:srgbClr val="FF0000"/>
                </a:solidFill>
                <a:latin typeface="Trebuchet MS"/>
              </a:rPr>
              <a:t>.</a:t>
            </a:r>
          </a:p>
          <a:p>
            <a:pPr fontAlgn="base"/>
            <a:endParaRPr lang="ru-RU" b="1" dirty="0">
              <a:solidFill>
                <a:srgbClr val="FF0000"/>
              </a:solidFill>
              <a:latin typeface="Trebuchet MS"/>
            </a:endParaRPr>
          </a:p>
          <a:p>
            <a:pPr fontAlgn="base"/>
            <a:r>
              <a:rPr lang="ru-RU" b="1" dirty="0" smtClean="0">
                <a:solidFill>
                  <a:schemeClr val="bg1"/>
                </a:solidFill>
                <a:latin typeface="Trebuchet MS"/>
              </a:rPr>
              <a:t>4. </a:t>
            </a:r>
            <a:r>
              <a:rPr lang="ru-RU" b="1" dirty="0">
                <a:solidFill>
                  <a:schemeClr val="bg1"/>
                </a:solidFill>
                <a:latin typeface="Trebuchet MS"/>
              </a:rPr>
              <a:t>Разводите костер только из сухостоя и хвороста</a:t>
            </a:r>
            <a:r>
              <a:rPr lang="ru-RU" b="1" dirty="0" smtClean="0">
                <a:solidFill>
                  <a:schemeClr val="bg1"/>
                </a:solidFill>
                <a:latin typeface="Trebuchet MS"/>
              </a:rPr>
              <a:t>.</a:t>
            </a:r>
          </a:p>
          <a:p>
            <a:pPr fontAlgn="base"/>
            <a:endParaRPr lang="ru-RU" b="1" dirty="0">
              <a:solidFill>
                <a:schemeClr val="bg1"/>
              </a:solidFill>
              <a:latin typeface="Trebuchet MS"/>
            </a:endParaRPr>
          </a:p>
          <a:p>
            <a:pPr fontAlgn="base"/>
            <a:r>
              <a:rPr lang="ru-RU" b="1" dirty="0">
                <a:solidFill>
                  <a:schemeClr val="bg1"/>
                </a:solidFill>
                <a:latin typeface="Trebuchet MS"/>
              </a:rPr>
              <a:t>5</a:t>
            </a:r>
            <a:r>
              <a:rPr lang="ru-RU" b="1" dirty="0" smtClean="0">
                <a:solidFill>
                  <a:schemeClr val="bg1"/>
                </a:solidFill>
                <a:latin typeface="Trebuchet MS"/>
              </a:rPr>
              <a:t>. </a:t>
            </a:r>
            <a:r>
              <a:rPr lang="ru-RU" b="1" dirty="0">
                <a:solidFill>
                  <a:schemeClr val="bg1"/>
                </a:solidFill>
                <a:latin typeface="Trebuchet MS"/>
              </a:rPr>
              <a:t>Помните: не весь мусор следует сжигать в костре. Пластиковые и стеклянные бутылки, железные банки следует уносить в места, где организована их безопасная утилизации (населенные пункты</a:t>
            </a:r>
            <a:r>
              <a:rPr lang="ru-RU" b="1" dirty="0" smtClean="0">
                <a:solidFill>
                  <a:schemeClr val="bg1"/>
                </a:solidFill>
                <a:latin typeface="Trebuchet MS"/>
              </a:rPr>
              <a:t>).</a:t>
            </a:r>
          </a:p>
          <a:p>
            <a:pPr fontAlgn="base"/>
            <a:endParaRPr lang="ru-RU" b="1" dirty="0">
              <a:solidFill>
                <a:schemeClr val="bg1"/>
              </a:solidFill>
              <a:latin typeface="Trebuchet MS"/>
            </a:endParaRPr>
          </a:p>
          <a:p>
            <a:pPr fontAlgn="base"/>
            <a:r>
              <a:rPr lang="ru-RU" b="1" dirty="0" smtClean="0">
                <a:solidFill>
                  <a:schemeClr val="bg1"/>
                </a:solidFill>
                <a:latin typeface="Trebuchet MS"/>
              </a:rPr>
              <a:t>6.Следуйте </a:t>
            </a:r>
            <a:r>
              <a:rPr lang="ru-RU" b="1" dirty="0">
                <a:solidFill>
                  <a:schemeClr val="bg1"/>
                </a:solidFill>
                <a:latin typeface="Trebuchet MS"/>
              </a:rPr>
              <a:t>по тропе след в след, чтобы предотвратить </a:t>
            </a:r>
            <a:r>
              <a:rPr lang="ru-RU" b="1" dirty="0">
                <a:solidFill>
                  <a:schemeClr val="bg1"/>
                </a:solidFill>
                <a:latin typeface="Trebuchet MS"/>
              </a:rPr>
              <a:t>вытаптывание</a:t>
            </a:r>
            <a:r>
              <a:rPr lang="ru-RU" b="1" dirty="0">
                <a:solidFill>
                  <a:schemeClr val="bg1"/>
                </a:solidFill>
                <a:latin typeface="Trebuchet MS"/>
              </a:rPr>
              <a:t>.</a:t>
            </a:r>
          </a:p>
          <a:p>
            <a:pPr fontAlgn="base"/>
            <a:endParaRPr lang="ru-RU" b="1" i="0" dirty="0">
              <a:solidFill>
                <a:srgbClr val="000000"/>
              </a:solidFill>
              <a:effectLst/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93420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akat96148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zakat961486</Template>
  <TotalTime>101</TotalTime>
  <Words>369</Words>
  <Application>Microsoft Office PowerPoint</Application>
  <PresentationFormat>Экран (4:3)</PresentationFormat>
  <Paragraphs>58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zakat961486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Игорь</dc:creator>
  <cp:lastModifiedBy>Игорь</cp:lastModifiedBy>
  <cp:revision>9</cp:revision>
  <dcterms:created xsi:type="dcterms:W3CDTF">2014-02-08T17:31:49Z</dcterms:created>
  <dcterms:modified xsi:type="dcterms:W3CDTF">2014-02-09T10:31:57Z</dcterms:modified>
</cp:coreProperties>
</file>