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59" r:id="rId6"/>
    <p:sldId id="260" r:id="rId7"/>
    <p:sldId id="277" r:id="rId8"/>
    <p:sldId id="268" r:id="rId9"/>
    <p:sldId id="262" r:id="rId10"/>
    <p:sldId id="267" r:id="rId11"/>
    <p:sldId id="266" r:id="rId12"/>
    <p:sldId id="264" r:id="rId13"/>
    <p:sldId id="278" r:id="rId14"/>
    <p:sldId id="271" r:id="rId15"/>
    <p:sldId id="272" r:id="rId16"/>
    <p:sldId id="273" r:id="rId17"/>
    <p:sldId id="274" r:id="rId18"/>
    <p:sldId id="275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41C"/>
    <a:srgbClr val="7C203C"/>
    <a:srgbClr val="79232F"/>
    <a:srgbClr val="792335"/>
    <a:srgbClr val="752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A442-7C3E-4EB4-8590-0DEC90B222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1A41C-37B4-493B-BC66-DBF4B5E6CC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55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D913A-880F-468E-8DFF-9F3A7A610E10}" type="slidenum">
              <a:rPr lang="ru-RU"/>
              <a:pPr/>
              <a:t>8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Все, и дети и взрослые любят сказки. Мир народных сказок разнообразен. В нем живут волшебные сказки, бытовые и сказки о животных. Одними из первых сказо,к с которыми знакомится маленький ребенок – это сказки о животных. Именно эти сказки знакомят маленького ребенка с </a:t>
            </a:r>
            <a:r>
              <a:rPr lang="de-DE" b="1">
                <a:solidFill>
                  <a:schemeClr val="folHlink"/>
                </a:solidFill>
              </a:rPr>
              <a:t>повадка</a:t>
            </a:r>
            <a:r>
              <a:rPr lang="ru-RU" b="1">
                <a:solidFill>
                  <a:schemeClr val="folHlink"/>
                </a:solidFill>
              </a:rPr>
              <a:t>ми</a:t>
            </a:r>
            <a:r>
              <a:rPr lang="de-DE" b="1">
                <a:solidFill>
                  <a:schemeClr val="folHlink"/>
                </a:solidFill>
              </a:rPr>
              <a:t>, проделка</a:t>
            </a:r>
            <a:r>
              <a:rPr lang="ru-RU" b="1">
                <a:solidFill>
                  <a:schemeClr val="folHlink"/>
                </a:solidFill>
              </a:rPr>
              <a:t>ми</a:t>
            </a:r>
            <a:r>
              <a:rPr lang="de-DE" b="1">
                <a:solidFill>
                  <a:schemeClr val="folHlink"/>
                </a:solidFill>
              </a:rPr>
              <a:t> и</a:t>
            </a:r>
            <a:r>
              <a:rPr lang="ru-RU" b="1">
                <a:solidFill>
                  <a:schemeClr val="folHlink"/>
                </a:solidFill>
              </a:rPr>
              <a:t> </a:t>
            </a:r>
            <a:r>
              <a:rPr lang="de-DE" b="1">
                <a:solidFill>
                  <a:schemeClr val="folHlink"/>
                </a:solidFill>
              </a:rPr>
              <a:t>приключения</a:t>
            </a:r>
            <a:r>
              <a:rPr lang="ru-RU" b="1">
                <a:solidFill>
                  <a:schemeClr val="folHlink"/>
                </a:solidFill>
              </a:rPr>
              <a:t>ми</a:t>
            </a:r>
            <a:r>
              <a:rPr lang="de-DE" b="1">
                <a:solidFill>
                  <a:schemeClr val="folHlink"/>
                </a:solidFill>
              </a:rPr>
              <a:t> диких и домашних зверей,</a:t>
            </a:r>
            <a:r>
              <a:rPr lang="ru-RU" b="1">
                <a:solidFill>
                  <a:schemeClr val="folHlink"/>
                </a:solidFill>
              </a:rPr>
              <a:t> показывают их взаимоотношения. Однако задумывались ли вы:  </a:t>
            </a:r>
            <a:r>
              <a:rPr lang="en-GB" b="1">
                <a:solidFill>
                  <a:schemeClr val="folHlink"/>
                </a:solidFill>
                <a:cs typeface="Times New Roman" pitchFamily="18" charset="0"/>
              </a:rPr>
              <a:t>Соответствуют ли образы диких животных в русских сказках их </a:t>
            </a:r>
            <a:r>
              <a:rPr lang="ru-RU" b="1">
                <a:solidFill>
                  <a:schemeClr val="folHlink"/>
                </a:solidFill>
                <a:cs typeface="Times New Roman" pitchFamily="18" charset="0"/>
              </a:rPr>
              <a:t>р</a:t>
            </a:r>
            <a:r>
              <a:rPr lang="en-GB" b="1">
                <a:solidFill>
                  <a:schemeClr val="folHlink"/>
                </a:solidFill>
                <a:cs typeface="Times New Roman" pitchFamily="18" charset="0"/>
              </a:rPr>
              <a:t>еальным прототипам??</a:t>
            </a:r>
            <a:r>
              <a:rPr lang="ru-RU" sz="2000">
                <a:solidFill>
                  <a:srgbClr val="FF6600"/>
                </a:solidFill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9900FF"/>
              </a:buClr>
              <a:buFont typeface="Wingdings" pitchFamily="2" charset="2"/>
              <a:buNone/>
            </a:pPr>
            <a:endParaRPr lang="ru-RU"/>
          </a:p>
          <a:p>
            <a:pPr algn="just">
              <a:buClr>
                <a:srgbClr val="9900FF"/>
              </a:buClr>
              <a:buSzPct val="110000"/>
              <a:buFont typeface="Wingdings" pitchFamily="2" charset="2"/>
              <a:buNone/>
            </a:pP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21AD0-5BEC-475E-94AD-B134BBF89C12}" type="slidenum">
              <a:rPr lang="ru-RU"/>
              <a:pPr/>
              <a:t>10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Из своей глупости волку даже не удается в сказках осуществить свой злой умысел.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40AF1-99A0-40D4-9662-80A9F803FF82}" type="slidenum">
              <a:rPr lang="ru-RU"/>
              <a:pPr/>
              <a:t>11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Глупость превращает волка в трусливого и беспомощного  участника событий.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F3696-56AD-46D0-9579-0F047F3CDFE3}" type="slidenum">
              <a:rPr lang="ru-RU"/>
              <a:pPr/>
              <a:t>12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- А мне стало интересно, как народ представляет в сказках волка?? В жизни это животное умное, смелое,  сообразительное и всегда заботится о своем потомстве.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424008D-8BC3-4EF4-8F35-3EABC7E76B2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4CBB1A92-32E3-49A0-8FA3-996C63430F6E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F3EC5BBC-15D7-471B-9A2F-BEC9FCE671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10" Type="http://schemas.openxmlformats.org/officeDocument/2006/relationships/image" Target="../media/image28.wmf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wmf"/><Relationship Id="rId7" Type="http://schemas.openxmlformats.org/officeDocument/2006/relationships/image" Target="../media/image37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714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Универсальные логические действия на уроках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1071546"/>
            <a:ext cx="8174038" cy="5411805"/>
            <a:chOff x="521" y="746"/>
            <a:chExt cx="5149" cy="3338"/>
          </a:xfrm>
        </p:grpSpPr>
        <p:pic>
          <p:nvPicPr>
            <p:cNvPr id="12291" name="Picture 3" descr="kolobok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54"/>
              <a:ext cx="2046" cy="1270"/>
            </a:xfrm>
            <a:prstGeom prst="rect">
              <a:avLst/>
            </a:prstGeom>
            <a:noFill/>
            <a:ln w="9525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855" y="2509"/>
              <a:ext cx="1755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Tahoma" pitchFamily="34" charset="0"/>
                </a:rPr>
                <a:t>Встретился колобку </a:t>
              </a:r>
              <a:r>
                <a:rPr lang="ru-RU" b="1" dirty="0" err="1">
                  <a:latin typeface="Tahoma" pitchFamily="34" charset="0"/>
                </a:rPr>
                <a:t>волк-зубамищелк</a:t>
              </a:r>
              <a:r>
                <a:rPr lang="ru-RU" b="1" dirty="0">
                  <a:latin typeface="Tahoma" pitchFamily="34" charset="0"/>
                </a:rPr>
                <a:t>. И говорит ему:</a:t>
              </a:r>
              <a:br>
                <a:rPr lang="ru-RU" b="1" dirty="0">
                  <a:latin typeface="Tahoma" pitchFamily="34" charset="0"/>
                </a:rPr>
              </a:br>
              <a:r>
                <a:rPr lang="ru-RU" b="1" dirty="0">
                  <a:latin typeface="Tahoma" pitchFamily="34" charset="0"/>
                </a:rPr>
                <a:t>«Колобок , </a:t>
              </a:r>
              <a:r>
                <a:rPr lang="ru-RU" b="1" dirty="0" err="1">
                  <a:latin typeface="Tahoma" pitchFamily="34" charset="0"/>
                </a:rPr>
                <a:t>колобок</a:t>
              </a:r>
              <a:r>
                <a:rPr lang="ru-RU" b="1" dirty="0">
                  <a:latin typeface="Tahoma" pitchFamily="34" charset="0"/>
                </a:rPr>
                <a:t>! Я тебя съем!»      (</a:t>
              </a:r>
              <a:r>
                <a:rPr lang="ru-RU" sz="2000" b="1" dirty="0">
                  <a:latin typeface="Tahoma" pitchFamily="34" charset="0"/>
                </a:rPr>
                <a:t>Колобок. </a:t>
              </a:r>
              <a:r>
                <a:rPr lang="ru-RU" sz="1600" b="1" dirty="0">
                  <a:latin typeface="Tahoma" pitchFamily="34" charset="0"/>
                </a:rPr>
                <a:t>Русская народная сказка</a:t>
              </a:r>
              <a:r>
                <a:rPr lang="ru-RU" b="1" dirty="0">
                  <a:latin typeface="Tahoma" pitchFamily="34" charset="0"/>
                </a:rPr>
                <a:t>)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2018" y="2156"/>
              <a:ext cx="1452" cy="247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>
                  <a:solidFill>
                    <a:srgbClr val="C00000"/>
                  </a:solidFill>
                  <a:latin typeface="Tahoma" pitchFamily="34" charset="0"/>
                </a:rPr>
                <a:t>кровожадный</a:t>
              </a:r>
            </a:p>
          </p:txBody>
        </p:sp>
        <p:pic>
          <p:nvPicPr>
            <p:cNvPr id="12294" name="Picture 6" descr="sem_ko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746"/>
              <a:ext cx="2313" cy="1278"/>
            </a:xfrm>
            <a:prstGeom prst="rect">
              <a:avLst/>
            </a:prstGeom>
            <a:noFill/>
            <a:ln w="9525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3285" y="2475"/>
              <a:ext cx="2385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Tahoma" pitchFamily="34" charset="0"/>
                </a:rPr>
                <a:t>Козлята отворили дверь, волк кинулся в избу и всех козлят съел. Только один козленочек схоронился в печке…                             </a:t>
              </a:r>
              <a:r>
                <a:rPr lang="ru-RU" sz="2000" b="1" dirty="0">
                  <a:latin typeface="Tahoma" pitchFamily="34" charset="0"/>
                </a:rPr>
                <a:t>(Волк и семеро козлят. </a:t>
              </a:r>
              <a:r>
                <a:rPr lang="ru-RU" sz="1600" b="1" dirty="0">
                  <a:latin typeface="Tahoma" pitchFamily="34" charset="0"/>
                </a:rPr>
                <a:t>Русская народная сказка</a:t>
              </a:r>
              <a:r>
                <a:rPr lang="ru-RU" sz="2000" b="1" dirty="0">
                  <a:latin typeface="Tahoma" pitchFamily="34" charset="0"/>
                </a:rPr>
                <a:t>)</a:t>
              </a:r>
            </a:p>
            <a:p>
              <a:pPr>
                <a:spcBef>
                  <a:spcPct val="50000"/>
                </a:spcBef>
              </a:pPr>
              <a:endParaRPr lang="ru-RU" sz="2000" b="1" dirty="0">
                <a:latin typeface="Tahoma" pitchFamily="34" charset="0"/>
              </a:endParaRPr>
            </a:p>
          </p:txBody>
        </p:sp>
      </p:grp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5246688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Волк в сказках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29190" y="1000125"/>
            <a:ext cx="3881435" cy="5454650"/>
            <a:chOff x="3060" y="630"/>
            <a:chExt cx="2490" cy="34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3198" y="2931"/>
              <a:ext cx="2352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Tahoma" pitchFamily="34" charset="0"/>
                </a:rPr>
                <a:t>Волк за березой</a:t>
              </a:r>
              <a:r>
                <a:rPr lang="ru-RU" sz="1600" b="1" dirty="0">
                  <a:latin typeface="Times New Roman" pitchFamily="18" charset="0"/>
                </a:rPr>
                <a:t> </a:t>
              </a:r>
              <a:r>
                <a:rPr lang="ru-RU" b="1" dirty="0">
                  <a:latin typeface="Tahoma" pitchFamily="34" charset="0"/>
                </a:rPr>
                <a:t>спрятался. Все на дорогу глядят, Кота Василия ждут                   (Лиса и Кот. </a:t>
              </a:r>
              <a:r>
                <a:rPr lang="ru-RU" sz="1600" b="1" dirty="0">
                  <a:latin typeface="Tahoma" pitchFamily="34" charset="0"/>
                </a:rPr>
                <a:t>Русская народная сказка).</a:t>
              </a:r>
            </a:p>
            <a:p>
              <a:pPr>
                <a:spcBef>
                  <a:spcPct val="50000"/>
                </a:spcBef>
              </a:pPr>
              <a:endParaRPr lang="ru-RU" sz="1600" b="1" dirty="0">
                <a:latin typeface="Tahoma" pitchFamily="34" charset="0"/>
              </a:endParaRPr>
            </a:p>
          </p:txBody>
        </p:sp>
        <p:pic>
          <p:nvPicPr>
            <p:cNvPr id="14340" name="Picture 4" descr="Lisa_imeninitsa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0" y="908"/>
              <a:ext cx="2329" cy="167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4410" y="630"/>
              <a:ext cx="959" cy="233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chemeClr val="folHlink"/>
                  </a:solidFill>
                  <a:latin typeface="Tahoma" pitchFamily="34" charset="0"/>
                </a:rPr>
                <a:t>трусливый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00125" y="143026"/>
            <a:ext cx="3429000" cy="6714974"/>
            <a:chOff x="543" y="110"/>
            <a:chExt cx="2160" cy="4754"/>
          </a:xfrm>
        </p:grpSpPr>
        <p:pic>
          <p:nvPicPr>
            <p:cNvPr id="14343" name="Picture 7" descr="Lisa_Volk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0"/>
              <a:ext cx="1395" cy="195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588" y="2617"/>
              <a:ext cx="2115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Tahoma" pitchFamily="34" charset="0"/>
                </a:rPr>
                <a:t>Прибежали</a:t>
              </a:r>
              <a:r>
                <a:rPr lang="ru-RU" sz="1600" b="1" dirty="0">
                  <a:latin typeface="Times New Roman" pitchFamily="18" charset="0"/>
                </a:rPr>
                <a:t> </a:t>
              </a:r>
              <a:r>
                <a:rPr lang="ru-RU" b="1" dirty="0">
                  <a:latin typeface="Tahoma" pitchFamily="34" charset="0"/>
                </a:rPr>
                <a:t>и начали колотить волка – кто коромыслом, кто ведром, чем кто попало. Волк прыгал, прыгал, оторвал себе хвост и пустился без оглядки бежать.    (Лисичка-сестричка и серый волк. </a:t>
              </a:r>
              <a:r>
                <a:rPr lang="ru-RU" sz="1600" b="1" dirty="0">
                  <a:latin typeface="Tahoma" pitchFamily="34" charset="0"/>
                </a:rPr>
                <a:t>Русская народная сказка</a:t>
              </a:r>
              <a:r>
                <a:rPr lang="ru-RU" b="1" dirty="0">
                  <a:latin typeface="Tahoma" pitchFamily="34" charset="0"/>
                </a:rPr>
                <a:t> )</a:t>
              </a:r>
            </a:p>
            <a:p>
              <a:pPr>
                <a:spcBef>
                  <a:spcPct val="50000"/>
                </a:spcBef>
              </a:pPr>
              <a:endParaRPr lang="ru-RU" b="1" dirty="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678" y="2234"/>
              <a:ext cx="1170" cy="261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 smtClean="0">
                  <a:solidFill>
                    <a:schemeClr val="folHlink"/>
                  </a:solidFill>
                  <a:latin typeface="Tahoma" pitchFamily="34" charset="0"/>
                </a:rPr>
                <a:t>   трусливый</a:t>
              </a:r>
              <a:endParaRPr lang="ru-RU" b="1" dirty="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3357554" y="142852"/>
            <a:ext cx="5032374" cy="790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Волк в сказках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60350"/>
            <a:ext cx="8901113" cy="6597650"/>
            <a:chOff x="0" y="164"/>
            <a:chExt cx="5607" cy="4156"/>
          </a:xfrm>
        </p:grpSpPr>
        <p:pic>
          <p:nvPicPr>
            <p:cNvPr id="6147" name="Picture 3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3" y="1071"/>
              <a:ext cx="1440" cy="1080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148" name="Picture 4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192"/>
              <a:ext cx="1365" cy="1063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149" name="Picture 5" descr="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6" y="164"/>
              <a:ext cx="1181" cy="1406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150" name="Picture 6" descr="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2160"/>
              <a:ext cx="1395" cy="1723"/>
            </a:xfrm>
            <a:prstGeom prst="rect">
              <a:avLst/>
            </a:prstGeom>
            <a:noFill/>
          </p:spPr>
        </p:pic>
        <p:pic>
          <p:nvPicPr>
            <p:cNvPr id="6151" name="Picture 7" descr="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3" y="2478"/>
              <a:ext cx="1616" cy="121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152" name="Picture 8" descr="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55" y="935"/>
              <a:ext cx="1336" cy="1824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789" y="2205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chemeClr val="folHlink"/>
                  </a:solidFill>
                  <a:latin typeface="Tahoma" pitchFamily="34" charset="0"/>
                </a:rPr>
                <a:t>Заботливый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1474" y="2886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chemeClr val="folHlink"/>
                  </a:solidFill>
                  <a:latin typeface="Tahoma" pitchFamily="34" charset="0"/>
                </a:rPr>
                <a:t>Умный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0" y="1253"/>
              <a:ext cx="1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chemeClr val="folHlink"/>
                  </a:solidFill>
                  <a:latin typeface="Tahoma" pitchFamily="34" charset="0"/>
                </a:rPr>
                <a:t>Типичен семейный образ жизни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064" y="709"/>
              <a:ext cx="331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chemeClr val="folHlink"/>
                  </a:solidFill>
                  <a:latin typeface="Tahoma" pitchFamily="34" charset="0"/>
                </a:rPr>
                <a:t>Привязан к логову</a:t>
              </a:r>
            </a:p>
            <a:p>
              <a:pPr algn="ctr">
                <a:spcBef>
                  <a:spcPct val="50000"/>
                </a:spcBef>
              </a:pPr>
              <a:endParaRPr lang="ru-RU" b="1">
                <a:solidFill>
                  <a:schemeClr val="folHlink"/>
                </a:solidFill>
                <a:latin typeface="Tahoma" pitchFamily="34" charset="0"/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243" y="3657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chemeClr val="folHlink"/>
                  </a:solidFill>
                  <a:latin typeface="Tahoma" pitchFamily="34" charset="0"/>
                </a:rPr>
                <a:t>Смелый</a:t>
              </a: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0" y="3829"/>
              <a:ext cx="187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chemeClr val="folHlink"/>
                  </a:solidFill>
                  <a:latin typeface="Tahoma" pitchFamily="34" charset="0"/>
                </a:rPr>
                <a:t>Сообразительный</a:t>
              </a:r>
            </a:p>
            <a:p>
              <a:pPr algn="ctr">
                <a:spcBef>
                  <a:spcPct val="50000"/>
                </a:spcBef>
              </a:pPr>
              <a:endParaRPr lang="ru-RU" b="1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3132138" y="333375"/>
            <a:ext cx="3587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Волк в 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-142900"/>
            <a:ext cx="6143668" cy="5357850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smtClean="0"/>
              <a:t>азвитие логических умений на уроках окружающего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142976" y="476250"/>
            <a:ext cx="757242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Какое </a:t>
            </a: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значение для человека </a:t>
            </a:r>
          </a:p>
          <a:p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имеют растения?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2643174" y="3000372"/>
            <a:ext cx="1008063" cy="3603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3000364" y="3500438"/>
            <a:ext cx="785818" cy="135732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643438" y="3500438"/>
            <a:ext cx="1152525" cy="130491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143504" y="3000372"/>
            <a:ext cx="1008063" cy="2159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9750" y="1989138"/>
            <a:ext cx="2136775" cy="1974850"/>
            <a:chOff x="340" y="1253"/>
            <a:chExt cx="1346" cy="1244"/>
          </a:xfrm>
        </p:grpSpPr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340" y="1253"/>
              <a:ext cx="1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>
                  <a:latin typeface="Arial" charset="0"/>
                </a:rPr>
                <a:t>Кормят человека</a:t>
              </a:r>
            </a:p>
          </p:txBody>
        </p:sp>
        <p:pic>
          <p:nvPicPr>
            <p:cNvPr id="4116" name="Picture 10" descr="frui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1434"/>
              <a:ext cx="1134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72132" y="4786322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 dirty="0">
                <a:latin typeface="Arial" charset="0"/>
              </a:rPr>
              <a:t>Лечат человека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156325" y="2060575"/>
            <a:ext cx="251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Дают много полезных веществ.</a:t>
            </a:r>
          </a:p>
        </p:txBody>
      </p:sp>
      <p:pic>
        <p:nvPicPr>
          <p:cNvPr id="10254" name="Picture 14" descr="HUTCH_th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997200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57290" y="4857760"/>
            <a:ext cx="2543175" cy="1728788"/>
            <a:chOff x="839" y="2568"/>
            <a:chExt cx="1602" cy="1089"/>
          </a:xfrm>
        </p:grpSpPr>
        <p:sp>
          <p:nvSpPr>
            <p:cNvPr id="4112" name="Text Box 11"/>
            <p:cNvSpPr txBox="1">
              <a:spLocks noChangeArrowheads="1"/>
            </p:cNvSpPr>
            <p:nvPr/>
          </p:nvSpPr>
          <p:spPr bwMode="auto">
            <a:xfrm>
              <a:off x="975" y="2568"/>
              <a:ext cx="14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>
                  <a:latin typeface="Arial" charset="0"/>
                </a:rPr>
                <a:t>Одевают человека</a:t>
              </a:r>
            </a:p>
          </p:txBody>
        </p:sp>
        <p:pic>
          <p:nvPicPr>
            <p:cNvPr id="4113" name="Picture 15" descr="Рисунок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840"/>
              <a:ext cx="75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16" descr="Рисунок5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795"/>
              <a:ext cx="81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7" name="Picture 17" descr="Рисунок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636838"/>
            <a:ext cx="13493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Рисунок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5500694" y="5143512"/>
            <a:ext cx="12303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Рисунок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7143768" y="5143512"/>
            <a:ext cx="827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2" descr="J02330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349500"/>
            <a:ext cx="13509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52" grpId="0"/>
      <p:bldP spid="102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1643042" y="5072074"/>
            <a:ext cx="5903912" cy="646113"/>
          </a:xfrm>
          <a:prstGeom prst="wedgeRoundRectCallout">
            <a:avLst>
              <a:gd name="adj1" fmla="val 39846"/>
              <a:gd name="adj2" fmla="val 17309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857356" y="5072074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b="1" i="1" dirty="0"/>
              <a:t>Чем отличаются ель от яблони?</a:t>
            </a:r>
          </a:p>
        </p:txBody>
      </p:sp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4572000" y="1196975"/>
            <a:ext cx="1500198" cy="337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7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5125" name="Picture 8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F2"/>
              </a:clrFrom>
              <a:clrTo>
                <a:srgbClr val="E8E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214422"/>
            <a:ext cx="23510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tree in bloom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EFF7"/>
              </a:clrFrom>
              <a:clrTo>
                <a:srgbClr val="F7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908050"/>
            <a:ext cx="3000396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F2"/>
              </a:clrFrom>
              <a:clrTo>
                <a:srgbClr val="E8E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60350"/>
            <a:ext cx="2111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tree in bloom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EFF7"/>
              </a:clrFrom>
              <a:clrTo>
                <a:srgbClr val="F7E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25955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43306" y="5000636"/>
            <a:ext cx="165735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Общее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43306" y="3143248"/>
            <a:ext cx="17049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dirty="0"/>
              <a:t>Различие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00694" y="3500438"/>
            <a:ext cx="2252662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Растёт в лесу.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357290" y="3571876"/>
            <a:ext cx="2252662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Растёт в саду. За ней ухаживает человек.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357290" y="5429264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дерево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57818" y="5429264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дерево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357290" y="5929330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Приносит пользу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57818" y="5929330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Приносит пользу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75533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На какие две группы</a:t>
            </a:r>
          </a:p>
          <a:p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можно разделить все растения</a:t>
            </a: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357422" y="1785926"/>
            <a:ext cx="5048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6500826" y="1857364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929190" y="2781300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/>
              <a:t>Растения, которые  выращивает специально человек.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85852" y="2781300"/>
            <a:ext cx="3429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/>
              <a:t>Растения, которые  никто не сажает, они растут сами по себе. Их можно встретить везде: и в лесу, и на лугу, и на водоёме..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5429256" y="1928802"/>
            <a:ext cx="27368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Культурные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1142976" y="1928802"/>
            <a:ext cx="33131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Дикорастущие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/>
      <p:bldP spid="14344" grpId="0"/>
      <p:bldP spid="14345" grpId="0" animBg="1"/>
      <p:bldP spid="143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643174" y="500042"/>
            <a:ext cx="482441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Найди пару</a:t>
            </a:r>
          </a:p>
        </p:txBody>
      </p:sp>
      <p:pic>
        <p:nvPicPr>
          <p:cNvPr id="21507" name="Picture 5" descr="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107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сли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1942"/>
            <a:ext cx="19145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пшениц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3929066"/>
            <a:ext cx="176371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перец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071942"/>
            <a:ext cx="1208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Рисунок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500174"/>
            <a:ext cx="1873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J0215101_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643050"/>
            <a:ext cx="10826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Рисунок8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857628"/>
            <a:ext cx="1054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Рисунок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85926"/>
            <a:ext cx="1001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214546" y="3214686"/>
            <a:ext cx="2952750" cy="10080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3500430" y="3286124"/>
            <a:ext cx="144463" cy="6492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715008" y="3500438"/>
            <a:ext cx="1584325" cy="5048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2714612" y="3500438"/>
            <a:ext cx="4032250" cy="5762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6" grpId="0" animBg="1"/>
      <p:bldP spid="23567" grpId="0" animBg="1"/>
      <p:bldP spid="23568" grpId="0" animBg="1"/>
      <p:bldP spid="235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429684" cy="4525963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7C203C"/>
                </a:solidFill>
                <a:latin typeface="Book Antiqua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7C203C"/>
                </a:solidFill>
                <a:latin typeface="Book Antiqua" pitchFamily="18" charset="0"/>
              </a:rPr>
              <a:t>за внимание.</a:t>
            </a:r>
            <a:endParaRPr lang="ru-RU" sz="9600" b="1" dirty="0">
              <a:solidFill>
                <a:srgbClr val="7C203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Развитие  у детей логического мышления – это одна из важных задач начального образования.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643182"/>
            <a:ext cx="7400948" cy="39290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Мыслительная деятельность людей совершается при помощи мыслительных операций: сравнения, анализа, абстракции, обобщения и конкретизации.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01014" cy="135729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Мыслительные умения необходимые для развития логики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572428" cy="5214974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Сравнение</a:t>
            </a:r>
            <a:r>
              <a:rPr lang="ru-RU" dirty="0" smtClean="0"/>
              <a:t> – это сопоставление предметов и явлений с целью найти сходство и различие между ними.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Анализ</a:t>
            </a:r>
            <a:r>
              <a:rPr lang="ru-RU" dirty="0" smtClean="0"/>
              <a:t> – это мысленное расчленение предмета или явления на образующие его части, выделение в нем отдельных частей, признаков и свойств.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Синтез</a:t>
            </a:r>
            <a:r>
              <a:rPr lang="ru-RU" dirty="0" smtClean="0"/>
              <a:t> – это мысленное соединение отдельных элементов, частей и признаков в единое целое. </a:t>
            </a:r>
          </a:p>
          <a:p>
            <a:pPr>
              <a:buNone/>
            </a:pPr>
            <a:r>
              <a:rPr lang="ru-RU" dirty="0" smtClean="0"/>
              <a:t>    Анализ и синтез – важнейшие мыслительные операции.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535785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42918"/>
            <a:ext cx="7715304" cy="6000792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Абстракция</a:t>
            </a:r>
            <a:r>
              <a:rPr lang="ru-RU" dirty="0" smtClean="0"/>
              <a:t> – это мысленное выделение существенных свойств и признаков предметов или явлений при одновременном отвлечении от несущественных.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Обобщение</a:t>
            </a:r>
            <a:r>
              <a:rPr lang="ru-RU" dirty="0" smtClean="0"/>
              <a:t> – мысленное объединение предметов и явлений в группы по тем общим и существенным признакам, которые выделяются в процессе абстрагирования и обобщения противоположен процесс конкретизации.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Конкретизация</a:t>
            </a:r>
            <a:r>
              <a:rPr lang="ru-RU" dirty="0" smtClean="0"/>
              <a:t> – мыслительный переход от общего к единичному, которое соответствует этому общему. В учебной деятельности конкретизировать – значит привести пример.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Задания развивающие логику на уроках русского языка.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4572032" cy="5643578"/>
          </a:xfrm>
        </p:spPr>
        <p:txBody>
          <a:bodyPr>
            <a:normAutofit fontScale="25000" lnSpcReduction="20000"/>
          </a:bodyPr>
          <a:lstStyle/>
          <a:p>
            <a:r>
              <a:rPr lang="ru-RU" sz="9800" b="1" i="1" dirty="0" smtClean="0">
                <a:solidFill>
                  <a:srgbClr val="7C203C"/>
                </a:solidFill>
              </a:rPr>
              <a:t>Назови вероятные причины следующих событий:</a:t>
            </a:r>
          </a:p>
          <a:p>
            <a:pPr>
              <a:buNone/>
            </a:pPr>
            <a:r>
              <a:rPr lang="ru-RU" sz="9600" dirty="0" smtClean="0"/>
              <a:t>Насморк –</a:t>
            </a:r>
          </a:p>
          <a:p>
            <a:pPr>
              <a:buNone/>
            </a:pPr>
            <a:r>
              <a:rPr lang="ru-RU" sz="9600" dirty="0" smtClean="0"/>
              <a:t>Синяк – </a:t>
            </a:r>
          </a:p>
          <a:p>
            <a:pPr>
              <a:buNone/>
            </a:pPr>
            <a:r>
              <a:rPr lang="ru-RU" sz="9600" dirty="0" smtClean="0"/>
              <a:t>Опоздание-</a:t>
            </a:r>
          </a:p>
          <a:p>
            <a:pPr>
              <a:buNone/>
            </a:pPr>
            <a:r>
              <a:rPr lang="ru-RU" sz="9600" dirty="0" smtClean="0"/>
              <a:t>Наказание – </a:t>
            </a:r>
          </a:p>
          <a:p>
            <a:pPr>
              <a:buNone/>
            </a:pPr>
            <a:r>
              <a:rPr lang="ru-RU" sz="9600" dirty="0" smtClean="0"/>
              <a:t>Ошибка – </a:t>
            </a:r>
          </a:p>
          <a:p>
            <a:pPr>
              <a:buNone/>
            </a:pPr>
            <a:r>
              <a:rPr lang="ru-RU" sz="9800" b="1" i="1" dirty="0" smtClean="0">
                <a:solidFill>
                  <a:srgbClr val="792335"/>
                </a:solidFill>
              </a:rPr>
              <a:t>Назови возможные следствия следующих событий:</a:t>
            </a:r>
          </a:p>
          <a:p>
            <a:pPr>
              <a:buNone/>
            </a:pPr>
            <a:r>
              <a:rPr lang="ru-RU" sz="9600" dirty="0" smtClean="0"/>
              <a:t>  </a:t>
            </a:r>
          </a:p>
          <a:p>
            <a:pPr>
              <a:buNone/>
            </a:pPr>
            <a:r>
              <a:rPr lang="ru-RU" sz="9600" dirty="0" smtClean="0"/>
              <a:t>Сражение-</a:t>
            </a:r>
          </a:p>
          <a:p>
            <a:pPr>
              <a:buNone/>
            </a:pPr>
            <a:r>
              <a:rPr lang="ru-RU" sz="9600" dirty="0" smtClean="0"/>
              <a:t> Молния –</a:t>
            </a:r>
          </a:p>
          <a:p>
            <a:pPr>
              <a:buNone/>
            </a:pPr>
            <a:r>
              <a:rPr lang="ru-RU" sz="9600" dirty="0" smtClean="0"/>
              <a:t> Осень – </a:t>
            </a:r>
          </a:p>
          <a:p>
            <a:pPr>
              <a:buNone/>
            </a:pPr>
            <a:r>
              <a:rPr lang="ru-RU" sz="9600" dirty="0" smtClean="0"/>
              <a:t> Переедание –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6248" y="1142984"/>
            <a:ext cx="4500594" cy="5715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96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простуда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ушиб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безответственность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проступок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600" dirty="0" smtClean="0">
                <a:solidFill>
                  <a:srgbClr val="C00000"/>
                </a:solidFill>
              </a:rPr>
              <a:t>отсутствие знаний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6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6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600" dirty="0" smtClean="0">
                <a:solidFill>
                  <a:srgbClr val="C00000"/>
                </a:solidFill>
              </a:rPr>
              <a:t>победа, поражение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гроза, пожар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листопад, зима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600" dirty="0" smtClean="0">
                <a:solidFill>
                  <a:srgbClr val="C00000"/>
                </a:solidFill>
              </a:rPr>
              <a:t>болезнь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18"/>
            <a:ext cx="9144000" cy="635798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9600" b="1" i="1" dirty="0" smtClean="0">
                <a:solidFill>
                  <a:srgbClr val="79232F"/>
                </a:solidFill>
              </a:rPr>
              <a:t>             Подбери родовое понятие к следующим словам:</a:t>
            </a:r>
          </a:p>
          <a:p>
            <a:pPr>
              <a:buNone/>
            </a:pPr>
            <a:endParaRPr lang="ru-RU" sz="7000" b="1" i="1" dirty="0" smtClean="0"/>
          </a:p>
          <a:p>
            <a:pPr>
              <a:buNone/>
            </a:pPr>
            <a:r>
              <a:rPr lang="ru-RU" sz="11200" dirty="0" smtClean="0"/>
              <a:t>                   Щука -</a:t>
            </a:r>
          </a:p>
          <a:p>
            <a:pPr>
              <a:buNone/>
            </a:pPr>
            <a:r>
              <a:rPr lang="ru-RU" sz="11200" dirty="0" smtClean="0"/>
              <a:t>                   Липа –</a:t>
            </a:r>
          </a:p>
          <a:p>
            <a:pPr>
              <a:buNone/>
            </a:pPr>
            <a:r>
              <a:rPr lang="ru-RU" sz="11200" dirty="0" smtClean="0"/>
              <a:t>                   Деление – </a:t>
            </a:r>
          </a:p>
          <a:p>
            <a:pPr>
              <a:buNone/>
            </a:pPr>
            <a:r>
              <a:rPr lang="ru-RU" sz="11200" dirty="0" smtClean="0"/>
              <a:t>                   Озеро – </a:t>
            </a:r>
          </a:p>
          <a:p>
            <a:pPr>
              <a:buNone/>
            </a:pPr>
            <a:endParaRPr lang="ru-RU" dirty="0" smtClean="0"/>
          </a:p>
          <a:p>
            <a:endParaRPr lang="ru-RU" sz="3400" b="1" i="1" dirty="0" smtClean="0"/>
          </a:p>
          <a:p>
            <a:endParaRPr lang="ru-RU" sz="3400" b="1" i="1" dirty="0" smtClean="0"/>
          </a:p>
          <a:p>
            <a:r>
              <a:rPr lang="ru-RU" sz="9600" b="1" i="1" dirty="0" smtClean="0">
                <a:solidFill>
                  <a:srgbClr val="752738"/>
                </a:solidFill>
              </a:rPr>
              <a:t>          Укажи целое, частью которого  являются: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/>
              <a:t>                    Карман –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/>
              <a:t>                    Окно –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/>
              <a:t>                    Крыло -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642918"/>
            <a:ext cx="4038600" cy="63579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</a:t>
            </a:r>
            <a:r>
              <a:rPr lang="ru-RU" sz="9600" dirty="0" smtClean="0">
                <a:solidFill>
                  <a:srgbClr val="C00000"/>
                </a:solidFill>
              </a:rPr>
              <a:t>рыба </a:t>
            </a:r>
          </a:p>
          <a:p>
            <a:pPr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    дерево</a:t>
            </a:r>
          </a:p>
          <a:p>
            <a:pPr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    математическое      действие</a:t>
            </a:r>
          </a:p>
          <a:p>
            <a:pPr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    водоем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    часть одежды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    часть стены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    часть птицы, летательного        аппарата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-285776"/>
            <a:ext cx="6143668" cy="5500726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smtClean="0"/>
              <a:t>азвитие логических умений на уроках литературного чтения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924175"/>
            <a:ext cx="18351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596" y="1557338"/>
            <a:ext cx="6715171" cy="3443298"/>
          </a:xfrm>
          <a:ln/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Char char="v"/>
            </a:pPr>
            <a:r>
              <a:rPr lang="de-DE" sz="1800" b="1" dirty="0" err="1">
                <a:solidFill>
                  <a:schemeClr val="folHlink"/>
                </a:solidFill>
                <a:effectLst/>
              </a:rPr>
              <a:t>Сказки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о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животных</a:t>
            </a:r>
            <a:r>
              <a:rPr lang="ru-RU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возникли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de-DE" sz="1800" b="1" dirty="0">
                <a:solidFill>
                  <a:schemeClr val="folHlink"/>
                </a:solidFill>
                <a:effectLst/>
              </a:rPr>
              <a:t>в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глубокой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древности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, в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de-DE" sz="1800" b="1" dirty="0" err="1">
                <a:solidFill>
                  <a:schemeClr val="folHlink"/>
                </a:solidFill>
                <a:effectLst/>
              </a:rPr>
              <a:t>них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отражаются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забытые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de-DE" sz="1800" b="1" dirty="0" err="1">
                <a:solidFill>
                  <a:schemeClr val="folHlink"/>
                </a:solidFill>
                <a:effectLst/>
              </a:rPr>
              <a:t>верования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,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обряды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,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представления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.</a:t>
            </a:r>
            <a:r>
              <a:rPr lang="de-DE" sz="1800" dirty="0"/>
              <a:t> </a:t>
            </a:r>
            <a:endParaRPr lang="ru-RU" sz="1800" dirty="0" smtClean="0"/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endParaRPr lang="ru-RU" sz="1800" b="1" dirty="0"/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folHlink"/>
                </a:solidFill>
                <a:effectLst/>
              </a:rPr>
              <a:t>                   В </a:t>
            </a:r>
            <a:r>
              <a:rPr lang="ru-RU" sz="1800" b="1" dirty="0">
                <a:solidFill>
                  <a:schemeClr val="folHlink"/>
                </a:solidFill>
                <a:effectLst/>
              </a:rPr>
              <a:t>этих сказках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говорится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folHlink"/>
                </a:solidFill>
                <a:effectLst/>
              </a:rPr>
              <a:t>                        </a:t>
            </a:r>
            <a:r>
              <a:rPr lang="de-DE" sz="1800" b="1" dirty="0" smtClean="0">
                <a:solidFill>
                  <a:schemeClr val="folHlink"/>
                </a:solidFill>
                <a:effectLst/>
              </a:rPr>
              <a:t>о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повадках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,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проделках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и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обыкновенных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folHlink"/>
                </a:solidFill>
                <a:effectLst/>
              </a:rPr>
              <a:t>                        </a:t>
            </a:r>
            <a:r>
              <a:rPr lang="de-DE" sz="1800" b="1" dirty="0" err="1" smtClean="0">
                <a:solidFill>
                  <a:schemeClr val="folHlink"/>
                </a:solidFill>
                <a:effectLst/>
              </a:rPr>
              <a:t>приключениях</a:t>
            </a:r>
            <a:r>
              <a:rPr lang="de-DE" sz="1800" b="1" dirty="0" smtClean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диких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и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домашних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зверей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,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folHlink"/>
                </a:solidFill>
                <a:effectLst/>
              </a:rPr>
              <a:t>                        </a:t>
            </a:r>
            <a:r>
              <a:rPr lang="de-DE" sz="1800" b="1" dirty="0" smtClean="0">
                <a:solidFill>
                  <a:schemeClr val="folHlink"/>
                </a:solidFill>
                <a:effectLst/>
              </a:rPr>
              <a:t>о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птицах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и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рыбах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,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отношения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между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которыми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folHlink"/>
                </a:solidFill>
                <a:effectLst/>
              </a:rPr>
              <a:t>                        </a:t>
            </a:r>
            <a:r>
              <a:rPr lang="de-DE" sz="1800" b="1" dirty="0" err="1" smtClean="0">
                <a:solidFill>
                  <a:schemeClr val="folHlink"/>
                </a:solidFill>
                <a:effectLst/>
              </a:rPr>
              <a:t>очень</a:t>
            </a:r>
            <a:r>
              <a:rPr lang="de-DE" sz="1800" b="1" dirty="0" smtClean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похожи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на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отношения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между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людьми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. </a:t>
            </a:r>
            <a:endParaRPr lang="ru-RU" sz="1800" b="1" dirty="0">
              <a:solidFill>
                <a:schemeClr val="folHlink"/>
              </a:solidFill>
              <a:effectLst/>
            </a:endParaRPr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folHlink"/>
                </a:solidFill>
                <a:effectLst/>
              </a:rPr>
              <a:t>                        </a:t>
            </a:r>
            <a:r>
              <a:rPr lang="de-DE" sz="1800" b="1" dirty="0" err="1" smtClean="0">
                <a:solidFill>
                  <a:schemeClr val="folHlink"/>
                </a:solidFill>
                <a:effectLst/>
              </a:rPr>
              <a:t>Да</a:t>
            </a:r>
            <a:r>
              <a:rPr lang="de-DE" sz="1800" b="1" dirty="0" smtClean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и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характер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зверей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уподобляется</a:t>
            </a:r>
            <a:r>
              <a:rPr lang="de-DE" sz="1800" b="1" dirty="0">
                <a:solidFill>
                  <a:schemeClr val="folHlink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folHlink"/>
                </a:solidFill>
                <a:effectLst/>
              </a:rPr>
              <a:t>человеческому</a:t>
            </a:r>
            <a:r>
              <a:rPr lang="ru-RU" sz="1800" b="1" dirty="0">
                <a:solidFill>
                  <a:schemeClr val="folHlink"/>
                </a:solidFill>
                <a:effectLst/>
              </a:rPr>
              <a:t>.</a:t>
            </a:r>
            <a:r>
              <a:rPr lang="ru-RU" sz="1800" dirty="0"/>
              <a:t> </a:t>
            </a:r>
            <a:endParaRPr lang="ru-RU" sz="1800" b="1" dirty="0"/>
          </a:p>
          <a:p>
            <a:pPr algn="just">
              <a:lnSpc>
                <a:spcPct val="80000"/>
              </a:lnSpc>
              <a:buClr>
                <a:srgbClr val="9900FF"/>
              </a:buClr>
              <a:buSzPct val="110000"/>
              <a:buFont typeface="Wingdings" pitchFamily="2" charset="2"/>
              <a:buNone/>
            </a:pPr>
            <a:endParaRPr lang="ru-RU" sz="2000" b="1" dirty="0"/>
          </a:p>
        </p:txBody>
      </p:sp>
      <p:pic>
        <p:nvPicPr>
          <p:cNvPr id="30727" name="Picture 7" descr="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6314" y="1571612"/>
            <a:ext cx="1978026" cy="1571636"/>
          </a:xfrm>
          <a:noFill/>
          <a:ln/>
        </p:spPr>
      </p:pic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527953" cy="809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Сказки о животных</a:t>
            </a:r>
          </a:p>
        </p:txBody>
      </p:sp>
      <p:pic>
        <p:nvPicPr>
          <p:cNvPr id="30725" name="Picture 5" descr="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5013325"/>
            <a:ext cx="1873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0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1622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Lisa_ovtsa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1943100" cy="1460500"/>
          </a:xfrm>
          <a:prstGeom prst="rect">
            <a:avLst/>
          </a:prstGeom>
          <a:noFill/>
        </p:spPr>
      </p:pic>
      <p:pic>
        <p:nvPicPr>
          <p:cNvPr id="30729" name="Picture 9" descr="0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18732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  <p:bldP spid="307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работы: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>
                <a:latin typeface="Vivaldi" pitchFamily="66" charset="0"/>
              </a:rPr>
              <a:t>Выяснить соответствует ли образ волка  в народных сказках реальному прототипу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21717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644900"/>
            <a:ext cx="1741488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YellowBackgroun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 лист</Template>
  <TotalTime>772</TotalTime>
  <Words>761</Words>
  <Application>Microsoft Office PowerPoint</Application>
  <PresentationFormat>Экран (4:3)</PresentationFormat>
  <Paragraphs>154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FlowersYellowBackground</vt:lpstr>
      <vt:lpstr>Универсальные логические действия на уроках в начальной школе</vt:lpstr>
      <vt:lpstr>Развитие  у детей логического мышления – это одна из важных задач начального образования.</vt:lpstr>
      <vt:lpstr>Мыслительные умения необходимые для развития логики:</vt:lpstr>
      <vt:lpstr>Презентация PowerPoint</vt:lpstr>
      <vt:lpstr>Задания развивающие логику на уроках русского языка.</vt:lpstr>
      <vt:lpstr>Презентация PowerPoint</vt:lpstr>
      <vt:lpstr>Развитие логических умений на уроках литературного чтения </vt:lpstr>
      <vt:lpstr>Презентация PowerPoint</vt:lpstr>
      <vt:lpstr>Цель работы:</vt:lpstr>
      <vt:lpstr>Презентация PowerPoint</vt:lpstr>
      <vt:lpstr>Презентация PowerPoint</vt:lpstr>
      <vt:lpstr>Презентация PowerPoint</vt:lpstr>
      <vt:lpstr>Развитие логических умений на уроках окружающего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Марина</cp:lastModifiedBy>
  <cp:revision>75</cp:revision>
  <dcterms:created xsi:type="dcterms:W3CDTF">2010-12-13T17:28:54Z</dcterms:created>
  <dcterms:modified xsi:type="dcterms:W3CDTF">2012-05-13T19:24:18Z</dcterms:modified>
</cp:coreProperties>
</file>