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1900" autoAdjust="0"/>
  </p:normalViewPr>
  <p:slideViewPr>
    <p:cSldViewPr>
      <p:cViewPr>
        <p:scale>
          <a:sx n="66" d="100"/>
          <a:sy n="66" d="100"/>
        </p:scale>
        <p:origin x="-15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8D66A-CCC6-4E98-8A3F-23500AE3E021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BBF1F-D966-41BF-A0BB-93FA90C55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6674A-A184-4816-A2EE-7DA6121DBD3D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F43A0-53E4-40EB-800F-4170A694D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F43A0-53E4-40EB-800F-4170A694DD8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F43A0-53E4-40EB-800F-4170A694DD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F43A0-53E4-40EB-800F-4170A694DD8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F43A0-53E4-40EB-800F-4170A694DD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F43A0-53E4-40EB-800F-4170A694DD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470876-DDEC-451F-944B-3A8E2BC42AF3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89D1D0B-A484-4E4F-BBDD-498A5998B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786322"/>
            <a:ext cx="4786346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 Николаева Алла Геннадьевна учитель  ГБОУ СОШ №127  г.Санкт-Петербург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Ботанический сад                          г.Санкт-Петербурга</a:t>
            </a:r>
            <a:endParaRPr lang="ru-RU" dirty="0"/>
          </a:p>
        </p:txBody>
      </p:sp>
      <p:pic>
        <p:nvPicPr>
          <p:cNvPr id="7169" name="Picture 1" descr="C:\Users\Алла\Pictures\4778935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3000364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сада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57158" y="1714488"/>
            <a:ext cx="3294065" cy="4691063"/>
          </a:xfrm>
        </p:spPr>
        <p:txBody>
          <a:bodyPr>
            <a:normAutofit fontScale="92500"/>
          </a:bodyPr>
          <a:lstStyle/>
          <a:p>
            <a:r>
              <a:rPr lang="ru-RU" sz="1600" dirty="0" smtClean="0"/>
              <a:t>  Ботанический сад</a:t>
            </a:r>
            <a:r>
              <a:rPr lang="en-US" sz="1600" dirty="0" smtClean="0"/>
              <a:t>  </a:t>
            </a:r>
            <a:r>
              <a:rPr lang="ru-RU" sz="1600" dirty="0" smtClean="0"/>
              <a:t> в Санкт – Петербурге ведёт свою историю от Аптекарского сада или Аптекарского огорода</a:t>
            </a:r>
            <a:r>
              <a:rPr lang="en-US" sz="1600" dirty="0" smtClean="0"/>
              <a:t>,</a:t>
            </a:r>
            <a:r>
              <a:rPr lang="ru-RU" sz="1600" dirty="0" smtClean="0"/>
              <a:t> так его называли </a:t>
            </a:r>
            <a:r>
              <a:rPr lang="en-US" sz="1600" dirty="0" smtClean="0"/>
              <a:t>  </a:t>
            </a:r>
            <a:r>
              <a:rPr lang="ru-RU" sz="1600" dirty="0" smtClean="0"/>
              <a:t>в </a:t>
            </a:r>
            <a:r>
              <a:rPr lang="en-US" sz="1600" dirty="0" smtClean="0"/>
              <a:t>XVIII</a:t>
            </a:r>
            <a:r>
              <a:rPr lang="ru-RU" sz="1600" dirty="0" smtClean="0"/>
              <a:t> веке.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Первый ( не сохранился) садик в Петербурге был разведён на нынешней Большой Охте</a:t>
            </a:r>
            <a:r>
              <a:rPr lang="en-US" sz="1600" dirty="0" smtClean="0"/>
              <a:t>,</a:t>
            </a:r>
            <a:r>
              <a:rPr lang="ru-RU" sz="1600" dirty="0" smtClean="0"/>
              <a:t> близ развалин крепости Ниеншанц. Существовал Аптекарский огород и на Мойке.  Указом  11(22) февраля 1714г.  Пётр </a:t>
            </a:r>
            <a:r>
              <a:rPr lang="en-US" sz="1600" dirty="0" smtClean="0"/>
              <a:t>I</a:t>
            </a:r>
            <a:r>
              <a:rPr lang="ru-RU" sz="1600" dirty="0" smtClean="0"/>
              <a:t>  повелел учредить  Аптекарский Сад  на  одном из  островов</a:t>
            </a:r>
            <a:r>
              <a:rPr lang="en-US" sz="1600" dirty="0" smtClean="0"/>
              <a:t>,</a:t>
            </a:r>
            <a:r>
              <a:rPr lang="ru-RU" sz="1600" dirty="0" smtClean="0"/>
              <a:t> лежащих близ Санкт- Петербурга – Вороньем.</a:t>
            </a:r>
            <a:r>
              <a:rPr lang="en-US" sz="1600" dirty="0" smtClean="0"/>
              <a:t> </a:t>
            </a:r>
            <a:r>
              <a:rPr lang="ru-RU" sz="1600" dirty="0" smtClean="0"/>
              <a:t> Остров стал  в последствии называться Аптекарским.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Главная цель этого сада состояла в разведении лекарственных трав.</a:t>
            </a:r>
          </a:p>
          <a:p>
            <a:endParaRPr lang="ru-RU" sz="1600" dirty="0"/>
          </a:p>
        </p:txBody>
      </p:sp>
      <p:pic>
        <p:nvPicPr>
          <p:cNvPr id="6" name="Содержимое 5" descr="e1e162507c8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693214" y="1714488"/>
            <a:ext cx="4993586" cy="4248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57158" y="214290"/>
            <a:ext cx="7829576" cy="5000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Преобразователи Ботанического сада</a:t>
            </a:r>
            <a:endParaRPr lang="ru-RU" sz="2400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714348" y="2786058"/>
            <a:ext cx="1428760" cy="17145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3"/>
          </p:nvPr>
        </p:nvSpPr>
        <p:spPr>
          <a:xfrm>
            <a:off x="2786050" y="4643446"/>
            <a:ext cx="1285884" cy="18573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Алла\Music\Documents\1252335431_0_82a8_20f30dd_xl Александр 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488" y="785794"/>
            <a:ext cx="1357322" cy="185738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sz="half" idx="4"/>
          </p:nvPr>
        </p:nvSpPr>
        <p:spPr>
          <a:xfrm>
            <a:off x="4429124" y="785794"/>
            <a:ext cx="4214843" cy="57150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  При Александре</a:t>
            </a:r>
            <a:r>
              <a:rPr lang="en-US" dirty="0" smtClean="0"/>
              <a:t>I</a:t>
            </a:r>
            <a:r>
              <a:rPr lang="ru-RU" dirty="0" smtClean="0"/>
              <a:t> Аптекарский сад   был   переименован В Императорский Ботанический сад. Управлял садом профессор Ф.Б.Фишер.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Николай</a:t>
            </a:r>
            <a:r>
              <a:rPr lang="en-US" dirty="0" smtClean="0"/>
              <a:t>I</a:t>
            </a:r>
            <a:r>
              <a:rPr lang="ru-RU" dirty="0" smtClean="0"/>
              <a:t> передал Ботанический сад в ведение Министерства Императорского двора. С увеличением средств главное внимание Сада было направлено на научные цели.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24 июля 1863г. указом Александра </a:t>
            </a:r>
            <a:r>
              <a:rPr lang="en-US" dirty="0" smtClean="0"/>
              <a:t>III</a:t>
            </a:r>
            <a:r>
              <a:rPr lang="ru-RU" dirty="0" smtClean="0"/>
              <a:t>  </a:t>
            </a:r>
            <a:r>
              <a:rPr lang="ru-RU" dirty="0" err="1" smtClean="0"/>
              <a:t>повелено</a:t>
            </a:r>
            <a:r>
              <a:rPr lang="ru-RU" dirty="0" smtClean="0"/>
              <a:t>  было передать Императорский Ботанический Сад  в ведение Министерство государственных имуществ.</a:t>
            </a:r>
            <a:endParaRPr lang="ru-RU" dirty="0"/>
          </a:p>
        </p:txBody>
      </p:sp>
      <p:pic>
        <p:nvPicPr>
          <p:cNvPr id="1027" name="Picture 3" descr="C:\Users\Алла\Pictures\Фридрих Эрнст Людвиг  Фишер (Фёдор Богданович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500174"/>
            <a:ext cx="1071570" cy="1357322"/>
          </a:xfrm>
          <a:prstGeom prst="rect">
            <a:avLst/>
          </a:prstGeom>
          <a:noFill/>
        </p:spPr>
      </p:pic>
      <p:pic>
        <p:nvPicPr>
          <p:cNvPr id="1029" name="Picture 5" descr="C:\Users\Алла\Pictures\0_529dc_36be091b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714620"/>
            <a:ext cx="1500198" cy="1928826"/>
          </a:xfrm>
          <a:prstGeom prst="rect">
            <a:avLst/>
          </a:prstGeom>
          <a:noFill/>
        </p:spPr>
      </p:pic>
      <p:pic>
        <p:nvPicPr>
          <p:cNvPr id="1030" name="Picture 6" descr="C:\Users\Алла\Pictures\489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643446"/>
            <a:ext cx="13573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857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Пополнение  коллекции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9454" y="1071546"/>
            <a:ext cx="1571636" cy="1714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3071810"/>
            <a:ext cx="4214842" cy="8572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Н.М.Пржевальский</a:t>
            </a:r>
          </a:p>
          <a:p>
            <a:r>
              <a:rPr lang="ru-RU" dirty="0" smtClean="0"/>
              <a:t>                                                            Китайская роза</a:t>
            </a:r>
          </a:p>
          <a:p>
            <a:r>
              <a:rPr lang="ru-RU" dirty="0" smtClean="0"/>
              <a:t>   Гербарий РОЗА                          Монгольский лук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000108"/>
            <a:ext cx="4214842" cy="55721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Ежегодно Ботаническому саду выделялись средства на научные путешествия. Сад обогащался всё новыми коллекциями отдалённых стран. Богатая коллекция монгольских и китайских растений была собрана почётным членом сада Н.М. Пржевальским. </a:t>
            </a:r>
          </a:p>
          <a:p>
            <a:r>
              <a:rPr lang="ru-RU" sz="1800" dirty="0" smtClean="0"/>
              <a:t>Пополнялась также и гербарная коллекция.</a:t>
            </a:r>
          </a:p>
          <a:p>
            <a:r>
              <a:rPr lang="ru-RU" sz="1800" dirty="0" smtClean="0"/>
              <a:t>Гербарий - коллекция засушенных растений. В дар Ботаническому саду  были переданы гербарии выдающегося профессора Эштольца</a:t>
            </a:r>
            <a:r>
              <a:rPr lang="en-US" sz="1800" dirty="0" smtClean="0"/>
              <a:t>,</a:t>
            </a:r>
            <a:r>
              <a:rPr lang="ru-RU" sz="1800" dirty="0" smtClean="0"/>
              <a:t> Гаунта В.В. </a:t>
            </a:r>
            <a:r>
              <a:rPr lang="en-US" sz="1800" dirty="0" smtClean="0"/>
              <a:t>,</a:t>
            </a:r>
            <a:r>
              <a:rPr lang="ru-RU" sz="1800" dirty="0" smtClean="0"/>
              <a:t>Ф.Б.Фишера</a:t>
            </a:r>
            <a:r>
              <a:rPr lang="en-US" sz="1800" dirty="0" smtClean="0"/>
              <a:t>,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Ладенбурга .</a:t>
            </a:r>
            <a:endParaRPr lang="en-US" sz="1800" dirty="0" smtClean="0"/>
          </a:p>
          <a:p>
            <a:endParaRPr lang="ru-RU" sz="1800" dirty="0"/>
          </a:p>
        </p:txBody>
      </p:sp>
      <p:pic>
        <p:nvPicPr>
          <p:cNvPr id="21507" name="Picture 3" descr="C:\Users\Алла\Pictures\0_2dd2f_cb16ed96_XL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929454" y="4000504"/>
            <a:ext cx="1999211" cy="2427316"/>
          </a:xfrm>
          <a:prstGeom prst="rect">
            <a:avLst/>
          </a:prstGeom>
          <a:noFill/>
        </p:spPr>
      </p:pic>
      <p:pic>
        <p:nvPicPr>
          <p:cNvPr id="21506" name="Picture 2" descr="C:\Users\Алла\Pictures\1252487621_przhevalskij-n_m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643438" y="785794"/>
            <a:ext cx="1990632" cy="2357454"/>
          </a:xfrm>
          <a:prstGeom prst="rect">
            <a:avLst/>
          </a:prstGeom>
          <a:noFill/>
        </p:spPr>
      </p:pic>
      <p:pic>
        <p:nvPicPr>
          <p:cNvPr id="21508" name="Picture 4" descr="C:\Users\Алла\Pictures\19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714356"/>
            <a:ext cx="2057414" cy="2571767"/>
          </a:xfrm>
          <a:prstGeom prst="rect">
            <a:avLst/>
          </a:prstGeom>
          <a:noFill/>
        </p:spPr>
      </p:pic>
      <p:pic>
        <p:nvPicPr>
          <p:cNvPr id="21509" name="Picture 5" descr="C:\Users\Алла\Pictures\im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929066"/>
            <a:ext cx="212154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285860"/>
            <a:ext cx="4357686" cy="250033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Пополнение коллекции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71480"/>
            <a:ext cx="4500594" cy="16430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первые годы существования Ботанического сада  живые растения приобретались только покупкою в садовых заведениях Англии</a:t>
            </a:r>
            <a:r>
              <a:rPr lang="en-US" sz="1800" dirty="0" smtClean="0"/>
              <a:t>,</a:t>
            </a:r>
            <a:r>
              <a:rPr lang="ru-RU" sz="1800" dirty="0" smtClean="0"/>
              <a:t>Германии</a:t>
            </a:r>
            <a:r>
              <a:rPr lang="en-US" sz="1800" dirty="0" smtClean="0"/>
              <a:t>,</a:t>
            </a:r>
            <a:r>
              <a:rPr lang="ru-RU" sz="1800" dirty="0" smtClean="0"/>
              <a:t>Бельгии</a:t>
            </a:r>
            <a:r>
              <a:rPr lang="en-US" sz="1800" dirty="0" smtClean="0"/>
              <a:t>,</a:t>
            </a:r>
            <a:r>
              <a:rPr lang="ru-RU" sz="1800" dirty="0" smtClean="0"/>
              <a:t>Голландии.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H="1">
            <a:off x="428596" y="4000504"/>
            <a:ext cx="2071734" cy="4286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/>
          </a:p>
        </p:txBody>
      </p:sp>
      <p:pic>
        <p:nvPicPr>
          <p:cNvPr id="7" name="Содержимое 6" descr="59509533_1274877092_w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2571744"/>
            <a:ext cx="1714483" cy="142876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4"/>
          </p:nvPr>
        </p:nvSpPr>
        <p:spPr>
          <a:xfrm>
            <a:off x="4857752" y="3929066"/>
            <a:ext cx="3829048" cy="2197097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Позже  коллекция стала пополнятся </a:t>
            </a:r>
            <a:r>
              <a:rPr lang="ru-RU" sz="1800" b="1" dirty="0" smtClean="0"/>
              <a:t>из Архангельска</a:t>
            </a:r>
            <a:r>
              <a:rPr lang="en-US" sz="1800" b="1" dirty="0" smtClean="0"/>
              <a:t>, </a:t>
            </a:r>
            <a:r>
              <a:rPr lang="ru-RU" sz="1800" b="1" dirty="0" smtClean="0"/>
              <a:t>Армении</a:t>
            </a:r>
            <a:r>
              <a:rPr lang="en-US" sz="1800" b="1" dirty="0" smtClean="0"/>
              <a:t>,</a:t>
            </a:r>
            <a:r>
              <a:rPr lang="ru-RU" sz="1800" b="1" dirty="0" smtClean="0"/>
              <a:t>Баку</a:t>
            </a:r>
            <a:r>
              <a:rPr lang="en-US" sz="1800" b="1" dirty="0" smtClean="0"/>
              <a:t>,</a:t>
            </a:r>
            <a:r>
              <a:rPr lang="ru-RU" sz="1800" b="1" dirty="0" smtClean="0"/>
              <a:t> Кутаиси </a:t>
            </a:r>
            <a:r>
              <a:rPr lang="en-US" sz="1800" b="1" dirty="0" smtClean="0"/>
              <a:t>,</a:t>
            </a:r>
            <a:r>
              <a:rPr lang="ru-RU" sz="1800" b="1" dirty="0" smtClean="0"/>
              <a:t>с</a:t>
            </a:r>
            <a:r>
              <a:rPr lang="en-US" sz="1800" b="1" dirty="0" smtClean="0"/>
              <a:t>  </a:t>
            </a:r>
            <a:r>
              <a:rPr lang="ru-RU" sz="1800" b="1" dirty="0" smtClean="0"/>
              <a:t>Уральского хребта</a:t>
            </a:r>
            <a:r>
              <a:rPr lang="en-US" sz="1800" b="1" dirty="0" smtClean="0"/>
              <a:t>,</a:t>
            </a:r>
            <a:r>
              <a:rPr lang="ru-RU" sz="1800" b="1" dirty="0" smtClean="0"/>
              <a:t>озера Байкал</a:t>
            </a:r>
            <a:r>
              <a:rPr lang="en-US" sz="1800" dirty="0" smtClean="0"/>
              <a:t>,</a:t>
            </a:r>
            <a:r>
              <a:rPr lang="ru-RU" sz="1800" dirty="0" smtClean="0"/>
              <a:t> Лапландии</a:t>
            </a:r>
            <a:r>
              <a:rPr lang="en-US" sz="1800" dirty="0" smtClean="0"/>
              <a:t>,</a:t>
            </a:r>
            <a:r>
              <a:rPr lang="ru-RU" sz="1800" dirty="0" smtClean="0"/>
              <a:t> с Алтайских гор</a:t>
            </a:r>
            <a:r>
              <a:rPr lang="en-US" sz="1800" dirty="0" smtClean="0"/>
              <a:t>,</a:t>
            </a:r>
            <a:r>
              <a:rPr lang="ru-RU" sz="1800" dirty="0" smtClean="0"/>
              <a:t> бассейна Амура </a:t>
            </a:r>
            <a:r>
              <a:rPr lang="en-US" sz="1800" dirty="0" smtClean="0"/>
              <a:t>,</a:t>
            </a:r>
            <a:r>
              <a:rPr lang="ru-RU" sz="1800" dirty="0" smtClean="0"/>
              <a:t> Тянь-Шанского хребта </a:t>
            </a:r>
            <a:r>
              <a:rPr lang="en-US" sz="1800" dirty="0" smtClean="0"/>
              <a:t>,</a:t>
            </a:r>
            <a:r>
              <a:rPr lang="ru-RU" sz="1800" dirty="0" smtClean="0"/>
              <a:t> озера Иссык-Куля и многих других мест.</a:t>
            </a:r>
            <a:endParaRPr lang="ru-RU" sz="1800" dirty="0"/>
          </a:p>
        </p:txBody>
      </p:sp>
      <p:pic>
        <p:nvPicPr>
          <p:cNvPr id="22530" name="Picture 2" descr="C:\Users\Алла\Pictures\3491980_3cb01a6b76a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596" y="4714884"/>
            <a:ext cx="1716965" cy="1571636"/>
          </a:xfrm>
          <a:prstGeom prst="rect">
            <a:avLst/>
          </a:prstGeom>
          <a:noFill/>
        </p:spPr>
      </p:pic>
      <p:pic>
        <p:nvPicPr>
          <p:cNvPr id="22531" name="Picture 3" descr="C:\Users\Алла\Pictures\BelgiumFlow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500306"/>
            <a:ext cx="1785950" cy="1500198"/>
          </a:xfrm>
          <a:prstGeom prst="rect">
            <a:avLst/>
          </a:prstGeom>
          <a:noFill/>
        </p:spPr>
      </p:pic>
      <p:pic>
        <p:nvPicPr>
          <p:cNvPr id="22532" name="Picture 4" descr="C:\Users\Алла\Pictures\0_56671_20fb124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714884"/>
            <a:ext cx="1857387" cy="1607355"/>
          </a:xfrm>
          <a:prstGeom prst="rect">
            <a:avLst/>
          </a:prstGeom>
          <a:noFill/>
        </p:spPr>
      </p:pic>
      <p:pic>
        <p:nvPicPr>
          <p:cNvPr id="22535" name="Picture 7" descr="C:\Users\Алла\Pictures\kab_geo_image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2471" y="571480"/>
            <a:ext cx="4095777" cy="307183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472" y="40005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0034" y="628652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Германия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643174" y="39290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Бельгия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71736" y="62865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Голландия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5825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Суровые годы войны.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10800000" flipV="1">
            <a:off x="6929454" y="4714884"/>
            <a:ext cx="1928826" cy="1785950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 rot="10800000" flipV="1">
            <a:off x="5786442" y="2357430"/>
            <a:ext cx="3071839" cy="228601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   Сотрудник Ботанического сада Н. Н.  Курнаков  отказался от эвакуации и забрал себе домой кактус-лиану «Царицу ночи». Этот кактус живёт в   этом саду с 1814 г.   Сегодня о военном прошлом этого   кактуса напоминает георгиевская ленточка.   Но это не единственный кактус переживший суровые блокадные годы.</a:t>
            </a:r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rot="10800000" flipV="1">
            <a:off x="457200" y="1000108"/>
            <a:ext cx="3829048" cy="557216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Во время Великой Отечественной войны Ботанический сад очень сильно пострадал от бомбёжек. Рядом с садом находился бункер командующего    Балтийским флотом</a:t>
            </a:r>
            <a:r>
              <a:rPr lang="en-US" sz="1600" dirty="0" smtClean="0"/>
              <a:t>,</a:t>
            </a:r>
            <a:r>
              <a:rPr lang="ru-RU" sz="1600" dirty="0" smtClean="0"/>
              <a:t>  а на территории сада стояли зенитные орудия. Первая авиабомба упала 14 октября 1941</a:t>
            </a:r>
            <a:r>
              <a:rPr lang="en-US" sz="1600" dirty="0" smtClean="0"/>
              <a:t>,</a:t>
            </a:r>
            <a:r>
              <a:rPr lang="ru-RU" sz="1600" dirty="0" smtClean="0"/>
              <a:t> взрывной волной выбило стёкла в тропической оранжерее</a:t>
            </a:r>
            <a:r>
              <a:rPr lang="en-US" sz="1600" dirty="0" smtClean="0"/>
              <a:t>,</a:t>
            </a:r>
            <a:r>
              <a:rPr lang="ru-RU" sz="1600" dirty="0" smtClean="0"/>
              <a:t>перестала работать котельная.    В таких условиях в одну ночь тропическая коллекция была почти  утеряна.</a:t>
            </a:r>
            <a:r>
              <a:rPr lang="en-US" sz="1600" dirty="0" smtClean="0"/>
              <a:t>  </a:t>
            </a:r>
            <a:r>
              <a:rPr lang="ru-RU" sz="1600" dirty="0" smtClean="0"/>
              <a:t> Но 250 растений удалось спасти</a:t>
            </a:r>
            <a:r>
              <a:rPr lang="en-US" sz="1600" dirty="0" smtClean="0"/>
              <a:t>,</a:t>
            </a:r>
            <a:r>
              <a:rPr lang="ru-RU" sz="1600" dirty="0" smtClean="0"/>
              <a:t> сотрудники смогли  унести их в свои квартиры. Тем неменее</a:t>
            </a:r>
            <a:r>
              <a:rPr lang="en-US" sz="1600" dirty="0" smtClean="0"/>
              <a:t>,</a:t>
            </a:r>
            <a:r>
              <a:rPr lang="ru-RU" sz="1600" dirty="0" smtClean="0"/>
              <a:t> сад был восстановлен после войны и нынешняя коллекции   даже превышают довоенные. В том была заслуга      его       директора С.Я.Соколова</a:t>
            </a:r>
            <a:r>
              <a:rPr lang="en-US" sz="1600" dirty="0" smtClean="0"/>
              <a:t>,</a:t>
            </a:r>
            <a:r>
              <a:rPr lang="ru-RU" sz="1600" dirty="0" smtClean="0"/>
              <a:t> который отстоял сад от попыток его закрытия.</a:t>
            </a:r>
          </a:p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3554" name="Picture 2" descr="C:\Users\Алла\Pictures\376315463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22" y="714356"/>
            <a:ext cx="2500330" cy="1597745"/>
          </a:xfrm>
          <a:prstGeom prst="rect">
            <a:avLst/>
          </a:prstGeom>
          <a:noFill/>
        </p:spPr>
      </p:pic>
      <p:pic>
        <p:nvPicPr>
          <p:cNvPr id="23555" name="Picture 3" descr="C:\Users\Алла\Pictures\2_2_w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500306"/>
            <a:ext cx="1479551" cy="1920876"/>
          </a:xfrm>
          <a:prstGeom prst="rect">
            <a:avLst/>
          </a:prstGeom>
          <a:noFill/>
        </p:spPr>
      </p:pic>
      <p:pic>
        <p:nvPicPr>
          <p:cNvPr id="23556" name="Picture 4" descr="C:\Users\Алла\Pictures\0_5eff3_10c89a92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786322"/>
            <a:ext cx="2071702" cy="1821688"/>
          </a:xfrm>
          <a:prstGeom prst="rect">
            <a:avLst/>
          </a:prstGeom>
          <a:noFill/>
        </p:spPr>
      </p:pic>
      <p:pic>
        <p:nvPicPr>
          <p:cNvPr id="23558" name="Picture 6" descr="C:\Users\Алла\Pictures\tropicheskij_marshrut_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714884"/>
            <a:ext cx="207170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28700" y="274638"/>
            <a:ext cx="8115300" cy="439737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настоящее время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42938" y="785813"/>
            <a:ext cx="8501062" cy="64293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настоящее время в Ботаническом саду насчитывается более 7</a:t>
            </a:r>
            <a:r>
              <a:rPr lang="en-US" dirty="0" smtClean="0"/>
              <a:t>,</a:t>
            </a:r>
            <a:r>
              <a:rPr lang="ru-RU" dirty="0" smtClean="0"/>
              <a:t>5 тысяч растений.</a:t>
            </a:r>
            <a:endParaRPr lang="ru-RU" dirty="0"/>
          </a:p>
        </p:txBody>
      </p:sp>
      <p:pic>
        <p:nvPicPr>
          <p:cNvPr id="24578" name="Picture 2" descr="C:\Users\Алла\Pictures\trop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20" y="1543302"/>
            <a:ext cx="2254248" cy="1690686"/>
          </a:xfrm>
          <a:prstGeom prst="rect">
            <a:avLst/>
          </a:prstGeom>
          <a:noFill/>
        </p:spPr>
      </p:pic>
      <p:pic>
        <p:nvPicPr>
          <p:cNvPr id="24579" name="Picture 3" descr="C:\Users\Алла\Pictures\tropicheskij_marshrut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00372"/>
            <a:ext cx="2209781" cy="1657336"/>
          </a:xfrm>
          <a:prstGeom prst="rect">
            <a:avLst/>
          </a:prstGeom>
          <a:noFill/>
        </p:spPr>
      </p:pic>
      <p:pic>
        <p:nvPicPr>
          <p:cNvPr id="24581" name="Picture 5" descr="C:\Users\Алла\Pictures\tropicheskij_marshrut_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2" y="1428736"/>
            <a:ext cx="2143140" cy="1514460"/>
          </a:xfrm>
          <a:prstGeom prst="rect">
            <a:avLst/>
          </a:prstGeom>
          <a:noFill/>
        </p:spPr>
      </p:pic>
      <p:pic>
        <p:nvPicPr>
          <p:cNvPr id="24582" name="Picture 6" descr="C:\Users\Алла\Pictures\tropicheskij_marshrut_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500306"/>
            <a:ext cx="2131555" cy="2143140"/>
          </a:xfrm>
          <a:prstGeom prst="rect">
            <a:avLst/>
          </a:prstGeom>
          <a:noFill/>
        </p:spPr>
      </p:pic>
      <p:pic>
        <p:nvPicPr>
          <p:cNvPr id="24583" name="Picture 7" descr="C:\Users\Алла\Pictures\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786190"/>
            <a:ext cx="2035983" cy="2714644"/>
          </a:xfrm>
          <a:prstGeom prst="rect">
            <a:avLst/>
          </a:prstGeom>
          <a:noFill/>
        </p:spPr>
      </p:pic>
      <p:pic>
        <p:nvPicPr>
          <p:cNvPr id="24585" name="Picture 9" descr="http://img-fotki.yandex.ru/get/6102/100001311.d/0_77c00_4366784b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786322"/>
            <a:ext cx="2357454" cy="1785950"/>
          </a:xfrm>
          <a:prstGeom prst="rect">
            <a:avLst/>
          </a:prstGeom>
          <a:noFill/>
        </p:spPr>
      </p:pic>
      <p:pic>
        <p:nvPicPr>
          <p:cNvPr id="24586" name="Picture 10" descr="C:\Users\Алла\Pictures\204d2eb6f86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857760"/>
            <a:ext cx="273843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86808" cy="8572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Водные растения Ботанического сада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0042"/>
            <a:ext cx="3757610" cy="2500330"/>
          </a:xfrm>
        </p:spPr>
        <p:txBody>
          <a:bodyPr/>
          <a:lstStyle/>
          <a:p>
            <a:r>
              <a:rPr lang="ru-RU" dirty="0" smtClean="0"/>
              <a:t>       Египетский лотос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7" y="785794"/>
            <a:ext cx="4043363" cy="2286016"/>
          </a:xfrm>
        </p:spPr>
        <p:txBody>
          <a:bodyPr/>
          <a:lstStyle/>
          <a:p>
            <a:r>
              <a:rPr lang="ru-RU" dirty="0" smtClean="0"/>
              <a:t>        Кувшинка капская</a:t>
            </a:r>
            <a:endParaRPr lang="ru-RU" dirty="0"/>
          </a:p>
        </p:txBody>
      </p:sp>
      <p:pic>
        <p:nvPicPr>
          <p:cNvPr id="32772" name="Picture 4" descr="C:\Users\Алла\Pictures\90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14942" y="3429000"/>
            <a:ext cx="3733800" cy="2566988"/>
          </a:xfrm>
          <a:prstGeom prst="rect">
            <a:avLst/>
          </a:prstGeom>
          <a:noFill/>
        </p:spPr>
      </p:pic>
      <p:pic>
        <p:nvPicPr>
          <p:cNvPr id="21506" name="Picture 2" descr="C:\Users\Алла\Pictures\lotos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71810"/>
            <a:ext cx="3357585" cy="2039597"/>
          </a:xfrm>
          <a:prstGeom prst="rect">
            <a:avLst/>
          </a:prstGeom>
          <a:noFill/>
        </p:spPr>
      </p:pic>
      <p:pic>
        <p:nvPicPr>
          <p:cNvPr id="32770" name="Picture 2" descr="C:\Users\Алла\Pictures\900x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642918"/>
            <a:ext cx="3286148" cy="2014781"/>
          </a:xfrm>
          <a:prstGeom prst="rect">
            <a:avLst/>
          </a:prstGeom>
          <a:noFill/>
        </p:spPr>
      </p:pic>
      <p:pic>
        <p:nvPicPr>
          <p:cNvPr id="32771" name="Picture 3" descr="C:\Users\Алла\Pictures\900x6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4929190" y="642918"/>
            <a:ext cx="3500462" cy="20359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5572140"/>
            <a:ext cx="275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Лотос 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592933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Листья лотоса</a:t>
            </a:r>
            <a:endParaRPr lang="ru-RU" sz="2400" b="1" dirty="0"/>
          </a:p>
        </p:txBody>
      </p:sp>
      <p:pic>
        <p:nvPicPr>
          <p:cNvPr id="13" name="Picture 2" descr="http://www.esosedi.ru/fiber/63754/fit/900x600/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600188"/>
            <a:ext cx="2500330" cy="2002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773</TotalTime>
  <Words>518</Words>
  <Application>Microsoft Office PowerPoint</Application>
  <PresentationFormat>Экран (4:3)</PresentationFormat>
  <Paragraphs>48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Ботанический сад                          г.Санкт-Петербурга</vt:lpstr>
      <vt:lpstr>История сада</vt:lpstr>
      <vt:lpstr>Преобразователи Ботанического сада</vt:lpstr>
      <vt:lpstr>  Пополнение  коллекции</vt:lpstr>
      <vt:lpstr>Пополнение коллекции</vt:lpstr>
      <vt:lpstr>Суровые годы войны.</vt:lpstr>
      <vt:lpstr>В настоящее время</vt:lpstr>
      <vt:lpstr>          Водные растения Ботанического сада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Ботанический сад                         г. Санкт-Петербург</dc:title>
  <dc:creator>Алла</dc:creator>
  <cp:lastModifiedBy>Алла</cp:lastModifiedBy>
  <cp:revision>82</cp:revision>
  <dcterms:created xsi:type="dcterms:W3CDTF">2012-08-15T13:05:59Z</dcterms:created>
  <dcterms:modified xsi:type="dcterms:W3CDTF">2012-08-29T11:09:25Z</dcterms:modified>
</cp:coreProperties>
</file>