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9" r:id="rId6"/>
    <p:sldId id="262" r:id="rId7"/>
    <p:sldId id="264" r:id="rId8"/>
    <p:sldId id="278" r:id="rId9"/>
    <p:sldId id="271" r:id="rId10"/>
    <p:sldId id="272" r:id="rId11"/>
    <p:sldId id="273" r:id="rId12"/>
    <p:sldId id="279" r:id="rId13"/>
    <p:sldId id="276" r:id="rId14"/>
    <p:sldId id="277" r:id="rId15"/>
    <p:sldId id="27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D66FE7-224D-4360-B381-1F4A9B14DAAA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DF6146-0214-45CF-99B8-6A7956718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Проектная деятельность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один из факторов формирования социального опыта школьника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Районная конференция работников образования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4869160"/>
            <a:ext cx="8424936" cy="144016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Суродина Татьяна Михайловна, учитель начальных классов</a:t>
            </a:r>
          </a:p>
          <a:p>
            <a:pPr algn="l"/>
            <a:endParaRPr lang="ru-RU" sz="1600" b="1" dirty="0" smtClean="0">
              <a:solidFill>
                <a:srgbClr val="7030A0"/>
              </a:solidFill>
            </a:endParaRPr>
          </a:p>
          <a:p>
            <a:pPr algn="l"/>
            <a:endParaRPr lang="ru-RU" sz="1600" b="1" dirty="0" smtClean="0">
              <a:solidFill>
                <a:srgbClr val="7030A0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7030A0"/>
                </a:solidFill>
              </a:rPr>
              <a:t>                                                                                  </a:t>
            </a:r>
            <a:r>
              <a:rPr lang="ru-RU" sz="1600" b="1" smtClean="0">
                <a:solidFill>
                  <a:srgbClr val="7030A0"/>
                </a:solidFill>
              </a:rPr>
              <a:t>29 августа </a:t>
            </a:r>
            <a:r>
              <a:rPr lang="ru-RU" sz="1600" b="1" smtClean="0">
                <a:solidFill>
                  <a:srgbClr val="7030A0"/>
                </a:solidFill>
              </a:rPr>
              <a:t>2014 </a:t>
            </a:r>
            <a:r>
              <a:rPr lang="ru-RU" sz="1600" b="1" smtClean="0">
                <a:solidFill>
                  <a:srgbClr val="7030A0"/>
                </a:solidFill>
              </a:rPr>
              <a:t>г.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1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«Пишем письмо»</a:t>
            </a:r>
            <a:endParaRPr lang="ru-RU" dirty="0"/>
          </a:p>
        </p:txBody>
      </p:sp>
      <p:pic>
        <p:nvPicPr>
          <p:cNvPr id="2050" name="Picture 2" descr="C:\Users\user\Desktop\фото\SAM_85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628800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«Мой любимый детский журнал»</a:t>
            </a:r>
            <a:endParaRPr lang="ru-RU" dirty="0"/>
          </a:p>
        </p:txBody>
      </p:sp>
      <p:pic>
        <p:nvPicPr>
          <p:cNvPr id="3074" name="Picture 2" descr="C:\Users\user\Desktop\фото\SAM_84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6288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\SAM_846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996952"/>
            <a:ext cx="4320480" cy="353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«В словари за частями речи!»</a:t>
            </a:r>
            <a:endParaRPr lang="ru-RU" dirty="0"/>
          </a:p>
        </p:txBody>
      </p:sp>
      <p:pic>
        <p:nvPicPr>
          <p:cNvPr id="1026" name="Picture 2" descr="C:\Users\user\Desktop\фото\SAM_86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\SAM_868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924944"/>
            <a:ext cx="4685935" cy="351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«Солнце, воздух и вода»</a:t>
            </a:r>
            <a:endParaRPr lang="ru-RU" dirty="0"/>
          </a:p>
        </p:txBody>
      </p:sp>
      <p:pic>
        <p:nvPicPr>
          <p:cNvPr id="2050" name="Picture 2" descr="C:\Users\user\Desktop\конференция\IMG_77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84784"/>
            <a:ext cx="4554074" cy="341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конференция\IMG_77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0982" y="2969419"/>
            <a:ext cx="4741234" cy="355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«Тепло родного очага»</a:t>
            </a:r>
            <a:endParaRPr lang="ru-RU" dirty="0"/>
          </a:p>
        </p:txBody>
      </p:sp>
      <p:pic>
        <p:nvPicPr>
          <p:cNvPr id="3075" name="Picture 3" descr="C:\Users\user\Desktop\конференция\IMG_77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68618" y="2564904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конференция\IMG_80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376771"/>
            <a:ext cx="4968552" cy="372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dirty="0" smtClean="0"/>
              <a:t>Нам помогают родители</a:t>
            </a:r>
            <a:endParaRPr lang="ru-RU" dirty="0"/>
          </a:p>
        </p:txBody>
      </p:sp>
      <p:pic>
        <p:nvPicPr>
          <p:cNvPr id="1026" name="Picture 2" descr="C:\Users\user\Desktop\фото\SAM_80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340768"/>
            <a:ext cx="696077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Литература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640960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 smtClean="0"/>
              <a:t>Бухтиярова</a:t>
            </a:r>
            <a:r>
              <a:rPr lang="ru-RU" dirty="0" smtClean="0"/>
              <a:t> И.Н. Метод проектов и индивидуальные программы в продуктивном обучении. // Школьные технологии. 2001. №2. С.108-115. </a:t>
            </a:r>
          </a:p>
          <a:p>
            <a:pPr lvl="0"/>
            <a:r>
              <a:rPr lang="ru-RU" dirty="0" smtClean="0"/>
              <a:t>Горбунова Н.В., </a:t>
            </a:r>
            <a:r>
              <a:rPr lang="ru-RU" dirty="0" err="1" smtClean="0"/>
              <a:t>Кочкина</a:t>
            </a:r>
            <a:r>
              <a:rPr lang="ru-RU" dirty="0" smtClean="0"/>
              <a:t> Л.В. Методика организации работы над проектом. // Образование в современной школе. 2000. №4. С. 21-27. </a:t>
            </a:r>
          </a:p>
          <a:p>
            <a:pPr lvl="0"/>
            <a:r>
              <a:rPr lang="ru-RU" dirty="0" smtClean="0"/>
              <a:t>Девяткина Г.В. Проектирование учебно-технологических игр. // Школьные технологии. 1998. №4. С. 121-126. </a:t>
            </a:r>
          </a:p>
          <a:p>
            <a:pPr lvl="0"/>
            <a:r>
              <a:rPr lang="ru-RU" dirty="0" err="1" smtClean="0"/>
              <a:t>Монахова</a:t>
            </a:r>
            <a:r>
              <a:rPr lang="ru-RU" dirty="0" smtClean="0"/>
              <a:t> Л.Ю. Теоретические аспекты технологии проектирования индивидуальных образовательных программ. // Наука и школа. 2000. №1. С. 45. </a:t>
            </a:r>
          </a:p>
          <a:p>
            <a:pPr lvl="0"/>
            <a:r>
              <a:rPr lang="ru-RU" dirty="0" smtClean="0"/>
              <a:t>Новые педагогические и информационные технологии в системе </a:t>
            </a:r>
            <a:r>
              <a:rPr lang="ru-RU" dirty="0" err="1" smtClean="0"/>
              <a:t>образованияд</a:t>
            </a:r>
            <a:r>
              <a:rPr lang="ru-RU" dirty="0" smtClean="0"/>
              <a:t>/ Под ред. </a:t>
            </a:r>
            <a:r>
              <a:rPr lang="ru-RU" dirty="0" err="1" smtClean="0"/>
              <a:t>Е.С.Полат</a:t>
            </a:r>
            <a:r>
              <a:rPr lang="ru-RU" dirty="0" smtClean="0"/>
              <a:t> – М., 2000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5" cy="442535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- формирует ключевые компетентности учащихся;</a:t>
            </a:r>
          </a:p>
          <a:p>
            <a:pPr lvl="0">
              <a:buNone/>
            </a:pPr>
            <a:r>
              <a:rPr lang="ru-RU" dirty="0" smtClean="0"/>
              <a:t>- является путём познания, способом организации процесса познания, средством формирования аналитических способностей, критического мышления, освоения логических способов восприятия и обработки информации;</a:t>
            </a:r>
          </a:p>
          <a:p>
            <a:pPr lvl="0">
              <a:buNone/>
            </a:pPr>
            <a:r>
              <a:rPr lang="ru-RU" dirty="0" smtClean="0"/>
              <a:t>- неотъемлемая часть требований ФГОС к умениям и навыкам;</a:t>
            </a:r>
          </a:p>
          <a:p>
            <a:pPr lvl="0">
              <a:buNone/>
            </a:pPr>
            <a:r>
              <a:rPr lang="ru-RU" dirty="0" smtClean="0"/>
              <a:t>- является способом достижения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 обучающихся.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проектной деятельности: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112568"/>
          </a:xfrm>
        </p:spPr>
        <p:txBody>
          <a:bodyPr>
            <a:noAutofit/>
          </a:bodyPr>
          <a:lstStyle/>
          <a:p>
            <a:pPr marL="180975" lvl="8" indent="180975">
              <a:buNone/>
            </a:pPr>
            <a:r>
              <a:rPr lang="ru-RU" sz="2400" dirty="0" smtClean="0"/>
              <a:t>Составление проектов </a:t>
            </a:r>
            <a:r>
              <a:rPr lang="ru-RU" sz="2400" b="1" dirty="0" smtClean="0"/>
              <a:t>формирует</a:t>
            </a:r>
            <a:r>
              <a:rPr lang="ru-RU" sz="2400" dirty="0" smtClean="0"/>
              <a:t>: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учебную деятельность;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 умение добывать знания;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перерабатывать полученную информацию;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действовать по намеченному плану;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 решать задачи. </a:t>
            </a:r>
          </a:p>
          <a:p>
            <a:pPr marL="180975" lvl="8" indent="180975">
              <a:buNone/>
            </a:pPr>
            <a:endParaRPr lang="ru-RU" sz="2400" dirty="0" smtClean="0"/>
          </a:p>
          <a:p>
            <a:pPr marL="180975" lvl="8" indent="180975">
              <a:buNone/>
            </a:pPr>
            <a:r>
              <a:rPr lang="ru-RU" sz="2400" dirty="0" smtClean="0"/>
              <a:t>Проектная деятельность  </a:t>
            </a:r>
            <a:r>
              <a:rPr lang="ru-RU" sz="2400" b="1" dirty="0" smtClean="0"/>
              <a:t>развивает</a:t>
            </a:r>
            <a:r>
              <a:rPr lang="ru-RU" sz="2400" dirty="0" smtClean="0"/>
              <a:t>: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внимание;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 наблюдательность;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 память ;</a:t>
            </a:r>
          </a:p>
          <a:p>
            <a:pPr marL="180975" lvl="8" indent="180975">
              <a:buFontTx/>
              <a:buChar char="-"/>
            </a:pPr>
            <a:r>
              <a:rPr lang="ru-RU" sz="2400" dirty="0" smtClean="0"/>
              <a:t> культуру речи.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0019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1" dirty="0" smtClean="0"/>
              <a:t>Проектная деятельность – способ активизации учебно-познавательной деятельности школьников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185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43116"/>
            <a:ext cx="7414709" cy="398304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Выбор цели, проблемы и определение назначения проекта.</a:t>
            </a:r>
          </a:p>
          <a:p>
            <a:pPr marL="457200" indent="-457200">
              <a:buAutoNum type="arabicPeriod"/>
            </a:pPr>
            <a:r>
              <a:rPr lang="ru-RU" dirty="0" smtClean="0"/>
              <a:t>Формирование групп единомышленников из обучающихся, выбравших одну и ту же проблему.</a:t>
            </a:r>
          </a:p>
          <a:p>
            <a:pPr marL="457200" indent="-457200">
              <a:buAutoNum type="arabicPeriod"/>
            </a:pPr>
            <a:r>
              <a:rPr lang="ru-RU" dirty="0" smtClean="0"/>
              <a:t>Планирование совместной работы.</a:t>
            </a:r>
          </a:p>
          <a:p>
            <a:pPr marL="457200" indent="-457200">
              <a:buAutoNum type="arabicPeriod"/>
            </a:pPr>
            <a:r>
              <a:rPr lang="ru-RU" dirty="0" smtClean="0"/>
              <a:t>Реализация плана.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Презентация результатов группы.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Оценка проектов, предлагаемых каждой группой.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Психолого</a:t>
            </a:r>
            <a:r>
              <a:rPr lang="ru-RU" dirty="0" smtClean="0"/>
              <a:t>- педагогический анализ.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Этапы проектной деятельности обучающихся: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927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3" y="1628800"/>
            <a:ext cx="828092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3600" b="1" dirty="0" smtClean="0"/>
              <a:t>обучающиеся приобретают навыки практической работы, </a:t>
            </a:r>
          </a:p>
          <a:p>
            <a:pPr>
              <a:buFontTx/>
              <a:buChar char="-"/>
            </a:pPr>
            <a:r>
              <a:rPr lang="ru-RU" sz="3600" b="1" dirty="0" smtClean="0"/>
              <a:t>включаются в разнообразные  активные формы обучения;</a:t>
            </a:r>
          </a:p>
          <a:p>
            <a:pPr>
              <a:buFontTx/>
              <a:buChar char="-"/>
            </a:pPr>
            <a:r>
              <a:rPr lang="ru-RU" sz="3600" b="1" dirty="0" smtClean="0"/>
              <a:t>создаются условия для развития потенциальных возможностей обучающихся.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Результаты проектной деятельности: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14488"/>
            <a:ext cx="8568952" cy="4666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2800" dirty="0" smtClean="0"/>
              <a:t>Недостаточное, поверхностное осознание педагогом сущности проектной деятельности и роли обучающегося  в ней.</a:t>
            </a:r>
          </a:p>
          <a:p>
            <a:pPr>
              <a:buNone/>
            </a:pPr>
            <a:r>
              <a:rPr lang="ru-RU" sz="2800" dirty="0" smtClean="0"/>
              <a:t>2. Педагоги начальных классов нередко отступают от роли консультанта и занимают главенствующую позицию, полностью регламентируя действия младших школьников в процессе выполнения проектов. </a:t>
            </a:r>
          </a:p>
          <a:p>
            <a:pPr>
              <a:buNone/>
            </a:pPr>
            <a:r>
              <a:rPr lang="ru-RU" sz="2800" dirty="0" smtClean="0"/>
              <a:t>3. Неготовность  многих обучающихся к собственно проектированию. </a:t>
            </a:r>
          </a:p>
          <a:p>
            <a:pPr>
              <a:buNone/>
            </a:pPr>
            <a:r>
              <a:rPr lang="ru-RU" sz="2800" dirty="0" smtClean="0"/>
              <a:t>4.Педагоги обращают основное внимание на непосредственный внешний результат, продукт детского проектирования.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06748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rgbClr val="FFFFFF"/>
                </a:solidFill>
                <a:ea typeface="+mj-ea"/>
                <a:cs typeface="+mj-cs"/>
              </a:rPr>
              <a:t> Проблемы организации проектной деятельности младших школьников:</a:t>
            </a:r>
            <a:endParaRPr lang="ru-RU" sz="3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338328"/>
            <a:ext cx="8229600" cy="2370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5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772816"/>
            <a:ext cx="8640960" cy="4799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- </a:t>
            </a:r>
            <a:r>
              <a:rPr lang="ru-RU" sz="2800" b="1" dirty="0" smtClean="0"/>
              <a:t>привлечение родителей к проектной деятельности младших школьников;</a:t>
            </a:r>
          </a:p>
          <a:p>
            <a:pPr>
              <a:buNone/>
            </a:pPr>
            <a:r>
              <a:rPr lang="ru-RU" sz="2800" b="1" dirty="0" smtClean="0"/>
              <a:t>- демонстрация презентаций </a:t>
            </a:r>
            <a:r>
              <a:rPr lang="ru-RU" sz="2800" b="1" dirty="0" err="1" smtClean="0"/>
              <a:t>детско</a:t>
            </a:r>
            <a:r>
              <a:rPr lang="ru-RU" sz="2800" b="1" dirty="0" smtClean="0"/>
              <a:t> - родительских проектов, продукты проектирования школьников;</a:t>
            </a:r>
          </a:p>
          <a:p>
            <a:pPr>
              <a:buNone/>
            </a:pPr>
            <a:r>
              <a:rPr lang="ru-RU" sz="2800" b="1" dirty="0" smtClean="0"/>
              <a:t>- подготовить и раздать родителям памятки или рекомендации по сотрудничеству с ребенком в проектной деятельности.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Преодоление проблем в организации проектной деятельности: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96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«Живая азбука»</a:t>
            </a:r>
            <a:endParaRPr lang="ru-RU" dirty="0"/>
          </a:p>
        </p:txBody>
      </p:sp>
      <p:pic>
        <p:nvPicPr>
          <p:cNvPr id="5" name="Содержимое 4" descr="C:\Users\1\AppData\Local\Microsoft\Windows\Temporary Internet Files\Content.Word\DSC02013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«О чём может рассказать школьная библиотека»</a:t>
            </a:r>
            <a:endParaRPr lang="ru-RU" dirty="0"/>
          </a:p>
        </p:txBody>
      </p:sp>
      <p:pic>
        <p:nvPicPr>
          <p:cNvPr id="1027" name="Picture 3" descr="C:\Users\user\Desktop\фото\SAM_83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8777" y="3212976"/>
            <a:ext cx="4645223" cy="348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\SAM_83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4938117" cy="370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474</TotalTime>
  <Words>402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Районная конференция работников образования</vt:lpstr>
      <vt:lpstr>Идеи проектной деятельности:</vt:lpstr>
      <vt:lpstr> Проектная деятельность – способ активизации учебно-познавательной деятельности школьников</vt:lpstr>
      <vt:lpstr>Этапы проектной деятельности обучающихся:</vt:lpstr>
      <vt:lpstr>Результаты проектной деятельности:</vt:lpstr>
      <vt:lpstr> </vt:lpstr>
      <vt:lpstr>Преодоление проблем в организации проектной деятельности:</vt:lpstr>
      <vt:lpstr>Проект «Живая азбука»</vt:lpstr>
      <vt:lpstr>Проект «О чём может рассказать школьная библиотека»</vt:lpstr>
      <vt:lpstr>Проект «Пишем письмо»</vt:lpstr>
      <vt:lpstr>Проект «Мой любимый детский журнал»</vt:lpstr>
      <vt:lpstr>Проект «В словари за частями речи!»</vt:lpstr>
      <vt:lpstr>Проект «Солнце, воздух и вода»</vt:lpstr>
      <vt:lpstr>Проект «Тепло родного очага»</vt:lpstr>
      <vt:lpstr>Нам помогают родители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Куретская СОШ</dc:creator>
  <cp:lastModifiedBy>user</cp:lastModifiedBy>
  <cp:revision>70</cp:revision>
  <dcterms:created xsi:type="dcterms:W3CDTF">2013-08-23T01:12:42Z</dcterms:created>
  <dcterms:modified xsi:type="dcterms:W3CDTF">2015-02-05T00:56:05Z</dcterms:modified>
</cp:coreProperties>
</file>