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986637" cy="88211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00FF00"/>
                </a:solidFill>
              </a:rPr>
              <a:t>Головачёва Надежда Петровна, </a:t>
            </a:r>
          </a:p>
          <a:p>
            <a:pPr algn="ctr"/>
            <a:r>
              <a:rPr lang="ru-RU" sz="2000" dirty="0" smtClean="0">
                <a:solidFill>
                  <a:srgbClr val="00FF00"/>
                </a:solidFill>
              </a:rPr>
              <a:t>замдиректора по УВР</a:t>
            </a:r>
          </a:p>
          <a:p>
            <a:pPr algn="ctr"/>
            <a:endParaRPr lang="ru-RU" sz="2000" dirty="0" smtClean="0">
              <a:solidFill>
                <a:srgbClr val="00FF00"/>
              </a:solidFill>
            </a:endParaRPr>
          </a:p>
          <a:p>
            <a:pPr algn="ctr"/>
            <a:r>
              <a:rPr lang="ru-RU" sz="2000" dirty="0">
                <a:solidFill>
                  <a:srgbClr val="00FF00"/>
                </a:solidFill>
              </a:rPr>
              <a:t>г</a:t>
            </a:r>
            <a:r>
              <a:rPr lang="ru-RU" sz="2000" dirty="0" smtClean="0">
                <a:solidFill>
                  <a:srgbClr val="00FF00"/>
                </a:solidFill>
              </a:rPr>
              <a:t>. Бийск, 2014 г.</a:t>
            </a:r>
            <a:endParaRPr lang="ru-RU" sz="2000" dirty="0">
              <a:solidFill>
                <a:srgbClr val="00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80920" cy="337734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rgbClr val="00FF00"/>
                </a:solidFill>
                <a:effectLst/>
              </a:rPr>
              <a:t>МБОУ «СОШ № 15»</a:t>
            </a:r>
            <a:br>
              <a:rPr lang="ru-RU" sz="2400" dirty="0" smtClean="0">
                <a:solidFill>
                  <a:srgbClr val="00FF00"/>
                </a:solidFill>
                <a:effectLst/>
              </a:rPr>
            </a:br>
            <a:r>
              <a:rPr lang="ru-RU" sz="2400" dirty="0">
                <a:solidFill>
                  <a:srgbClr val="00FF00"/>
                </a:solidFill>
                <a:effectLst/>
              </a:rPr>
              <a:t/>
            </a:r>
            <a:br>
              <a:rPr lang="ru-RU" sz="2400" dirty="0">
                <a:solidFill>
                  <a:srgbClr val="00FF00"/>
                </a:solidFill>
                <a:effectLst/>
              </a:rPr>
            </a:br>
            <a:r>
              <a:rPr lang="ru-RU" sz="240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00FF00"/>
                </a:solidFill>
                <a:effectLst/>
              </a:rPr>
            </a:br>
            <a:r>
              <a:rPr lang="ru-RU" sz="4000" dirty="0" smtClean="0">
                <a:solidFill>
                  <a:srgbClr val="333399"/>
                </a:solidFill>
                <a:effectLst/>
              </a:rPr>
              <a:t>Организация </a:t>
            </a:r>
            <a:br>
              <a:rPr lang="ru-RU" sz="4000" dirty="0" smtClean="0">
                <a:solidFill>
                  <a:srgbClr val="333399"/>
                </a:solidFill>
                <a:effectLst/>
              </a:rPr>
            </a:br>
            <a:r>
              <a:rPr lang="ru-RU" sz="4000" dirty="0" smtClean="0">
                <a:solidFill>
                  <a:srgbClr val="333399"/>
                </a:solidFill>
                <a:effectLst/>
              </a:rPr>
              <a:t>внеурочной </a:t>
            </a:r>
            <a:r>
              <a:rPr lang="ru-RU" sz="4000" dirty="0">
                <a:solidFill>
                  <a:srgbClr val="333399"/>
                </a:solidFill>
                <a:effectLst/>
              </a:rPr>
              <a:t>деятельности </a:t>
            </a:r>
            <a:r>
              <a:rPr lang="ru-RU" sz="4000" dirty="0" smtClean="0">
                <a:solidFill>
                  <a:srgbClr val="333399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333399"/>
                </a:solidFill>
                <a:effectLst/>
              </a:rPr>
            </a:br>
            <a:r>
              <a:rPr lang="ru-RU" sz="4000" dirty="0" smtClean="0">
                <a:solidFill>
                  <a:srgbClr val="333399"/>
                </a:solidFill>
                <a:effectLst/>
              </a:rPr>
              <a:t>в </a:t>
            </a:r>
            <a:r>
              <a:rPr lang="ru-RU" sz="4000" dirty="0">
                <a:solidFill>
                  <a:srgbClr val="333399"/>
                </a:solidFill>
                <a:effectLst/>
              </a:rPr>
              <a:t>начальной школе </a:t>
            </a:r>
            <a:r>
              <a:rPr lang="ru-RU" sz="4000" dirty="0" smtClean="0">
                <a:solidFill>
                  <a:srgbClr val="333399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333399"/>
                </a:solidFill>
                <a:effectLst/>
              </a:rPr>
            </a:br>
            <a:r>
              <a:rPr lang="ru-RU" sz="4000" dirty="0" smtClean="0">
                <a:solidFill>
                  <a:srgbClr val="333399"/>
                </a:solidFill>
                <a:effectLst/>
              </a:rPr>
              <a:t>в </a:t>
            </a:r>
            <a:r>
              <a:rPr lang="ru-RU" sz="4000" dirty="0">
                <a:solidFill>
                  <a:srgbClr val="333399"/>
                </a:solidFill>
                <a:effectLst/>
              </a:rPr>
              <a:t>рамках реализации ФГОС</a:t>
            </a:r>
            <a:r>
              <a:rPr lang="ru-RU" sz="4000" dirty="0">
                <a:solidFill>
                  <a:srgbClr val="333399"/>
                </a:solidFill>
              </a:rPr>
              <a:t/>
            </a:r>
            <a:br>
              <a:rPr lang="ru-RU" sz="4000" dirty="0">
                <a:solidFill>
                  <a:srgbClr val="333399"/>
                </a:solidFill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93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772816"/>
            <a:ext cx="8136904" cy="4608512"/>
          </a:xfrm>
        </p:spPr>
        <p:txBody>
          <a:bodyPr/>
          <a:lstStyle/>
          <a:p>
            <a:pPr marL="0" indent="0" algn="ctr">
              <a:spcBef>
                <a:spcPts val="125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effectLst/>
              </a:rPr>
              <a:t>Основная </a:t>
            </a:r>
            <a:r>
              <a:rPr lang="ru-RU" sz="2000" dirty="0">
                <a:solidFill>
                  <a:srgbClr val="0070C0"/>
                </a:solidFill>
                <a:effectLst/>
              </a:rPr>
              <a:t>образовательная программа начального общего образования реализуется образовательным учреждением </a:t>
            </a:r>
            <a:r>
              <a:rPr lang="ru-RU" sz="2000" dirty="0">
                <a:solidFill>
                  <a:srgbClr val="FF0000"/>
                </a:solidFill>
                <a:effectLst/>
              </a:rPr>
              <a:t>через учебный план и внеурочную деятельность</a:t>
            </a:r>
            <a:br>
              <a:rPr lang="ru-RU" sz="2000" dirty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solidFill>
                  <a:srgbClr val="0070C0"/>
                </a:solidFill>
                <a:effectLst/>
              </a:rPr>
              <a:t>Образовательное </a:t>
            </a:r>
            <a:r>
              <a:rPr lang="ru-RU" sz="2000" dirty="0">
                <a:solidFill>
                  <a:srgbClr val="0070C0"/>
                </a:solidFill>
                <a:effectLst/>
              </a:rPr>
              <a:t>учреждение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может использовать возможности </a:t>
            </a:r>
            <a:r>
              <a:rPr lang="ru-RU" sz="2000" dirty="0">
                <a:solidFill>
                  <a:srgbClr val="0070C0"/>
                </a:solidFill>
                <a:effectLst/>
              </a:rPr>
              <a:t>учреждений дополнительного образования детей, организаций культуры и спорта.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Формы </a:t>
            </a:r>
            <a:r>
              <a:rPr lang="ru-RU" sz="2000" dirty="0">
                <a:solidFill>
                  <a:srgbClr val="FF0000"/>
                </a:solidFill>
                <a:effectLst/>
              </a:rPr>
              <a:t>организации образовательного процесса</a:t>
            </a:r>
            <a:r>
              <a:rPr lang="ru-RU" sz="2000" dirty="0">
                <a:solidFill>
                  <a:srgbClr val="0070C0"/>
                </a:solidFill>
                <a:effectLst/>
              </a:rPr>
              <a:t>, чередование учебной и внеурочной деятельности в рамках реализации основной образовательной программы начального общего образования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определяет </a:t>
            </a:r>
            <a:r>
              <a:rPr lang="ru-RU" sz="2000" dirty="0">
                <a:solidFill>
                  <a:srgbClr val="FF0000"/>
                </a:solidFill>
                <a:effectLst/>
              </a:rPr>
              <a:t>образовательное </a:t>
            </a:r>
            <a:r>
              <a:rPr lang="ru-RU" sz="2000" dirty="0" smtClean="0">
                <a:solidFill>
                  <a:srgbClr val="FF0000"/>
                </a:solidFill>
                <a:effectLst/>
              </a:rPr>
              <a:t>учреждение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11521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600" b="1" i="1" dirty="0">
                <a:solidFill>
                  <a:srgbClr val="333399"/>
                </a:solidFill>
              </a:rPr>
              <a:t>Приказ Министерства образования и науки РФ от 26 ноября 2010 года № 1241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РФ от 6 октября 2009 года № 373»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7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81327"/>
            <a:ext cx="6512511" cy="21602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1586019"/>
              </p:ext>
            </p:extLst>
          </p:nvPr>
        </p:nvGraphicFramePr>
        <p:xfrm>
          <a:off x="323850" y="692695"/>
          <a:ext cx="8424864" cy="5364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88"/>
                <a:gridCol w="2808288"/>
                <a:gridCol w="2808288"/>
              </a:tblGrid>
              <a:tr h="4261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ОСНОВНЫЕ НАПРАВЛЕНИЯ</a:t>
                      </a:r>
                    </a:p>
                  </a:txBody>
                  <a:tcPr marL="90000" marR="90000" marT="6444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ВИДЫ ДЕЯТЕЛЬНОСТИ</a:t>
                      </a:r>
                    </a:p>
                  </a:txBody>
                  <a:tcPr marL="90000" marR="90000" marT="6444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ОРГАНИЗАЦИОН-НЫЕ ФОРМЫ</a:t>
                      </a:r>
                    </a:p>
                  </a:txBody>
                  <a:tcPr marL="90000" marR="90000" marT="64440" marB="46800" horzOverflow="overflow"/>
                </a:tc>
              </a:tr>
              <a:tr h="459206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Спортивно-оздоровительное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Духовно-нравственное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Общеинтеллектуальное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Общекультурное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Социальное</a:t>
                      </a: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Игровая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Познавательная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Проблемно-ценностное общение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Досугово-развлекательная деятельность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Художественное творчество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Социальное творчество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Техническое творчество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Трудовая (производственная)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Спортивно-оздоровительная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Туристско-краеведческая деятельность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CC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Проектная деятельность</a:t>
                      </a:r>
                    </a:p>
                  </a:txBody>
                  <a:tcPr marL="90000" marR="90000" marT="85355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экскурсии,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кружки,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секции,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круглые столы,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конференции,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диспуты,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школьные научные общества,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олимпиады,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соревнования,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поисковые и научные исследования,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общественно полезные  практики,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тематические лагерные смены,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charset="2"/>
                        <a:buChar char="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летние школы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 </a:t>
                      </a:r>
                    </a:p>
                  </a:txBody>
                  <a:tcPr marL="90000" marR="90000" marT="89640" marB="4680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352927" cy="2664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уровень результатов</a:t>
            </a:r>
            <a:r>
              <a:rPr lang="ru-RU" sz="32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приобретение школьником социальных знаний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1-й класс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Достигается </a:t>
            </a:r>
            <a:r>
              <a:rPr lang="ru-RU" sz="2800" i="1" dirty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  <a:t>во взаимодействии с педагогом</a:t>
            </a:r>
            <a:r>
              <a:rPr lang="ru-RU" sz="3200" i="1" dirty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96944" cy="2448272"/>
          </a:xfrm>
        </p:spPr>
        <p:txBody>
          <a:bodyPr>
            <a:noAutofit/>
          </a:bodyPr>
          <a:lstStyle/>
          <a:p>
            <a:pPr marL="914400" lvl="3" indent="0" algn="ctr">
              <a:buNone/>
            </a:pPr>
            <a:r>
              <a:rPr lang="ru-RU" sz="3600" dirty="0">
                <a:solidFill>
                  <a:srgbClr val="FF0000"/>
                </a:solidFill>
                <a:ea typeface="DejaVu Sans" charset="0"/>
                <a:cs typeface="DejaVu Sans" charset="0"/>
              </a:rPr>
              <a:t>Планируемые результаты </a:t>
            </a:r>
            <a:endParaRPr lang="ru-RU" sz="3600" dirty="0" smtClean="0">
              <a:solidFill>
                <a:srgbClr val="FF0000"/>
              </a:solidFill>
              <a:ea typeface="DejaVu Sans" charset="0"/>
              <a:cs typeface="DejaVu Sans" charset="0"/>
            </a:endParaRPr>
          </a:p>
          <a:p>
            <a:pPr marL="914400" lvl="3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воспитания </a:t>
            </a:r>
            <a:r>
              <a:rPr lang="ru-RU" sz="3600" dirty="0">
                <a:solidFill>
                  <a:srgbClr val="FF0000"/>
                </a:solidFill>
                <a:ea typeface="DejaVu Sans" charset="0"/>
                <a:cs typeface="DejaVu Sans" charset="0"/>
              </a:rPr>
              <a:t>и развития </a:t>
            </a:r>
            <a:endParaRPr lang="ru-RU" sz="3600" dirty="0" smtClean="0">
              <a:solidFill>
                <a:srgbClr val="FF0000"/>
              </a:solidFill>
              <a:ea typeface="DejaVu Sans" charset="0"/>
              <a:cs typeface="DejaVu Sans" charset="0"/>
            </a:endParaRPr>
          </a:p>
          <a:p>
            <a:pPr marL="914400" lvl="3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учащихся </a:t>
            </a:r>
            <a:r>
              <a:rPr lang="ru-RU" sz="3600" dirty="0">
                <a:solidFill>
                  <a:srgbClr val="FF0000"/>
                </a:solidFill>
                <a:ea typeface="DejaVu Sans" charset="0"/>
                <a:cs typeface="DejaVu Sans" charset="0"/>
              </a:rPr>
              <a:t>начальной школы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3861048"/>
            <a:ext cx="8568952" cy="2448272"/>
          </a:xfrm>
        </p:spPr>
        <p:txBody>
          <a:bodyPr/>
          <a:lstStyle/>
          <a:p>
            <a:pPr marL="0" indent="0" algn="ctr">
              <a:spcBef>
                <a:spcPts val="1250"/>
              </a:spcBef>
              <a:buNone/>
            </a:pPr>
            <a:r>
              <a:rPr lang="ru-RU" sz="2800" i="1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Третий уровень результатов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школьником опыта самостоятельного общественного действия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4-й класс)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Достигается </a:t>
            </a:r>
            <a:r>
              <a:rPr lang="ru-RU" sz="2000" i="1" dirty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  <a:t>во взаимодействии с социальными субъектами</a:t>
            </a:r>
            <a:br>
              <a:rPr lang="ru-RU" sz="2000" i="1" dirty="0">
                <a:solidFill>
                  <a:srgbClr val="1818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568952" cy="237626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ts val="1250"/>
              </a:spcBef>
              <a:buClrTx/>
              <a:buFontTx/>
              <a:buNone/>
            </a:pPr>
            <a:r>
              <a:rPr lang="ru-RU" sz="11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Второй уровень результатов</a:t>
            </a:r>
            <a:r>
              <a:rPr lang="ru-RU" sz="1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1250"/>
              </a:spcBef>
              <a:buClrTx/>
              <a:buFontTx/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школьником опыта переживания и позитивного отношения к базовым ценностям общества </a:t>
            </a:r>
          </a:p>
          <a:p>
            <a:pPr algn="ctr">
              <a:spcBef>
                <a:spcPts val="1125"/>
              </a:spcBef>
              <a:buClrTx/>
              <a:buFontTx/>
              <a:buNone/>
            </a:pP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(2-3-й класс)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125"/>
              </a:spcBef>
              <a:buClrTx/>
              <a:buFontTx/>
              <a:buNone/>
            </a:pPr>
            <a:r>
              <a:rPr lang="ru-RU" sz="8000" b="1" i="1" dirty="0" smtClean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>Достигается </a:t>
            </a:r>
            <a:r>
              <a:rPr lang="ru-RU" sz="8000" b="1" i="1" dirty="0">
                <a:solidFill>
                  <a:srgbClr val="1818FF"/>
                </a:solidFill>
                <a:latin typeface="Times New Roman" pitchFamily="18" charset="0"/>
                <a:cs typeface="Times New Roman" pitchFamily="18" charset="0"/>
              </a:rPr>
              <a:t>в дружественной детской среде (коллективе)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525344"/>
            <a:ext cx="6512511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80920" cy="60486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№15»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внеурочной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2014-2015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60650"/>
              </p:ext>
            </p:extLst>
          </p:nvPr>
        </p:nvGraphicFramePr>
        <p:xfrm>
          <a:off x="395536" y="1988840"/>
          <a:ext cx="8352927" cy="4420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782"/>
                <a:gridCol w="1853107"/>
                <a:gridCol w="993670"/>
                <a:gridCol w="993670"/>
                <a:gridCol w="864667"/>
                <a:gridCol w="835031"/>
              </a:tblGrid>
              <a:tr h="38047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Направления воспитательной деятельности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Форма организации внеурочной деятельности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Часы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Спортивно-оздоровительное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кружок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Духовно-нравственное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кружок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Общеинтеллектуальное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кружок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Общекультурное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кружок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Социальное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кружок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200">
                          <a:effectLst/>
                        </a:rPr>
                        <a:t>Всего (по классам)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4900" algn="l"/>
                        </a:tabLs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717032"/>
            <a:ext cx="7704855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effectLst/>
              </a:rPr>
              <a:t>Кружки на базе ЦДТ № 4</a:t>
            </a:r>
            <a:br>
              <a:rPr lang="ru-RU" sz="2400" dirty="0" smtClean="0">
                <a:solidFill>
                  <a:srgbClr val="FF0000"/>
                </a:solidFill>
                <a:effectLst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</a:rPr>
              <a:t>(интегративная модель)</a:t>
            </a:r>
            <a:br>
              <a:rPr lang="ru-RU" sz="2400" dirty="0" smtClean="0">
                <a:solidFill>
                  <a:srgbClr val="FF0000"/>
                </a:solidFill>
                <a:effectLst/>
              </a:rPr>
            </a:b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80920" cy="280831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Кружки на базе МБОУ «СОШ № 15»</a:t>
            </a:r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175347"/>
              </p:ext>
            </p:extLst>
          </p:nvPr>
        </p:nvGraphicFramePr>
        <p:xfrm>
          <a:off x="755576" y="1397000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896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Курс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Крепыш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Спортивно-оздоровительное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 нравственности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Духовно-нравственное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Полиглотик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Общеинтеллектуальное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Инфознайка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Общеинтеллектуальное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63718"/>
              </p:ext>
            </p:extLst>
          </p:nvPr>
        </p:nvGraphicFramePr>
        <p:xfrm>
          <a:off x="827584" y="4653136"/>
          <a:ext cx="76328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475252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Курс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Направление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Радуга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Общекультурное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Проба пера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Общекультурное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Игровая экология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4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4653136"/>
            <a:ext cx="6512511" cy="936104"/>
          </a:xfrm>
        </p:spPr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420888"/>
            <a:ext cx="7776864" cy="2520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307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МБОУ «СОШ № 15»   Организация  внеурочной деятельности  в начальной школе  в рамках реализации ФГОС </vt:lpstr>
      <vt:lpstr>Основная образовательная программа начального общего образования реализуется образовательным учреждением через учебный план и внеурочную деятельность  Образовательное учреждение может использовать возможности учреждений дополнительного образования детей, организаций культуры и спорта.  Формы организации образовательного процесса, чередование учебной и внеурочной деятельности в рамках реализации основной образовательной программы начального общего образования  определяет образовательное учреждение. </vt:lpstr>
      <vt:lpstr>Презентация PowerPoint</vt:lpstr>
      <vt:lpstr>Первый уровень результатов   приобретение школьником социальных знаний  (1-й класс) Достигается во взаимодействии с педагогом </vt:lpstr>
      <vt:lpstr>Третий уровень результатов  получение школьником опыта самостоятельного общественного действия  (4-й класс)  Достигается во взаимодействии с социальными субъектами </vt:lpstr>
      <vt:lpstr>Презентация PowerPoint</vt:lpstr>
      <vt:lpstr>Кружки на базе ЦДТ № 4 (интегративная модель)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15»   Организация  внеурочной деятельности  в начальной школе  в рамках реализации ФГОС </dc:title>
  <dc:creator>user</dc:creator>
  <cp:lastModifiedBy>user</cp:lastModifiedBy>
  <cp:revision>18</cp:revision>
  <dcterms:created xsi:type="dcterms:W3CDTF">2014-10-14T11:41:49Z</dcterms:created>
  <dcterms:modified xsi:type="dcterms:W3CDTF">2014-10-14T12:42:41Z</dcterms:modified>
</cp:coreProperties>
</file>