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sldIdLst>
    <p:sldId id="256" r:id="rId3"/>
    <p:sldId id="257" r:id="rId4"/>
    <p:sldId id="288" r:id="rId5"/>
    <p:sldId id="286" r:id="rId6"/>
    <p:sldId id="289" r:id="rId7"/>
    <p:sldId id="261" r:id="rId8"/>
    <p:sldId id="283" r:id="rId9"/>
    <p:sldId id="268" r:id="rId10"/>
    <p:sldId id="269" r:id="rId11"/>
    <p:sldId id="272" r:id="rId12"/>
    <p:sldId id="276" r:id="rId13"/>
    <p:sldId id="290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8" d="100"/>
          <a:sy n="68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9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33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33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25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02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0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21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6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00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53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8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C3BEC7-337B-46EE-937C-F6E3F8836AA9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912E53-4B1C-4FE7-A642-7C7A8913674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  <a:alpha val="71000"/>
              </a:schemeClr>
            </a:gs>
            <a:gs pos="21001">
              <a:srgbClr val="0819FB"/>
            </a:gs>
            <a:gs pos="35001">
              <a:srgbClr val="1A8D48">
                <a:alpha val="52000"/>
              </a:srgbClr>
            </a:gs>
            <a:gs pos="52000">
              <a:srgbClr val="FFFF00">
                <a:alpha val="45000"/>
              </a:srgbClr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>
                <a:solidFill>
                  <a:srgbClr val="D2D2D2">
                    <a:tint val="60000"/>
                    <a:satMod val="155000"/>
                  </a:srgbClr>
                </a:solidFill>
              </a:rPr>
              <a:pPr/>
              <a:t>2/1/2015</a:t>
            </a:fld>
            <a:endParaRPr lang="en-US">
              <a:solidFill>
                <a:srgbClr val="D2D2D2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959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4038600" cy="52119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Обобщение опыта работы учителя  начальных классов МБОУ «СОШ с. Вязовка Базарно-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Карабулакского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Саратовской области» Кузнецовой Татьяны Борисовны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20072" y="1124744"/>
            <a:ext cx="3240360" cy="482453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G:\SAM_23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338437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Создание проблемных ситуаций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атематика 2 класс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«Сложение двузначных чисел с переходом через десяток»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серию знакомых случаев сложения двузначных чисел без перехода через десяток включается пример 38+47, вызывающий затруднение у детей. ( 32+35, 24+53, 63+26, 38+47)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Побуждающий диалог строится следующим образом.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Решите примеры.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Ребята, вы смогли решить примеры? ( Нет, мы не смогли решить пример 38+47)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Почему возникло затруднение? ( 8+7=15, единиц больше 10)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Значит, какие примеры будем примеры решать? ( « Сложение двузначных чисел с переходом через разряд».)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05800" cy="486805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Частично – поисковый метод.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 2 класс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«Проверка парной согласной»</a:t>
            </a:r>
            <a:b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 урока: самоопределение к деятельности:</a:t>
            </a:r>
            <a:b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Сапоги во множественном числе, а как это слово в единственном числе? Сделаем звуковую характеристику слова.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Сапог 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сапок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Может в слове пишется буква к? Докажите правильность своего ответа.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Как вы думаете, какая тема нашего урока? (ответы детей с пояснением)</a:t>
            </a: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305800" cy="4857784"/>
          </a:xfrm>
        </p:spPr>
        <p:txBody>
          <a:bodyPr>
            <a:normAutofit fontScale="90000"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</a:pPr>
            <a: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Приёмы управления познавательной деятельностью учащихся:</a:t>
            </a:r>
            <a:b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приём новизны – включение в содержание учебного материала, интересных сведений, фактов, исторических данных;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приём динамичности – создание установки на изучение процессов и явлений в динамике и развитии;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приём значимости – создание установки на необходимость изучения материала в связи с его биологической, народнохозяйственной и эстетической ценностью;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эвристический приём – задаются трудные вопросы и с помощью наводящих вопросов приводит к ответу;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исследовательский приём – учащиеся на основе проведённых наблюдений, опытов, анализа литературы, решение познавательных задач должны сформулировать вывод;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приём натурализации – выполнение заданий с использованием натуральных объектов, коллекций.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305800" cy="4857784"/>
          </a:xfrm>
        </p:spPr>
        <p:txBody>
          <a:bodyPr>
            <a:normAutofit fontScale="90000"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</a:pPr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Формы уроков, формирующие познавательную деятельность:</a:t>
            </a:r>
            <a:b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проблемные ситуации;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обучающие алгоритмы;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анализ конкретных ситуаций;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деловые игры;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тематические дискуссии;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использование творческих заданий с нестандартными    формулировками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05800" cy="4896544"/>
          </a:xfrm>
        </p:spPr>
        <p:txBody>
          <a:bodyPr>
            <a:normAutofit/>
          </a:bodyPr>
          <a:lstStyle/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Выполнение творческих заданий.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начале урока русского языка в 3-4 классах я даю какую – либо фразу и прошу ребят её продолжить. Например, « А за окном сегодня дождь…», «Вот и выпал первый снег…». Этот приём настраивает на рабочий лад, способствует развитию речи.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На уроках математики использую устный счет, игру «Лучший счётчик», сказочные задачи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7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264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Дидактические игры;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Ролевые игры: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КВН;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викторины;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Игры – тренажеры: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логические цепи;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игры на нахождение сходства и различия;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восстановления пропущенного;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продолжение ряда, или удаление лишнего;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загадки.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91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G:\классные часы\школа\Копия 2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3786188"/>
            <a:ext cx="2500312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 descr="G:\классные часы\школа\df7901109d4c0a0cf12533b351a32b7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571500"/>
            <a:ext cx="990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G:\классные часы\школа\df7901109d4c0a0cf12533b351a32b7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571500"/>
            <a:ext cx="990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1142984"/>
            <a:ext cx="6572296" cy="1754326"/>
          </a:xfrm>
          <a:prstGeom prst="rect">
            <a:avLst/>
          </a:prstGeom>
          <a:noFill/>
        </p:spPr>
        <p:txBody>
          <a:bodyPr>
            <a:prstTxWarp prst="textDoubleWave1">
              <a:avLst/>
            </a:prstTxWarp>
            <a:spAutoFit/>
          </a:bodyPr>
          <a:lstStyle/>
          <a:p>
            <a:pPr algn="ctr">
              <a:defRPr/>
            </a:pPr>
            <a:r>
              <a:rPr lang="ru-RU" sz="6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Спасибо</a:t>
            </a:r>
          </a:p>
          <a:p>
            <a:pPr algn="ctr">
              <a:defRPr/>
            </a:pPr>
            <a:r>
              <a:rPr lang="ru-RU" sz="6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за внимание!!!</a:t>
            </a:r>
            <a:endParaRPr lang="ru-RU" sz="6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3512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3384376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ТЕМА «Методы и приёмы, формирующие познавательную активность учащихся»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4509120"/>
            <a:ext cx="7854696" cy="184883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Учение, лишенное  всякого интереса и  взятое только силой  принуждения, убивает  в ученике охоту к овладению знаниями. Приохотить ребенка к  учению гораздо более  достойная задача, чем  приневолить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К.Д. Ушинский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Компоненты активности</a:t>
            </a:r>
            <a:r>
              <a:rPr lang="ru-RU" sz="4000" dirty="0">
                <a:solidFill>
                  <a:schemeClr val="accent1"/>
                </a:solidFill>
              </a:rPr>
              <a:t/>
            </a:r>
            <a:br>
              <a:rPr lang="ru-RU" sz="4000" dirty="0">
                <a:solidFill>
                  <a:schemeClr val="accent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chemeClr val="accent1"/>
                </a:solidFill>
              </a:rPr>
              <a:t/>
            </a:r>
            <a:br>
              <a:rPr lang="ru-RU" sz="4400" dirty="0">
                <a:solidFill>
                  <a:schemeClr val="accent1"/>
                </a:solidFill>
              </a:rPr>
            </a:br>
            <a:r>
              <a:rPr lang="ru-RU" sz="2400" dirty="0"/>
              <a:t>- готовность выполнять учебные задания;</a:t>
            </a:r>
            <a:br>
              <a:rPr lang="ru-RU" sz="2400" dirty="0"/>
            </a:br>
            <a:r>
              <a:rPr lang="ru-RU" sz="2400" dirty="0"/>
              <a:t>- стремление к самостоятельной деятельности;</a:t>
            </a:r>
            <a:br>
              <a:rPr lang="ru-RU" sz="2400" dirty="0"/>
            </a:br>
            <a:r>
              <a:rPr lang="ru-RU" sz="2400" dirty="0"/>
              <a:t>- сознательность выполнения заданий;</a:t>
            </a:r>
            <a:br>
              <a:rPr lang="ru-RU" sz="2400" dirty="0"/>
            </a:br>
            <a:r>
              <a:rPr lang="ru-RU" sz="2400" dirty="0"/>
              <a:t>- систематичность обучения;</a:t>
            </a:r>
            <a:br>
              <a:rPr lang="ru-RU" sz="2400" dirty="0"/>
            </a:br>
            <a:r>
              <a:rPr lang="ru-RU" sz="2400" dirty="0"/>
              <a:t>- стремление повысить свой личный уровень и другие.</a:t>
            </a:r>
            <a:br>
              <a:rPr lang="ru-RU" sz="2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7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4464496"/>
          </a:xfrm>
        </p:spPr>
        <p:txBody>
          <a:bodyPr>
            <a:noAutofit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  </a:t>
            </a: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Активизация  познавательной деятельности учащихся- 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b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4F271C"/>
                </a:solidFill>
              </a:rPr>
              <a:t>- 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управление активностью учащихся;</a:t>
            </a:r>
            <a:br>
              <a:rPr lang="ru-RU" sz="2400" dirty="0">
                <a:solidFill>
                  <a:prstClr val="black"/>
                </a:solidFill>
                <a:latin typeface="Constantia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</a:rPr>
              <a:t>- процесс побуждения учащихся к энергичному, </a:t>
            </a:r>
            <a:br>
              <a:rPr lang="ru-RU" sz="2400" dirty="0">
                <a:solidFill>
                  <a:prstClr val="black"/>
                </a:solidFill>
                <a:latin typeface="Constantia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</a:rPr>
              <a:t>- целенаправленному учению;</a:t>
            </a:r>
            <a:br>
              <a:rPr lang="ru-RU" sz="2400" dirty="0">
                <a:solidFill>
                  <a:prstClr val="black"/>
                </a:solidFill>
                <a:latin typeface="Constantia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</a:rPr>
              <a:t>- преодоление пассивной и стереотипной деятельности, -- спада и застоя в умственной работе</a:t>
            </a:r>
            <a:r>
              <a:rPr lang="ru-RU" sz="3200" dirty="0" smtClean="0">
                <a:solidFill>
                  <a:schemeClr val="accent1"/>
                </a:solidFill>
              </a:rPr>
              <a:t/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rgbClr val="4F271C"/>
                </a:solidFill>
              </a:rPr>
              <a:t/>
            </a:r>
            <a:br>
              <a:rPr lang="ru-RU" sz="3200" dirty="0" smtClean="0">
                <a:solidFill>
                  <a:srgbClr val="4F271C"/>
                </a:solidFill>
              </a:rPr>
            </a:br>
            <a:r>
              <a:rPr lang="ru-RU" sz="3200" dirty="0" smtClean="0">
                <a:solidFill>
                  <a:srgbClr val="4F271C"/>
                </a:solidFill>
              </a:rPr>
              <a:t/>
            </a:r>
            <a:br>
              <a:rPr lang="ru-RU" sz="3200" dirty="0" smtClean="0">
                <a:solidFill>
                  <a:srgbClr val="4F271C"/>
                </a:solidFill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285860"/>
            <a:ext cx="7851648" cy="52864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активизации – формирование активности учащихся, повышение качества учебно – воспитательного процесса.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6072206"/>
            <a:ext cx="7854696" cy="4286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9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305800" cy="4014778"/>
          </a:xfrm>
        </p:spPr>
        <p:txBody>
          <a:bodyPr>
            <a:normAutofit fontScale="90000"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   </a:t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3600" dirty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  <a:t>О</a:t>
            </a:r>
            <a:r>
              <a:rPr lang="ru-RU" sz="3600" dirty="0" smtClean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  <a:t>сновные мотивы, побуждающие школьников учиться</a:t>
            </a:r>
            <a:r>
              <a:rPr lang="ru-RU" sz="2400" dirty="0" smtClean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интерес 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к предмету (сам процесс изучения доставляет удовольствие). Высшая степень интереса - это увлечение. Занятия при увлечении порождают сильные положительные эмоции, а невозможность заниматься воспринимается как лишение. </a:t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сознательность 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(занятия по данному предмету мне не интересны, но я сознаю их необходимость и усилием воли заставляю себя заниматься). </a:t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принуждение (я занимаюсь потому, что меня заставляют родители, учителя). </a:t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590523"/>
            <a:ext cx="7902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5520676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  <a:defRPr/>
            </a:pPr>
            <a:r>
              <a:rPr lang="ru-RU" sz="3200" dirty="0" smtClean="0">
                <a:solidFill>
                  <a:srgbClr val="4F271C"/>
                </a:solidFill>
              </a:rPr>
              <a:t/>
            </a:r>
            <a:br>
              <a:rPr lang="ru-RU" sz="3200" dirty="0" smtClean="0">
                <a:solidFill>
                  <a:srgbClr val="4F271C"/>
                </a:solidFill>
              </a:rPr>
            </a:br>
            <a:r>
              <a:rPr lang="ru-RU" sz="4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итуации</a:t>
            </a:r>
            <a:r>
              <a:rPr lang="ru-RU" sz="4400" dirty="0" smtClean="0">
                <a:solidFill>
                  <a:schemeClr val="accent1"/>
                </a:solidFill>
              </a:rPr>
              <a:t> </a:t>
            </a:r>
            <a:r>
              <a:rPr lang="ru-RU" sz="3200" dirty="0">
                <a:solidFill>
                  <a:srgbClr val="4F271C"/>
                </a:solidFill>
              </a:rPr>
              <a:t/>
            </a:r>
            <a:br>
              <a:rPr lang="ru-RU" sz="3200" dirty="0">
                <a:solidFill>
                  <a:srgbClr val="4F271C"/>
                </a:solidFill>
              </a:rPr>
            </a:br>
            <a:r>
              <a:rPr lang="ru-RU" sz="3200" dirty="0" smtClean="0">
                <a:solidFill>
                  <a:srgbClr val="4F271C"/>
                </a:solidFill>
              </a:rPr>
              <a:t/>
            </a:r>
            <a:br>
              <a:rPr lang="ru-RU" sz="3200" dirty="0" smtClean="0">
                <a:solidFill>
                  <a:srgbClr val="4F271C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 </a:t>
            </a: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отстаивать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свое мнение;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принимать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участие в дискуссиях и обсуждениях;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ставить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вопросы своим товарищам и преподавателям;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рецензировать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ответы товарищей;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оценивать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ответы и письменные работы товарищей;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заниматься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обучением отстающих;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объяснять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более слабым учащимся непонятные места;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самостоятельно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выбирать посильное задание;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находить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несколько вариантов возможного решения познавательной задачи (проблемы);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создавать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ситуации самопроверки, анализа личных познавательных и практических действий;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7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решать </a:t>
            </a:r>
            <a: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познавательные задачи путем комплексного применения  известных им способов решения.</a:t>
            </a:r>
            <a:br>
              <a:rPr lang="ru-RU" sz="27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 fontScale="90000"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   </a:t>
            </a:r>
            <a:r>
              <a:rPr lang="ru-RU" sz="3600" dirty="0" smtClean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  <a:t>Методы активизации познавательной       деятельности учащихся</a:t>
            </a:r>
            <a: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accent1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Словесные </a:t>
            </a:r>
            <a:r>
              <a:rPr lang="ru-RU" sz="3100" b="1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методы: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Метод 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дискуссии </a:t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Метод 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самостоятельной </a:t>
            </a: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работы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Метод 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проблемного изложения.</a:t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3100" b="1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Наглядные методы: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Частично-поисковый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. </a:t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3100" b="1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Практические методы:</a:t>
            </a: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>- Частично – поисковый лабораторный.</a:t>
            </a:r>
            <a: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onstantia"/>
                <a:ea typeface="+mn-ea"/>
                <a:cs typeface="+mn-cs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305800" cy="544809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Открытая дискуссия: </a:t>
            </a:r>
            <a:b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кружающий мир 1 класс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Полезно ли гулять в плохую погоду?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Тема: «Осень и здоровье человека»;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чего белят стволы деревьев?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Тема: «Труд людей весной».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Окружающий мир 2 класс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Паук – это насекомое?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Тема: «Насекомые»)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было бы, если бы мы перестали мыться? 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Тема: « Вода – ценный дар природы. Вода и здоровье человека»)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533</TotalTime>
  <Words>129</Words>
  <Application>Microsoft Office PowerPoint</Application>
  <PresentationFormat>Экран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Поток</vt:lpstr>
      <vt:lpstr>Литейная</vt:lpstr>
      <vt:lpstr>Презентация PowerPoint</vt:lpstr>
      <vt:lpstr>ТЕМА «Методы и приёмы, формирующие познавательную активность учащихся»</vt:lpstr>
      <vt:lpstr>Компоненты активности </vt:lpstr>
      <vt:lpstr>     Активизация  познавательной деятельности учащихся- это - управление активностью учащихся; - процесс побуждения учащихся к энергичному,  - целенаправленному учению; - преодоление пассивной и стереотипной деятельности, -- спада и застоя в умственной работе   </vt:lpstr>
      <vt:lpstr>Цель активизации – формирование активности учащихся, повышение качества учебно – воспитательного процесса.  </vt:lpstr>
      <vt:lpstr>          Основные мотивы, побуждающие школьников учиться  - интерес к предмету (сам процесс изучения доставляет удовольствие). Высшая степень интереса - это увлечение. Занятия при увлечении порождают сильные положительные эмоции, а невозможность заниматься воспринимается как лишение.  - сознательность (занятия по данному предмету мне не интересны, но я сознаю их необходимость и усилием воли заставляю себя заниматься).  принуждение (я занимаюсь потому, что меня заставляют родители, учителя).   </vt:lpstr>
      <vt:lpstr> Ситуации   - отстаивать свое мнение; - принимать участие в дискуссиях и обсуждениях; - ставить вопросы своим товарищам и преподавателям; - рецензировать ответы товарищей; - оценивать ответы и письменные работы товарищей; - заниматься обучением отстающих; - объяснять более слабым учащимся непонятные места; - самостоятельно выбирать посильное задание; - находить несколько вариантов возможного решения познавательной задачи (проблемы); - создавать ситуации самопроверки, анализа личных познавательных и практических действий; - решать познавательные задачи путем комплексного применения  известных им способов решения. </vt:lpstr>
      <vt:lpstr>    Методы активизации познавательной       деятельности учащихся  Словесные методы: - Метод дискуссии  - Метод самостоятельной работы - Метод проблемного изложения. Наглядные методы: - Частично-поисковый.  Практические методы: - Частично – поисковый лабораторный. </vt:lpstr>
      <vt:lpstr>Открытая дискуссия:  Окружающий мир 1 класс - Полезно ли гулять в плохую погоду? ( Тема: «Осень и здоровье человека»;  - Для чего белят стволы деревьев? ( Тема: «Труд людей весной». Окружающий мир 2 класс   - Паук – это насекомое? ( Тема: «Насекомые»)   - Что было бы, если бы мы перестали мыться?  ( Тема: « Вода – ценный дар природы. Вода и здоровье человека») </vt:lpstr>
      <vt:lpstr>Создание проблемных ситуаций Математика 2 класс Тема: «Сложение двузначных чисел с переходом через десяток»  В серию знакомых случаев сложения двузначных чисел без перехода через десяток включается пример 38+47, вызывающий затруднение у детей. ( 32+35, 24+53, 63+26, 38+47) Побуждающий диалог строится следующим образом. - Решите примеры.  - Ребята, вы смогли решить примеры? ( Нет, мы не смогли решить пример 38+47)  - Почему возникло затруднение? ( 8+7=15, единиц больше 10)  - Значит, какие примеры будем примеры решать? ( « Сложение двузначных чисел с переходом через разряд».) </vt:lpstr>
      <vt:lpstr>Частично – поисковый метод. Русский язык 2 класс Тема: «Проверка парной согласной»  III этап урока: самоопределение к деятельности:  - Сапоги во множественном числе, а как это слово в единственном числе? Сделаем звуковую характеристику слова.  -  Сапог [сапок]. - Может в слове пишется буква к? Докажите правильность своего ответа.  - Как вы думаете, какая тема нашего урока? (ответы детей с пояснением)</vt:lpstr>
      <vt:lpstr>Приёмы управления познавательной деятельностью учащихся: - приём новизны – включение в содержание учебного материала, интересных сведений, фактов, исторических данных; -  приём динамичности – создание установки на изучение процессов и явлений в динамике и развитии; - приём значимости – создание установки на необходимость изучения материала в связи с его биологической, народнохозяйственной и эстетической ценностью; - эвристический приём – задаются трудные вопросы и с помощью наводящих вопросов приводит к ответу; - исследовательский приём – учащиеся на основе проведённых наблюдений, опытов, анализа литературы, решение познавательных задач должны сформулировать вывод; - приём натурализации – выполнение заданий с использованием натуральных объектов, коллекций.</vt:lpstr>
      <vt:lpstr>Формы уроков, формирующие познавательную деятельность: - проблемные ситуации; - обучающие алгоритмы; - анализ конкретных ситуаций; - деловые игры; - тематические дискуссии; - использование творческих заданий с нестандартными    формулировками </vt:lpstr>
      <vt:lpstr>Выполнение творческих заданий. 1. В начале урока русского языка в 3-4 классах я даю какую – либо фразу и прошу ребят её продолжить. Например, « А за окном сегодня дождь…», «Вот и выпал первый снег…». Этот приём настраивает на рабочий лад, способствует развитию речи. 2.  На уроках математики использую устный счет, игру «Лучший счётчик», сказочные задачи.</vt:lpstr>
      <vt:lpstr>  Дидактические игры;   Ролевые игры: - КВН; - викторины;    Игры – тренажеры:  - логические цепи;  - игры на нахождение сходства и различия;  - восстановления пропущенного;  - на продолжение ряда, или удаление лишнего;  - загадки.  </vt:lpstr>
      <vt:lpstr>Презентация PowerPoint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Yuri</dc:creator>
  <cp:lastModifiedBy>Android</cp:lastModifiedBy>
  <cp:revision>52</cp:revision>
  <dcterms:created xsi:type="dcterms:W3CDTF">2014-01-22T10:29:55Z</dcterms:created>
  <dcterms:modified xsi:type="dcterms:W3CDTF">2015-02-01T12:25:26Z</dcterms:modified>
</cp:coreProperties>
</file>