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4529142" cy="1470025"/>
          </a:xfrm>
        </p:spPr>
        <p:txBody>
          <a:bodyPr/>
          <a:lstStyle>
            <a:lvl1pPr algn="l">
              <a:defRPr b="1">
                <a:solidFill>
                  <a:schemeClr val="accent6">
                    <a:lumMod val="75000"/>
                  </a:schemeClr>
                </a:solidFill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78" y="5572140"/>
            <a:ext cx="5543544" cy="752468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7030A0"/>
                </a:solidFill>
                <a:latin typeface="Franklin Gothic Medium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17F65-DF63-48A8-B9C9-4024D667C6C1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C491-CEDD-430C-8279-77445C978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1E93-45E2-4FB5-BA25-454E8EA00CD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148B-A801-403B-A3AB-3C5A750AC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39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7056-67A5-432B-9732-8F8582CC0392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4FA7-7920-4F47-B423-837E46EC7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25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67EB-4389-4B90-8CFB-48ABD844F7BF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3DAE-EBA1-4CEB-A625-728B4C51B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57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5B81-0827-4F38-8336-1863E17F7B68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DDAA-5582-4C94-9B01-2B81961B5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5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3D91-6C57-4E41-8E41-6B552052A604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1F31B-66DC-48C8-A25E-F3D53E409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FAD5-5181-4937-842F-DE77E6A8EF30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5751-45DB-4C95-BB87-E692C7F07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55F7-94E3-4539-B990-BD5E9F0F3C4F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A469-2121-41B1-9591-C98A3F8E1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70E38-CA04-4FAB-9147-71D4C2C40E4D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B140-84A3-42EA-9A6B-D1CE17C56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26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A470-C532-4051-A3A1-9E589EBF3C34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E32D7-9819-444A-9036-2FA36D0D5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0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04EE4-14E9-4DBD-990F-64D004C909F2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8492-CCF6-4191-815A-F7A6FE41F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1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326A-3538-4690-8CFC-C3F067D6776E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0860-0538-4F1C-B42B-C096D788E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22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91748-5941-44B6-BD5B-BEC98C453786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7223B-2B88-4490-8286-8811D45B4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17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E7D77-4CC9-4047-9C6A-C939B35715E0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626AD4-2DDA-49AF-9AC7-F8CF8D94A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4400" b="1" kern="12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E46C0A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04A7B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04A7B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04A7B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030A0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030A0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0E3EF-B8EF-4E35-A0FC-6F00C15F22FC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0AAC04-3C73-45C3-8456-4FADEAC29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2722563"/>
          </a:xfrm>
        </p:spPr>
        <p:txBody>
          <a:bodyPr/>
          <a:lstStyle/>
          <a:p>
            <a:r>
              <a:rPr altLang="ru-RU" smtClean="0"/>
              <a:t>Методический семинар</a:t>
            </a:r>
            <a:br>
              <a:rPr altLang="ru-RU" smtClean="0"/>
            </a:br>
            <a:r>
              <a:rPr altLang="ru-RU" smtClean="0"/>
              <a:t>«Реализация ФГОС на уроках</a:t>
            </a:r>
            <a:br>
              <a:rPr altLang="ru-RU" smtClean="0"/>
            </a:br>
            <a:r>
              <a:rPr altLang="ru-RU" smtClean="0"/>
              <a:t>по системе Занкова»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4221163"/>
            <a:ext cx="4475163" cy="19050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marL="0" indent="0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Сарыкеева Анна Геннадьевна</a:t>
            </a:r>
          </a:p>
          <a:p>
            <a:pPr marL="0" indent="0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marL="0" indent="0">
              <a:buFont typeface="Arial" charset="0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1 квалификационная категория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Человек-творец,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человек-исследователь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3765550" cy="4711700"/>
          </a:xfrm>
        </p:spPr>
      </p:pic>
      <p:pic>
        <p:nvPicPr>
          <p:cNvPr id="4" name="Picture 11" descr="сканирование00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557338"/>
            <a:ext cx="32067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user\Desktop\Фото к сайту\P11006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198812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Комплект учебников</a:t>
            </a:r>
          </a:p>
        </p:txBody>
      </p:sp>
      <p:pic>
        <p:nvPicPr>
          <p:cNvPr id="1433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29848">
            <a:off x="776288" y="2273300"/>
            <a:ext cx="1550987" cy="2271713"/>
          </a:xfrm>
        </p:spPr>
      </p:pic>
      <p:pic>
        <p:nvPicPr>
          <p:cNvPr id="1434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7073">
            <a:off x="2692400" y="1593850"/>
            <a:ext cx="1546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515">
            <a:off x="4708525" y="1557338"/>
            <a:ext cx="17383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250">
            <a:off x="6665913" y="2173288"/>
            <a:ext cx="1700212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7570">
            <a:off x="2246313" y="3873500"/>
            <a:ext cx="15335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08375"/>
            <a:ext cx="155098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96">
            <a:off x="5470525" y="3895725"/>
            <a:ext cx="15113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учащихся: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развитие ума, воли, чувств, нравственных представлений, формирование потребности учиться;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радость от свободного умственного труда;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самостоятельность, уверенность, ответственность;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стремление к сотрудничеству.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учителя: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изменение взгляда на образование и ученика;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технология развития личности учащегося, его познавательных и созидательных способностей;</a:t>
            </a:r>
          </a:p>
          <a:p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расширение возможностей для творчества.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r>
              <a:rPr lang="ru-RU" altLang="ru-RU" sz="4000" smtClean="0">
                <a:latin typeface="Times New Roman" pitchFamily="18" charset="0"/>
                <a:cs typeface="Times New Roman" pitchFamily="18" charset="0"/>
              </a:rPr>
              <a:t>уверенность в успешном будущем своего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7980363" cy="4006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391271"/>
            <a:ext cx="27948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ФГОС</a:t>
            </a:r>
            <a:r>
              <a:rPr lang="ru-RU" sz="5400" b="1" cap="all" dirty="0">
                <a:ln/>
                <a:solidFill>
                  <a:srgbClr val="FF0000"/>
                </a:solidFill>
                <a:effectLst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=</a:t>
            </a:r>
            <a:endParaRPr lang="ru-RU" sz="5400" b="1" cap="all" dirty="0">
              <a:ln/>
              <a:solidFill>
                <a:srgbClr val="FF0000"/>
              </a:solidFill>
              <a:effectLst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4500" y="1975773"/>
            <a:ext cx="309995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система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Занкова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125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860800"/>
            <a:ext cx="3614738" cy="2711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1865313" y="1268413"/>
            <a:ext cx="4792662" cy="923925"/>
            <a:chOff x="1865395" y="1269132"/>
            <a:chExt cx="4793300" cy="92333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65395" y="1269132"/>
              <a:ext cx="4793300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1. образование</a:t>
              </a:r>
              <a:endPara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7" name="Рамка 6"/>
            <p:cNvSpPr/>
            <p:nvPr/>
          </p:nvSpPr>
          <p:spPr>
            <a:xfrm>
              <a:off x="1865395" y="1340523"/>
              <a:ext cx="4793300" cy="851939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865313" y="2533650"/>
            <a:ext cx="4792662" cy="922338"/>
            <a:chOff x="1865395" y="2533060"/>
            <a:chExt cx="4793299" cy="92333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082602" y="2533060"/>
              <a:ext cx="4358886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2. воспитание</a:t>
              </a:r>
              <a:endPara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8" name="Рамка 7"/>
            <p:cNvSpPr/>
            <p:nvPr/>
          </p:nvSpPr>
          <p:spPr>
            <a:xfrm>
              <a:off x="1865395" y="2533060"/>
              <a:ext cx="4793299" cy="923330"/>
            </a:xfrm>
            <a:prstGeom prst="frame">
              <a:avLst>
                <a:gd name="adj1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1865313" y="3792538"/>
            <a:ext cx="4792662" cy="922337"/>
            <a:chOff x="1865395" y="3792293"/>
            <a:chExt cx="4793299" cy="92333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339752" y="3792293"/>
              <a:ext cx="3615092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/>
                  <a:solidFill>
                    <a:schemeClr val="accent3"/>
                  </a:solidFill>
                  <a:latin typeface="+mn-lt"/>
                  <a:cs typeface="+mn-cs"/>
                </a:rPr>
                <a:t>3. развитие</a:t>
              </a:r>
              <a:endParaRPr lang="ru-RU" sz="5400" b="1" dirty="0">
                <a:ln/>
                <a:solidFill>
                  <a:schemeClr val="accent3"/>
                </a:solidFill>
                <a:latin typeface="+mn-lt"/>
                <a:cs typeface="+mn-cs"/>
              </a:endParaRPr>
            </a:p>
          </p:txBody>
        </p:sp>
        <p:sp>
          <p:nvSpPr>
            <p:cNvPr id="9" name="Рамка 8"/>
            <p:cNvSpPr/>
            <p:nvPr/>
          </p:nvSpPr>
          <p:spPr>
            <a:xfrm>
              <a:off x="1865395" y="3792293"/>
              <a:ext cx="4793299" cy="923331"/>
            </a:xfrm>
            <a:prstGeom prst="frame">
              <a:avLst>
                <a:gd name="adj1" fmla="val 3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015550" y="260648"/>
            <a:ext cx="24929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Раньше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151823"/>
            <a:ext cx="22525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Теперь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528299">
            <a:off x="1701800" y="1541463"/>
            <a:ext cx="3462338" cy="1301750"/>
          </a:xfrm>
          <a:prstGeom prst="curvedDownArrow">
            <a:avLst>
              <a:gd name="adj1" fmla="val 7193"/>
              <a:gd name="adj2" fmla="val 50000"/>
              <a:gd name="adj3" fmla="val 24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1116013" y="404813"/>
            <a:ext cx="6408737" cy="6192837"/>
          </a:xfrm>
          <a:prstGeom prst="donut">
            <a:avLst>
              <a:gd name="adj" fmla="val 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0033">
            <a:off x="4400550" y="2187575"/>
            <a:ext cx="30797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64269">
            <a:off x="2383631" y="3944144"/>
            <a:ext cx="32559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337835">
            <a:off x="-961290" y="684294"/>
            <a:ext cx="5209814" cy="806265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8292853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образование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20459391">
            <a:off x="3790544" y="646044"/>
            <a:ext cx="3666388" cy="3774033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воспитание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497924">
            <a:off x="2482796" y="3826816"/>
            <a:ext cx="2922596" cy="217496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развитие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2223" y="1180994"/>
            <a:ext cx="7747506" cy="450892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  <a:endParaRPr lang="ru-RU" sz="28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016420" y="260648"/>
            <a:ext cx="518122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технологии: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72816"/>
            <a:ext cx="777686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проблемные ситуации</a:t>
            </a: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4073" y="2299519"/>
            <a:ext cx="68659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- </a:t>
            </a: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учебного спора</a:t>
            </a: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3845" y="2852936"/>
            <a:ext cx="453669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коллизий</a:t>
            </a: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3471" y="3356992"/>
            <a:ext cx="449706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решения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задач</a:t>
            </a: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3845" y="4558146"/>
            <a:ext cx="449046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-учебный диалог</a:t>
            </a: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628775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развивающая;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 приоритет речи;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присутствует атмосфера сотворчества;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проходит спокойно, доброжелательно;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учатся задавать вопросы учителю и товарищам;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всё взаимосвязано;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идёт от ученика.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300" y="188640"/>
            <a:ext cx="637341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Занкова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 учащегося – система накопительной оценки.</a:t>
            </a:r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6733">
            <a:off x="6764338" y="2446338"/>
            <a:ext cx="2009775" cy="2841625"/>
          </a:xfrm>
        </p:spPr>
      </p:pic>
      <p:pic>
        <p:nvPicPr>
          <p:cNvPr id="922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1884363"/>
            <a:ext cx="3348037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4335463"/>
            <a:ext cx="335915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1566">
            <a:off x="444500" y="2493963"/>
            <a:ext cx="194945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980568" y="116632"/>
            <a:ext cx="5383460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ученика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сотрудничестве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одноклассниками,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573463"/>
            <a:ext cx="43561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2827338" cy="2120900"/>
          </a:xfrm>
        </p:spPr>
      </p:pic>
      <p:pic>
        <p:nvPicPr>
          <p:cNvPr id="1024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87813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17573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цель урока – создание условий для проявления познавательной активности учеников.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755650" y="2349500"/>
            <a:ext cx="734536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ход познания – от учеников;</a:t>
            </a:r>
          </a:p>
          <a:p>
            <a:pPr>
              <a:buFont typeface="Arial" charset="0"/>
              <a:buChar char="•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преобразующий характер деятельности учащихся;</a:t>
            </a:r>
          </a:p>
          <a:p>
            <a:pPr>
              <a:buFont typeface="Arial" charset="0"/>
              <a:buChar char="•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интенсивная самостоятельная деятельность учащихся; </a:t>
            </a:r>
          </a:p>
          <a:p>
            <a:pPr>
              <a:buFont typeface="Arial" charset="0"/>
              <a:buChar char="•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коллективный поиск;</a:t>
            </a:r>
          </a:p>
          <a:p>
            <a:pPr>
              <a:buFont typeface="Arial" charset="0"/>
              <a:buChar char="•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создание педагогических ситуаций общения;</a:t>
            </a:r>
          </a:p>
          <a:p>
            <a:pPr>
              <a:buFont typeface="Arial" charset="0"/>
              <a:buChar char="•"/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гибкая структура.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(экскурсии, сказки, стихи, загадки, сочинения-миниатюры)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716338"/>
            <a:ext cx="2630488" cy="1973262"/>
          </a:xfrm>
        </p:spPr>
      </p:pic>
      <p:pic>
        <p:nvPicPr>
          <p:cNvPr id="1229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63950"/>
            <a:ext cx="29130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8638"/>
            <a:ext cx="20907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Шаблон оформления 'Стопка книг и тетрадей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Шаблон оформления 'Стопка книг и тетрадей'">
      <a:majorFont>
        <a:latin typeface="Impact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226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Impact</vt:lpstr>
      <vt:lpstr>Calibri</vt:lpstr>
      <vt:lpstr>Times New Roman</vt:lpstr>
      <vt:lpstr>2_Шаблон оформления 'Стопка книг и тетрадей'</vt:lpstr>
      <vt:lpstr>Тема Office</vt:lpstr>
      <vt:lpstr>Методический семинар «Реализация ФГОС на уроках по системе Занкова»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Портфолио учащегося – система накопительной оценки.</vt:lpstr>
      <vt:lpstr>Презентация PowerPoint</vt:lpstr>
      <vt:lpstr>Презентация PowerPoint</vt:lpstr>
      <vt:lpstr>Развитие речи (экскурсии, сказки, стихи, загадки, сочинения-миниатюры)</vt:lpstr>
      <vt:lpstr>Человек-творец,  человек-исследователь</vt:lpstr>
      <vt:lpstr>Комплект учебников</vt:lpstr>
      <vt:lpstr>Для учащихся:</vt:lpstr>
      <vt:lpstr>Для учителя:</vt:lpstr>
      <vt:lpstr>Для родителей: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2014-11-23T12:42:43Z</dcterms:created>
  <dcterms:modified xsi:type="dcterms:W3CDTF">2015-02-15T08:21:24Z</dcterms:modified>
</cp:coreProperties>
</file>