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  <p:sldId id="262" r:id="rId7"/>
    <p:sldId id="263" r:id="rId8"/>
    <p:sldId id="264" r:id="rId9"/>
    <p:sldId id="275" r:id="rId10"/>
    <p:sldId id="265" r:id="rId11"/>
    <p:sldId id="277" r:id="rId12"/>
    <p:sldId id="266" r:id="rId13"/>
    <p:sldId id="267" r:id="rId14"/>
    <p:sldId id="276" r:id="rId15"/>
    <p:sldId id="278" r:id="rId16"/>
    <p:sldId id="268" r:id="rId17"/>
    <p:sldId id="269" r:id="rId18"/>
    <p:sldId id="270" r:id="rId19"/>
    <p:sldId id="271" r:id="rId20"/>
    <p:sldId id="272" r:id="rId21"/>
    <p:sldId id="273" r:id="rId22"/>
    <p:sldId id="279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74F3-CAAC-4931-BCDC-4D5111ACE18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173B-FBCF-4B6C-9640-085D75E11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74F3-CAAC-4931-BCDC-4D5111ACE18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173B-FBCF-4B6C-9640-085D75E11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74F3-CAAC-4931-BCDC-4D5111ACE18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173B-FBCF-4B6C-9640-085D75E11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74F3-CAAC-4931-BCDC-4D5111ACE18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173B-FBCF-4B6C-9640-085D75E11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74F3-CAAC-4931-BCDC-4D5111ACE18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173B-FBCF-4B6C-9640-085D75E11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74F3-CAAC-4931-BCDC-4D5111ACE18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173B-FBCF-4B6C-9640-085D75E11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74F3-CAAC-4931-BCDC-4D5111ACE18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173B-FBCF-4B6C-9640-085D75E11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74F3-CAAC-4931-BCDC-4D5111ACE18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173B-FBCF-4B6C-9640-085D75E11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74F3-CAAC-4931-BCDC-4D5111ACE18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173B-FBCF-4B6C-9640-085D75E11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74F3-CAAC-4931-BCDC-4D5111ACE18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173B-FBCF-4B6C-9640-085D75E11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74F3-CAAC-4931-BCDC-4D5111ACE18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1173B-FBCF-4B6C-9640-085D75E11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174F3-CAAC-4931-BCDC-4D5111ACE18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1173B-FBCF-4B6C-9640-085D75E11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\Desktop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0255" y="0"/>
            <a:ext cx="9184255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57290" y="1857364"/>
            <a:ext cx="66303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Преемственность в системе оценки</a:t>
            </a:r>
          </a:p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д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остижения планируемых результатов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в соответствии с ФГОС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5072074"/>
            <a:ext cx="26631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Сорокина Т.А.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785794"/>
            <a:ext cx="27146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Педагогическая  </a:t>
            </a:r>
            <a:r>
              <a:rPr lang="ru-RU" sz="2800" b="1" dirty="0" smtClean="0">
                <a:solidFill>
                  <a:srgbClr val="C00000"/>
                </a:solidFill>
              </a:rPr>
              <a:t>диагностика: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857232"/>
            <a:ext cx="3334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/>
              <a:t>Входная   диагностика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1857364"/>
            <a:ext cx="42214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/>
              <a:t>Промежуточная диагностика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2928934"/>
            <a:ext cx="3297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/>
              <a:t>Итоговая диагностика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286116" y="4000504"/>
            <a:ext cx="50006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омплексная  работа – 2 раза в год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(В конце учебного года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од ред. О.Б. Логиновой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28794" y="357166"/>
            <a:ext cx="5143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начальное общее образование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35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357290" y="1142984"/>
            <a:ext cx="69294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</a:rPr>
              <a:t>Комплексная работа </a:t>
            </a:r>
            <a:r>
              <a:rPr lang="ru-RU" sz="2400" dirty="0"/>
              <a:t>оценивает </a:t>
            </a:r>
            <a:r>
              <a:rPr lang="ru-RU" sz="2400" dirty="0" err="1"/>
              <a:t>сформированность</a:t>
            </a:r>
            <a:r>
              <a:rPr lang="ru-RU" sz="2400" dirty="0"/>
              <a:t> отдельных универсальных учебных способов действий:  </a:t>
            </a:r>
            <a:r>
              <a:rPr lang="ru-RU" sz="2400" b="1" dirty="0">
                <a:solidFill>
                  <a:srgbClr val="C00000"/>
                </a:solidFill>
              </a:rPr>
              <a:t>познавательных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(</a:t>
            </a:r>
            <a:r>
              <a:rPr lang="ru-RU" sz="2400" dirty="0" err="1"/>
              <a:t>общеучебных</a:t>
            </a:r>
            <a:r>
              <a:rPr lang="ru-RU" sz="2400" dirty="0"/>
              <a:t>, логических, постановки и решения проблем), </a:t>
            </a:r>
            <a:r>
              <a:rPr lang="ru-RU" sz="2400" b="1" dirty="0">
                <a:solidFill>
                  <a:srgbClr val="C00000"/>
                </a:solidFill>
              </a:rPr>
              <a:t>коммуникативных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(например, умений выражать свои мысли в соответствии с задачами и условиями </a:t>
            </a:r>
            <a:r>
              <a:rPr lang="ru-RU" sz="2400"/>
              <a:t>коммуникации</a:t>
            </a:r>
            <a:r>
              <a:rPr lang="ru-RU" sz="2400" smtClean="0"/>
              <a:t>),</a:t>
            </a:r>
            <a:r>
              <a:rPr lang="ru-RU" sz="2400" dirty="0"/>
              <a:t> </a:t>
            </a:r>
            <a:r>
              <a:rPr lang="ru-RU" sz="2400" b="1" smtClean="0">
                <a:solidFill>
                  <a:srgbClr val="C00000"/>
                </a:solidFill>
              </a:rPr>
              <a:t>регулятивных</a:t>
            </a:r>
            <a:r>
              <a:rPr lang="ru-RU" sz="2400" smtClean="0"/>
              <a:t> </a:t>
            </a:r>
            <a:r>
              <a:rPr lang="ru-RU" sz="2400" dirty="0"/>
              <a:t>(например, действие контроля и оценки во внутреннем плане) на </a:t>
            </a:r>
            <a:r>
              <a:rPr lang="ru-RU" sz="2400" dirty="0" err="1"/>
              <a:t>межпредметной</a:t>
            </a:r>
            <a:r>
              <a:rPr lang="ru-RU" sz="2400" dirty="0"/>
              <a:t> основе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857224" y="428604"/>
            <a:ext cx="70723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Метапредметные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результаты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00100" y="1214422"/>
            <a:ext cx="72866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Оценка </a:t>
            </a:r>
            <a:r>
              <a:rPr lang="ru-RU" sz="2800" b="1" dirty="0" err="1" smtClean="0"/>
              <a:t>метапредметных</a:t>
            </a:r>
            <a:r>
              <a:rPr lang="ru-RU" sz="2800" dirty="0" smtClean="0"/>
              <a:t> результатов</a:t>
            </a:r>
            <a:r>
              <a:rPr lang="ru-RU" sz="2800" b="1" dirty="0" smtClean="0"/>
              <a:t> -</a:t>
            </a:r>
            <a:r>
              <a:rPr lang="ru-RU" sz="2800" dirty="0" smtClean="0"/>
              <a:t>  </a:t>
            </a:r>
            <a:r>
              <a:rPr lang="ru-RU" sz="2800" b="1" dirty="0" smtClean="0"/>
              <a:t>оценка достижения </a:t>
            </a:r>
            <a:r>
              <a:rPr lang="ru-RU" sz="2800" dirty="0" smtClean="0"/>
              <a:t>планируемых результатов </a:t>
            </a:r>
            <a:r>
              <a:rPr lang="ru-RU" sz="2800" b="1" dirty="0" smtClean="0"/>
              <a:t>освоения основной образовательной программы</a:t>
            </a:r>
            <a:r>
              <a:rPr lang="ru-RU" sz="2800" dirty="0" smtClean="0"/>
              <a:t>, представленных в разделах «Регулятивные </a:t>
            </a:r>
            <a:r>
              <a:rPr lang="ru-RU" sz="2800" dirty="0" err="1" smtClean="0"/>
              <a:t>ууд</a:t>
            </a:r>
            <a:r>
              <a:rPr lang="ru-RU" sz="2800" dirty="0" smtClean="0"/>
              <a:t>», «Коммуникативные </a:t>
            </a:r>
            <a:r>
              <a:rPr lang="ru-RU" sz="2800" dirty="0" err="1" smtClean="0"/>
              <a:t>ууд</a:t>
            </a:r>
            <a:r>
              <a:rPr lang="ru-RU" sz="2800" dirty="0" smtClean="0"/>
              <a:t>», «Познавательные </a:t>
            </a:r>
            <a:r>
              <a:rPr lang="ru-RU" sz="2800" dirty="0" err="1" smtClean="0"/>
              <a:t>ууд</a:t>
            </a:r>
            <a:r>
              <a:rPr lang="ru-RU" sz="2800" dirty="0" smtClean="0"/>
              <a:t>» программы формирования </a:t>
            </a:r>
            <a:r>
              <a:rPr lang="ru-RU" sz="2800" dirty="0" err="1" smtClean="0"/>
              <a:t>ууд</a:t>
            </a:r>
            <a:r>
              <a:rPr lang="ru-RU" sz="2800" dirty="0" smtClean="0"/>
              <a:t>, а также планируемых </a:t>
            </a:r>
            <a:r>
              <a:rPr lang="ru-RU" sz="2800" b="1" dirty="0" smtClean="0"/>
              <a:t>результатов, представленных во всех разделах междисциплинарных учебных программ.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42976" y="285728"/>
            <a:ext cx="65722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Основной  объект оценки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метапредметных</a:t>
            </a:r>
            <a:r>
              <a:rPr lang="ru-RU" sz="2800" b="1" i="1" dirty="0" smtClean="0">
                <a:solidFill>
                  <a:srgbClr val="C00000"/>
                </a:solidFill>
              </a:rPr>
              <a:t> результатов  (основное общее образование):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428736"/>
            <a:ext cx="71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/>
              <a:t>способность и готовность к освоению систематических знаний, их самостоятельному пополнению, переносу и интеграции;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 способность к сотрудничеству и коммуникации;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857496"/>
            <a:ext cx="621510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/>
              <a:t>способность к решению личностно и социально значимых проблем и воплощению найденных решений в практику;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 способность и готовность к использованию ИКТ в целях обучения и развития;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 способность к самоорганизации, </a:t>
            </a:r>
            <a:r>
              <a:rPr lang="ru-RU" sz="2400" dirty="0" err="1" smtClean="0"/>
              <a:t>саморегуляции</a:t>
            </a:r>
            <a:r>
              <a:rPr lang="ru-RU" sz="2400" dirty="0" smtClean="0"/>
              <a:t> и рефлексии.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357167"/>
            <a:ext cx="74295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Основной  объект оценки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метапредметных</a:t>
            </a:r>
            <a:r>
              <a:rPr lang="ru-RU" sz="2800" b="1" i="1" dirty="0" smtClean="0">
                <a:solidFill>
                  <a:srgbClr val="C00000"/>
                </a:solidFill>
              </a:rPr>
              <a:t> результатов (начальное общее образование):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428736"/>
            <a:ext cx="71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endParaRPr lang="ru-RU" sz="24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857496"/>
            <a:ext cx="6215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428736"/>
            <a:ext cx="721523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err="1"/>
              <a:t>сформированность</a:t>
            </a:r>
            <a:r>
              <a:rPr lang="ru-RU" sz="3200" dirty="0"/>
              <a:t> у обучающегося регулятивных, коммуникативных и познавательных универсальных действий,  т. е. таких умственных действий обучающихся, которые направлены на анализ своей познавательной деятельности и управление ею.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42910" y="1428736"/>
            <a:ext cx="71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endParaRPr lang="ru-RU" sz="24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857496"/>
            <a:ext cx="6215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1214422"/>
            <a:ext cx="74295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Оценка </a:t>
            </a:r>
            <a:r>
              <a:rPr lang="ru-RU" sz="2400" dirty="0" smtClean="0"/>
              <a:t>достижения </a:t>
            </a:r>
            <a:r>
              <a:rPr lang="ru-RU" sz="2400" b="1" dirty="0" err="1" smtClean="0"/>
              <a:t>метапредметны</a:t>
            </a:r>
            <a:r>
              <a:rPr lang="ru-RU" sz="2400" dirty="0" err="1" smtClean="0"/>
              <a:t>х</a:t>
            </a:r>
            <a:r>
              <a:rPr lang="ru-RU" sz="2400" dirty="0" smtClean="0"/>
              <a:t> результатов может проводиться в ходе различных процедур. Основной процедурой </a:t>
            </a:r>
            <a:r>
              <a:rPr lang="ru-RU" sz="2400" b="1" dirty="0" smtClean="0"/>
              <a:t>итоговой оценки </a:t>
            </a:r>
            <a:r>
              <a:rPr lang="ru-RU" sz="2400" dirty="0" smtClean="0"/>
              <a:t>достижения </a:t>
            </a:r>
            <a:r>
              <a:rPr lang="ru-RU" sz="2400" dirty="0" err="1" smtClean="0"/>
              <a:t>метапредметных</a:t>
            </a:r>
            <a:r>
              <a:rPr lang="ru-RU" sz="2400" dirty="0" smtClean="0"/>
              <a:t> результатов является </a:t>
            </a:r>
            <a:r>
              <a:rPr lang="ru-RU" sz="2400" i="1" u="sng" dirty="0" smtClean="0"/>
              <a:t>защита итогового индивидуального проекта</a:t>
            </a:r>
            <a:r>
              <a:rPr lang="ru-RU" sz="2400" u="sng" dirty="0" smtClean="0"/>
              <a:t>.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571480"/>
            <a:ext cx="65008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основное общее образование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3108" y="3286124"/>
            <a:ext cx="60722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Выполнение </a:t>
            </a:r>
            <a:r>
              <a:rPr lang="ru-RU" sz="2400" b="1" dirty="0" smtClean="0"/>
              <a:t>индивидуального итогового проекта </a:t>
            </a:r>
            <a:r>
              <a:rPr lang="ru-RU" sz="2400" u="sng" dirty="0" smtClean="0"/>
              <a:t>обязательно</a:t>
            </a:r>
            <a:r>
              <a:rPr lang="ru-RU" sz="2400" dirty="0" smtClean="0"/>
              <a:t> для каждого обучающегося, его невыполнение равноценно получению неудовлетворительной оценки по любому учебному предмету.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1142984"/>
            <a:ext cx="29289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Мониторинг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(2 раза в год)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1357298"/>
            <a:ext cx="3841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Коммуникативные УУД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2928934"/>
            <a:ext cx="3046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Регулятивные УУД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4786322"/>
            <a:ext cx="3487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Познавательные УУД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324009">
            <a:off x="3003545" y="1504161"/>
            <a:ext cx="1785950" cy="1390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4486371" flipV="1">
            <a:off x="1350489" y="3358654"/>
            <a:ext cx="3064370" cy="1459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2314970" flipV="1">
            <a:off x="2541920" y="2384398"/>
            <a:ext cx="2199792" cy="981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428604"/>
            <a:ext cx="59293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начальное общее образование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57290" y="428604"/>
            <a:ext cx="62151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Личностные  результаты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214422"/>
            <a:ext cx="73581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Оценка личностных результатов – это </a:t>
            </a:r>
            <a:r>
              <a:rPr lang="ru-RU" sz="2800" dirty="0" smtClean="0"/>
              <a:t>оценка достижения обучающимися в ходе их личностного развития планируемых результатов. </a:t>
            </a:r>
            <a:br>
              <a:rPr lang="ru-RU" sz="2800" dirty="0" smtClean="0"/>
            </a:br>
            <a:r>
              <a:rPr lang="ru-RU" sz="2800" dirty="0" smtClean="0"/>
              <a:t>Формирование личностных результатов обеспечивается в ходе реализации всех компонентов образовательного процесса, включая внеурочную деятельность, реализуемую семьёй и школой.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85786" y="428604"/>
            <a:ext cx="65008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Основным </a:t>
            </a:r>
            <a:r>
              <a:rPr lang="ru-RU" sz="2800" b="1" dirty="0" smtClean="0">
                <a:solidFill>
                  <a:srgbClr val="C00000"/>
                </a:solidFill>
              </a:rPr>
              <a:t>объектом</a:t>
            </a:r>
            <a:r>
              <a:rPr lang="ru-RU" sz="2800" dirty="0" smtClean="0">
                <a:solidFill>
                  <a:srgbClr val="C00000"/>
                </a:solidFill>
              </a:rPr>
              <a:t> оценки </a:t>
            </a:r>
            <a:r>
              <a:rPr lang="ru-RU" sz="2800" b="1" dirty="0" smtClean="0">
                <a:solidFill>
                  <a:srgbClr val="C00000"/>
                </a:solidFill>
              </a:rPr>
              <a:t>личностных результатов </a:t>
            </a:r>
            <a:r>
              <a:rPr lang="ru-RU" sz="2800" dirty="0" smtClean="0">
                <a:solidFill>
                  <a:srgbClr val="C00000"/>
                </a:solidFill>
              </a:rPr>
              <a:t>служит (</a:t>
            </a:r>
            <a:r>
              <a:rPr lang="ru-RU" sz="2800" b="1" i="1" dirty="0" smtClean="0">
                <a:solidFill>
                  <a:srgbClr val="C00000"/>
                </a:solidFill>
              </a:rPr>
              <a:t>основное общее образование)</a:t>
            </a:r>
            <a:r>
              <a:rPr lang="ru-RU" sz="2800" dirty="0" smtClean="0">
                <a:solidFill>
                  <a:srgbClr val="C00000"/>
                </a:solidFill>
              </a:rPr>
              <a:t>: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720840"/>
            <a:ext cx="57150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err="1" smtClean="0"/>
              <a:t>сформированность</a:t>
            </a:r>
            <a:r>
              <a:rPr lang="ru-RU" sz="2400" dirty="0" smtClean="0"/>
              <a:t> </a:t>
            </a:r>
            <a:r>
              <a:rPr lang="ru-RU" sz="2400" i="1" dirty="0" smtClean="0"/>
              <a:t>основ гражданской идентичности</a:t>
            </a:r>
            <a:r>
              <a:rPr lang="ru-RU" sz="2400" dirty="0" smtClean="0"/>
              <a:t> личности;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готовность к переходу к </a:t>
            </a:r>
            <a:r>
              <a:rPr lang="ru-RU" sz="2400" i="1" dirty="0" smtClean="0"/>
              <a:t>самообразованию</a:t>
            </a:r>
            <a:r>
              <a:rPr lang="ru-RU" sz="2400" dirty="0" smtClean="0"/>
              <a:t> </a:t>
            </a:r>
            <a:r>
              <a:rPr lang="ru-RU" sz="2400" i="1" dirty="0" smtClean="0"/>
              <a:t>на основе учебно-познавательной мотивации</a:t>
            </a:r>
            <a:r>
              <a:rPr lang="ru-RU" sz="2400" dirty="0" smtClean="0"/>
              <a:t>, в том числе готовность к </a:t>
            </a:r>
            <a:r>
              <a:rPr lang="ru-RU" sz="2400" i="1" dirty="0" smtClean="0"/>
              <a:t>выбору направления профильного образования</a:t>
            </a:r>
            <a:r>
              <a:rPr lang="ru-RU" sz="24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err="1" smtClean="0"/>
              <a:t>сформированность</a:t>
            </a:r>
            <a:r>
              <a:rPr lang="ru-RU" sz="2400" dirty="0" smtClean="0"/>
              <a:t> </a:t>
            </a:r>
            <a:r>
              <a:rPr lang="ru-RU" sz="2400" i="1" dirty="0" smtClean="0"/>
              <a:t>социальных компетенций</a:t>
            </a:r>
            <a:r>
              <a:rPr lang="ru-RU" sz="2400" dirty="0" smtClean="0"/>
              <a:t>, включая ценностно-смысловые установки и моральные нормы, опыт социальных и межличностных отношений.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85786" y="428604"/>
            <a:ext cx="65008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1785926"/>
            <a:ext cx="61436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dirty="0"/>
              <a:t>В планируемых результатах, описывающих эту группу, отсутствует блок «Выпускник научится». Это означает, что </a:t>
            </a:r>
            <a:r>
              <a:rPr lang="ru-RU" sz="2800" b="1" dirty="0">
                <a:solidFill>
                  <a:srgbClr val="C00000"/>
                </a:solidFill>
              </a:rPr>
              <a:t>личностные результаты выпускников на ступени начального общего образования </a:t>
            </a:r>
            <a:r>
              <a:rPr lang="ru-RU" sz="2800" dirty="0"/>
              <a:t>в полном соответствии с требованиями Стандарта </a:t>
            </a:r>
            <a:r>
              <a:rPr lang="ru-RU" sz="2800" b="1" dirty="0">
                <a:solidFill>
                  <a:srgbClr val="C00000"/>
                </a:solidFill>
              </a:rPr>
              <a:t>не подлежат итоговой </a:t>
            </a:r>
            <a:r>
              <a:rPr lang="ru-RU" sz="2800" b="1" dirty="0" smtClean="0">
                <a:solidFill>
                  <a:srgbClr val="C00000"/>
                </a:solidFill>
              </a:rPr>
              <a:t>оценке</a:t>
            </a:r>
            <a:r>
              <a:rPr lang="ru-RU" sz="2800" b="1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571480"/>
            <a:ext cx="6143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начальное общее образование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42860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Проблема преемственности поистине «вечная»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3500438"/>
            <a:ext cx="70009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Проблему преемственности нельзя устранить, а следует разрешать, стараясь свести к минимуму отрицательное влияние на ребенка факторов среды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85786" y="428604"/>
            <a:ext cx="65008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57166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cap="none" dirty="0" smtClean="0">
                <a:solidFill>
                  <a:srgbClr val="C00000"/>
                </a:solidFill>
              </a:rPr>
              <a:t>Системная оценка личностных, </a:t>
            </a:r>
            <a:r>
              <a:rPr lang="ru-RU" sz="2400" b="1" cap="none" dirty="0" err="1" smtClean="0">
                <a:solidFill>
                  <a:srgbClr val="C00000"/>
                </a:solidFill>
              </a:rPr>
              <a:t>метапредметных</a:t>
            </a:r>
            <a:r>
              <a:rPr lang="ru-RU" sz="2400" b="1" cap="none" dirty="0" smtClean="0">
                <a:solidFill>
                  <a:srgbClr val="C00000"/>
                </a:solidFill>
              </a:rPr>
              <a:t/>
            </a:r>
            <a:br>
              <a:rPr lang="ru-RU" sz="2400" b="1" cap="none" dirty="0" smtClean="0">
                <a:solidFill>
                  <a:srgbClr val="C00000"/>
                </a:solidFill>
              </a:rPr>
            </a:br>
            <a:r>
              <a:rPr lang="ru-RU" sz="2400" b="1" cap="none" dirty="0" smtClean="0">
                <a:solidFill>
                  <a:srgbClr val="C00000"/>
                </a:solidFill>
              </a:rPr>
              <a:t>и предметных результатов реализуется в рамках накопительной системы – РАБОЧЕГО ПОРТФОЛИО.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2214554"/>
            <a:ext cx="65722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/>
              <a:t>Портфолио позволяет решить следующие педагогические задачи: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>
                <a:solidFill>
                  <a:schemeClr val="tx2"/>
                </a:solidFill>
              </a:rPr>
              <a:t>поддерживать высокую учебную мотивацию школьников;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>
                <a:solidFill>
                  <a:schemeClr val="tx2"/>
                </a:solidFill>
              </a:rPr>
              <a:t>поощрять их активность и самостоятельность, расширять возможности обучения и самообучения;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>
                <a:solidFill>
                  <a:schemeClr val="tx2"/>
                </a:solidFill>
              </a:rPr>
              <a:t>формировать умение учиться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85786" y="428604"/>
            <a:ext cx="65008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000108"/>
            <a:ext cx="678661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 </a:t>
            </a:r>
            <a:r>
              <a:rPr lang="ru-RU" sz="2800" b="1" dirty="0" smtClean="0"/>
              <a:t>итоговую</a:t>
            </a:r>
            <a:r>
              <a:rPr lang="ru-RU" sz="2800" dirty="0" smtClean="0"/>
              <a:t> оценку на ступени основного общего образования выносятся </a:t>
            </a:r>
            <a:r>
              <a:rPr lang="ru-RU" sz="2800" i="1" u="sng" dirty="0" smtClean="0"/>
              <a:t>только предметные и </a:t>
            </a:r>
            <a:r>
              <a:rPr lang="ru-RU" sz="2800" i="1" u="sng" dirty="0" err="1" smtClean="0"/>
              <a:t>метапредметные</a:t>
            </a:r>
            <a:r>
              <a:rPr lang="ru-RU" sz="2800" i="1" u="sng" dirty="0" smtClean="0"/>
              <a:t> результаты</a:t>
            </a:r>
            <a:r>
              <a:rPr lang="ru-RU" sz="2800" dirty="0" smtClean="0"/>
              <a:t>, описанные в разделе «Выпускник научится» планируемых результатов основного общего образования.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85786" y="428604"/>
            <a:ext cx="65008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357166"/>
            <a:ext cx="6858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Итоговая оценка выпускника формируется на основе: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428736"/>
            <a:ext cx="72866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результатов </a:t>
            </a:r>
            <a:r>
              <a:rPr lang="ru-RU" sz="2400" dirty="0" err="1" smtClean="0"/>
              <a:t>внутришкольного</a:t>
            </a:r>
            <a:r>
              <a:rPr lang="ru-RU" sz="2400" dirty="0" smtClean="0"/>
              <a:t> мониторинга образовательных достижений по всем предметам, зафиксированных в оценочных листах, в том числе за промежуточные и итоговые комплексные работы на </a:t>
            </a:r>
            <a:r>
              <a:rPr lang="ru-RU" sz="2400" dirty="0" err="1" smtClean="0"/>
              <a:t>межпредметной</a:t>
            </a:r>
            <a:r>
              <a:rPr lang="ru-RU" sz="2400" dirty="0" smtClean="0"/>
              <a:t> основе;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3286124"/>
            <a:ext cx="650085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оценок за выполнение итоговых работ по всем учебным предметам;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оценки за выполнение и защиту индивидуального проекта;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 оценок за работы, выносимые на государственную итоговую аттестацию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   ( ГИА).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85786" y="428604"/>
            <a:ext cx="65008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500042"/>
            <a:ext cx="58579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 !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7651" name="Picture 3" descr="C:\Users\еле\Pictures\школьная тема\iдети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1177" y="1785926"/>
            <a:ext cx="5345467" cy="39498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4478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C:\Users\еле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28728" y="357166"/>
            <a:ext cx="6285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Общая стратегия образования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2357430"/>
            <a:ext cx="59293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Всестороннее развитие личности учащихся, </a:t>
            </a:r>
          </a:p>
          <a:p>
            <a:r>
              <a:rPr lang="ru-RU" sz="36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умение добывать знания и пользоваться ими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85786" y="285728"/>
            <a:ext cx="7143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Концепция ФГОС второго поколения базируется на принципах</a:t>
            </a: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1571612"/>
            <a:ext cx="61436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66"/>
                </a:solidFill>
                <a:effectLst/>
              </a:rPr>
              <a:t>непрерывности образования</a:t>
            </a:r>
            <a:endParaRPr lang="en-US" sz="2400" dirty="0" smtClean="0">
              <a:solidFill>
                <a:srgbClr val="000066"/>
              </a:solidFill>
              <a:effectLst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66"/>
                </a:solidFill>
                <a:effectLst/>
              </a:rPr>
              <a:t>учета возрастных возможностей ребенка</a:t>
            </a:r>
            <a:endParaRPr lang="en-US" sz="2400" dirty="0" smtClean="0">
              <a:solidFill>
                <a:srgbClr val="000066"/>
              </a:solidFill>
              <a:effectLst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66"/>
                </a:solidFill>
                <a:effectLst/>
              </a:rPr>
              <a:t>учета индивидуальных особенностей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66"/>
                </a:solidFill>
                <a:effectLst/>
              </a:rPr>
              <a:t>взаимности с окружающим миром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66"/>
                </a:solidFill>
                <a:effectLst/>
              </a:rPr>
              <a:t>развития личности как субъекта творческой деятельности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66"/>
                </a:solidFill>
                <a:effectLst/>
              </a:rPr>
              <a:t>признания ребенка как активного субъекта познания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66"/>
                </a:solidFill>
                <a:effectLst/>
              </a:rPr>
              <a:t>доступности и достаточности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66"/>
                </a:solidFill>
                <a:effectLst/>
              </a:rPr>
              <a:t>духовно-нравственного воспитания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66"/>
                </a:solidFill>
                <a:effectLst/>
              </a:rPr>
              <a:t>психологической адаптации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66"/>
                </a:solidFill>
                <a:effectLst/>
              </a:rPr>
              <a:t>взаимодействия семьи и педагога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err="1" smtClean="0">
                <a:solidFill>
                  <a:srgbClr val="000066"/>
                </a:solidFill>
                <a:effectLst/>
              </a:rPr>
              <a:t>здоровьесбережения</a:t>
            </a:r>
            <a:endParaRPr lang="ru-RU" sz="2400" dirty="0">
              <a:solidFill>
                <a:srgbClr val="000066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85786" y="214290"/>
            <a:ext cx="757242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88925"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2970213" algn="ctr"/>
                <a:tab pos="5940425" algn="r"/>
              </a:tabLst>
            </a:pPr>
            <a:r>
              <a:rPr lang="ru-RU" sz="3200" b="1" dirty="0" smtClean="0"/>
              <a:t>Система оценки </a:t>
            </a:r>
            <a:r>
              <a:rPr lang="ru-RU" sz="3200" dirty="0" smtClean="0"/>
              <a:t>представляет собой </a:t>
            </a:r>
            <a:r>
              <a:rPr lang="ru-RU" sz="3200" b="1" dirty="0" smtClean="0">
                <a:solidFill>
                  <a:schemeClr val="tx1"/>
                </a:solidFill>
              </a:rPr>
              <a:t>один из инструментов реализации требований Стандарта </a:t>
            </a:r>
            <a:r>
              <a:rPr lang="ru-RU" sz="3200" dirty="0" smtClean="0"/>
              <a:t>к результатам освоения основной образовательной программы основного общего образования, направленный на </a:t>
            </a:r>
            <a:br>
              <a:rPr lang="ru-RU" sz="3200" dirty="0" smtClean="0"/>
            </a:br>
            <a:r>
              <a:rPr lang="ru-RU" sz="3200" dirty="0" smtClean="0"/>
              <a:t>обеспечение качества</a:t>
            </a:r>
            <a:r>
              <a:rPr lang="ru-RU" sz="3200" dirty="0"/>
              <a:t> </a:t>
            </a:r>
            <a:r>
              <a:rPr lang="ru-RU" sz="3200" dirty="0" smtClean="0"/>
              <a:t>образования</a:t>
            </a:r>
            <a:r>
              <a:rPr lang="ru-RU" sz="3200" i="1" dirty="0" smtClean="0"/>
              <a:t>, </a:t>
            </a:r>
            <a:r>
              <a:rPr lang="ru-RU" sz="3200" dirty="0" smtClean="0"/>
              <a:t>что</a:t>
            </a:r>
            <a:r>
              <a:rPr lang="ru-RU" sz="3200" i="1" dirty="0" smtClean="0"/>
              <a:t>                        </a:t>
            </a:r>
            <a:r>
              <a:rPr lang="ru-RU" sz="3200" dirty="0" smtClean="0"/>
              <a:t>предполагает вовлечённость</a:t>
            </a:r>
            <a:br>
              <a:rPr lang="ru-RU" sz="3200" dirty="0" smtClean="0"/>
            </a:br>
            <a:r>
              <a:rPr lang="ru-RU" sz="3200" dirty="0" smtClean="0"/>
              <a:t> в оценочную деятельность как педагогов, так и обучающихся.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42910" y="1142984"/>
            <a:ext cx="778674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89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 оценки призвана способствовать поддержанию единства всей системы образования,</a:t>
            </a:r>
            <a:r>
              <a:rPr kumimoji="0" lang="ru-RU" sz="32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обеспечению</a:t>
            </a:r>
            <a:r>
              <a:rPr kumimoji="0" lang="ru-RU" sz="32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преемственности в системе непрерывного образования. </a:t>
            </a:r>
            <a:endParaRPr kumimoji="0" lang="ru-RU" sz="4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71538" y="428604"/>
            <a:ext cx="6715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3071810"/>
            <a:ext cx="4572000" cy="646331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28604"/>
            <a:ext cx="764386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Система оценки достижения планируемых результатов освоения основной образовательной программы</a:t>
            </a:r>
            <a:r>
              <a:rPr lang="ru-RU" sz="3200" i="1" dirty="0" smtClean="0"/>
              <a:t> </a:t>
            </a:r>
            <a:r>
              <a:rPr lang="ru-RU" sz="3200" dirty="0" smtClean="0"/>
              <a:t>основного общего образования предполагает </a:t>
            </a:r>
            <a:r>
              <a:rPr lang="ru-RU" sz="3200" b="1" i="1" dirty="0" smtClean="0"/>
              <a:t>комплексный подход к оценке результатов</a:t>
            </a:r>
            <a:r>
              <a:rPr lang="ru-RU" sz="3200" b="1" dirty="0" smtClean="0"/>
              <a:t> </a:t>
            </a:r>
            <a:r>
              <a:rPr lang="ru-RU" sz="3200" dirty="0" smtClean="0"/>
              <a:t>образования, позволяющий вести оценку достижения обучающимися всех трёх групп результатов образования: </a:t>
            </a:r>
            <a:r>
              <a:rPr lang="ru-RU" sz="3200" b="1" i="1" dirty="0" smtClean="0"/>
              <a:t>личностных, </a:t>
            </a:r>
            <a:r>
              <a:rPr lang="ru-RU" sz="3200" b="1" i="1" dirty="0" err="1" smtClean="0"/>
              <a:t>метапредметных</a:t>
            </a:r>
            <a:r>
              <a:rPr lang="ru-RU" sz="3200" b="1" i="1" dirty="0" smtClean="0"/>
              <a:t> </a:t>
            </a:r>
            <a:r>
              <a:rPr lang="ru-RU" sz="3200" dirty="0" smtClean="0"/>
              <a:t>и</a:t>
            </a:r>
            <a:r>
              <a:rPr lang="ru-RU" sz="3200" b="1" i="1" dirty="0" smtClean="0"/>
              <a:t> предметных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85918" y="500042"/>
            <a:ext cx="6357982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Предметные  результаты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1714488"/>
            <a:ext cx="735811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Оценка </a:t>
            </a:r>
            <a:r>
              <a:rPr lang="ru-RU" sz="2800" b="1" dirty="0" smtClean="0"/>
              <a:t>предметных</a:t>
            </a:r>
            <a:r>
              <a:rPr lang="ru-RU" sz="2800" dirty="0" smtClean="0"/>
              <a:t> результатов</a:t>
            </a:r>
            <a:r>
              <a:rPr lang="ru-RU" sz="2800" b="1" dirty="0" smtClean="0"/>
              <a:t> – это </a:t>
            </a:r>
            <a:r>
              <a:rPr lang="ru-RU" sz="2800" dirty="0" smtClean="0"/>
              <a:t> </a:t>
            </a:r>
            <a:r>
              <a:rPr lang="ru-RU" sz="2800" b="1" dirty="0" smtClean="0"/>
              <a:t>оценка</a:t>
            </a:r>
            <a:r>
              <a:rPr lang="ru-RU" sz="2800" dirty="0" smtClean="0"/>
              <a:t> достижения обучающимся планируемых </a:t>
            </a:r>
            <a:r>
              <a:rPr lang="ru-RU" sz="2800" b="1" dirty="0" smtClean="0"/>
              <a:t>результатов по отдельным предметам.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Формирование этих результатов обеспечивается за счёт основных компонентов образовательного процесса — учебных предметов.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\Desktop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85918" y="500042"/>
            <a:ext cx="6357982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1714488"/>
            <a:ext cx="735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714488"/>
            <a:ext cx="73581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i="1" dirty="0" smtClean="0"/>
              <a:t>стартовая диагностика</a:t>
            </a:r>
            <a:r>
              <a:rPr lang="ru-RU" sz="32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 </a:t>
            </a:r>
            <a:r>
              <a:rPr lang="ru-RU" sz="3200" i="1" dirty="0" smtClean="0"/>
              <a:t>тематические и итоговые проверочные работы по всем учебным предметам</a:t>
            </a:r>
            <a:r>
              <a:rPr lang="ru-RU" sz="32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3200" i="1" dirty="0" smtClean="0"/>
              <a:t>творческие работы</a:t>
            </a:r>
            <a:r>
              <a:rPr lang="ru-RU" sz="3200" dirty="0" smtClean="0"/>
              <a:t>, включая учебные исследования и учебные проекты.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500042"/>
            <a:ext cx="61436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Обязательные  составляющие системы накопленной оценки (</a:t>
            </a:r>
            <a:r>
              <a:rPr lang="ru-RU" sz="2800" b="1" i="1" dirty="0" smtClean="0">
                <a:solidFill>
                  <a:srgbClr val="C00000"/>
                </a:solidFill>
              </a:rPr>
              <a:t>основное общее образование) </a:t>
            </a:r>
            <a:r>
              <a:rPr lang="ru-RU" sz="2800" b="1" dirty="0" smtClean="0">
                <a:solidFill>
                  <a:srgbClr val="C00000"/>
                </a:solidFill>
              </a:rPr>
              <a:t>: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710</Words>
  <Application>Microsoft Office PowerPoint</Application>
  <PresentationFormat>Экран (4:3)</PresentationFormat>
  <Paragraphs>86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альфред</dc:creator>
  <cp:lastModifiedBy>альфред</cp:lastModifiedBy>
  <cp:revision>32</cp:revision>
  <dcterms:created xsi:type="dcterms:W3CDTF">2015-01-08T17:15:00Z</dcterms:created>
  <dcterms:modified xsi:type="dcterms:W3CDTF">2015-01-09T05:23:23Z</dcterms:modified>
</cp:coreProperties>
</file>