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7" r:id="rId3"/>
    <p:sldId id="269" r:id="rId4"/>
    <p:sldId id="268" r:id="rId5"/>
    <p:sldId id="266" r:id="rId6"/>
    <p:sldId id="265" r:id="rId7"/>
    <p:sldId id="270" r:id="rId8"/>
    <p:sldId id="271" r:id="rId9"/>
    <p:sldId id="273" r:id="rId10"/>
    <p:sldId id="274" r:id="rId11"/>
    <p:sldId id="27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B663821-95E0-4462-9A76-336FC0D6DE46}" type="datetimeFigureOut">
              <a:rPr lang="ru-RU" smtClean="0"/>
              <a:pPr/>
              <a:t>24.09.2012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AADE193-E6C8-4E0B-8765-C32BA7E980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663821-95E0-4462-9A76-336FC0D6DE46}" type="datetimeFigureOut">
              <a:rPr lang="ru-RU" smtClean="0"/>
              <a:pPr/>
              <a:t>24.09.2012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ADE193-E6C8-4E0B-8765-C32BA7E980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663821-95E0-4462-9A76-336FC0D6DE46}" type="datetimeFigureOut">
              <a:rPr lang="ru-RU" smtClean="0"/>
              <a:pPr/>
              <a:t>24.09.2012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ADE193-E6C8-4E0B-8765-C32BA7E980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663821-95E0-4462-9A76-336FC0D6DE46}" type="datetimeFigureOut">
              <a:rPr lang="ru-RU" smtClean="0"/>
              <a:pPr/>
              <a:t>24.09.2012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ADE193-E6C8-4E0B-8765-C32BA7E980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663821-95E0-4462-9A76-336FC0D6DE46}" type="datetimeFigureOut">
              <a:rPr lang="ru-RU" smtClean="0"/>
              <a:pPr/>
              <a:t>24.09.2012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ADE193-E6C8-4E0B-8765-C32BA7E980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663821-95E0-4462-9A76-336FC0D6DE46}" type="datetimeFigureOut">
              <a:rPr lang="ru-RU" smtClean="0"/>
              <a:pPr/>
              <a:t>24.09.2012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ADE193-E6C8-4E0B-8765-C32BA7E980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663821-95E0-4462-9A76-336FC0D6DE46}" type="datetimeFigureOut">
              <a:rPr lang="ru-RU" smtClean="0"/>
              <a:pPr/>
              <a:t>24.09.2012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ADE193-E6C8-4E0B-8765-C32BA7E980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663821-95E0-4462-9A76-336FC0D6DE46}" type="datetimeFigureOut">
              <a:rPr lang="ru-RU" smtClean="0"/>
              <a:pPr/>
              <a:t>24.09.2012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ADE193-E6C8-4E0B-8765-C32BA7E980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663821-95E0-4462-9A76-336FC0D6DE46}" type="datetimeFigureOut">
              <a:rPr lang="ru-RU" smtClean="0"/>
              <a:pPr/>
              <a:t>24.09.2012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ADE193-E6C8-4E0B-8765-C32BA7E980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B663821-95E0-4462-9A76-336FC0D6DE46}" type="datetimeFigureOut">
              <a:rPr lang="ru-RU" smtClean="0"/>
              <a:pPr/>
              <a:t>24.09.2012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ADE193-E6C8-4E0B-8765-C32BA7E980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B663821-95E0-4462-9A76-336FC0D6DE46}" type="datetimeFigureOut">
              <a:rPr lang="ru-RU" smtClean="0"/>
              <a:pPr/>
              <a:t>24.09.2012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AADE193-E6C8-4E0B-8765-C32BA7E980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B663821-95E0-4462-9A76-336FC0D6DE46}" type="datetimeFigureOut">
              <a:rPr lang="ru-RU" smtClean="0"/>
              <a:pPr/>
              <a:t>24.09.2012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AADE193-E6C8-4E0B-8765-C32BA7E980D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70C0"/>
                </a:solidFill>
              </a:rPr>
              <a:t>Роль игры в развитии познавательной деятельности младших школьников</a:t>
            </a:r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endParaRPr lang="ru-RU" dirty="0" smtClean="0">
              <a:solidFill>
                <a:srgbClr val="00B050"/>
              </a:solidFill>
            </a:endParaRPr>
          </a:p>
          <a:p>
            <a:r>
              <a:rPr lang="ru-RU" b="1" dirty="0" smtClean="0">
                <a:solidFill>
                  <a:srgbClr val="00B050"/>
                </a:solidFill>
              </a:rPr>
              <a:t>МБОУ </a:t>
            </a:r>
            <a:r>
              <a:rPr lang="ru-RU" b="1" dirty="0" smtClean="0">
                <a:solidFill>
                  <a:srgbClr val="00B050"/>
                </a:solidFill>
              </a:rPr>
              <a:t>СОШ № </a:t>
            </a:r>
            <a:r>
              <a:rPr lang="ru-RU" b="1" dirty="0" smtClean="0">
                <a:solidFill>
                  <a:srgbClr val="00B050"/>
                </a:solidFill>
              </a:rPr>
              <a:t>19 </a:t>
            </a:r>
            <a:r>
              <a:rPr lang="ru-RU" b="1" dirty="0" smtClean="0">
                <a:solidFill>
                  <a:srgbClr val="00B050"/>
                </a:solidFill>
              </a:rPr>
              <a:t>г. Новоалтайска,</a:t>
            </a:r>
          </a:p>
          <a:p>
            <a:r>
              <a:rPr lang="ru-RU" b="1" dirty="0" smtClean="0">
                <a:solidFill>
                  <a:srgbClr val="00B050"/>
                </a:solidFill>
              </a:rPr>
              <a:t>учитель начальных классов</a:t>
            </a:r>
          </a:p>
          <a:p>
            <a:r>
              <a:rPr lang="ru-RU" b="1" dirty="0" err="1" smtClean="0">
                <a:solidFill>
                  <a:srgbClr val="00B050"/>
                </a:solidFill>
              </a:rPr>
              <a:t>Дегтярь</a:t>
            </a:r>
            <a:r>
              <a:rPr lang="ru-RU" b="1" dirty="0" smtClean="0">
                <a:solidFill>
                  <a:srgbClr val="00B050"/>
                </a:solidFill>
              </a:rPr>
              <a:t> Наталья Ивановна</a:t>
            </a:r>
            <a:endParaRPr lang="ru-RU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00B0F0"/>
                </a:solidFill>
              </a:rPr>
              <a:t>Основные компоненты:</a:t>
            </a:r>
          </a:p>
          <a:p>
            <a:r>
              <a:rPr lang="ru-RU" b="1" dirty="0" smtClean="0">
                <a:solidFill>
                  <a:srgbClr val="00B050"/>
                </a:solidFill>
              </a:rPr>
              <a:t>тема;</a:t>
            </a:r>
          </a:p>
          <a:p>
            <a:r>
              <a:rPr lang="ru-RU" b="1" dirty="0" smtClean="0">
                <a:solidFill>
                  <a:srgbClr val="00B050"/>
                </a:solidFill>
              </a:rPr>
              <a:t>содержание;</a:t>
            </a:r>
          </a:p>
          <a:p>
            <a:r>
              <a:rPr lang="ru-RU" b="1" dirty="0" smtClean="0">
                <a:solidFill>
                  <a:srgbClr val="00B050"/>
                </a:solidFill>
              </a:rPr>
              <a:t>воображаемая ситуация;</a:t>
            </a:r>
          </a:p>
          <a:p>
            <a:r>
              <a:rPr lang="ru-RU" b="1" dirty="0" smtClean="0">
                <a:solidFill>
                  <a:srgbClr val="00B050"/>
                </a:solidFill>
              </a:rPr>
              <a:t>сюжет;</a:t>
            </a:r>
          </a:p>
          <a:p>
            <a:r>
              <a:rPr lang="ru-RU" b="1" dirty="0" smtClean="0">
                <a:solidFill>
                  <a:srgbClr val="00B050"/>
                </a:solidFill>
              </a:rPr>
              <a:t>роль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B0F0"/>
                </a:solidFill>
              </a:rPr>
              <a:t>Сюжетно-ролевые игры</a:t>
            </a:r>
            <a:endParaRPr lang="ru-RU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r>
              <a:rPr lang="ru-RU" b="1" dirty="0" smtClean="0">
                <a:solidFill>
                  <a:srgbClr val="00B050"/>
                </a:solidFill>
              </a:rPr>
              <a:t>основные особенности- соревновательный, творческий, коллективный характер;</a:t>
            </a:r>
          </a:p>
          <a:p>
            <a:r>
              <a:rPr lang="ru-RU" b="1" dirty="0" smtClean="0">
                <a:solidFill>
                  <a:srgbClr val="00B050"/>
                </a:solidFill>
              </a:rPr>
              <a:t>требуют от играющих активных двигательных действий, направленных на достижение условной цели, оговоренной в правилах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B0F0"/>
                </a:solidFill>
              </a:rPr>
              <a:t>Подвижные игры</a:t>
            </a:r>
            <a:endParaRPr lang="ru-RU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800" dirty="0" smtClean="0">
                <a:solidFill>
                  <a:srgbClr val="000066"/>
                </a:solidFill>
                <a:latin typeface="Arial" charset="0"/>
              </a:rPr>
              <a:t/>
            </a:r>
            <a:br>
              <a:rPr lang="ru-RU" sz="2800" dirty="0" smtClean="0">
                <a:solidFill>
                  <a:srgbClr val="000066"/>
                </a:solidFill>
                <a:latin typeface="Arial" charset="0"/>
              </a:rPr>
            </a:br>
            <a:r>
              <a:rPr lang="ru-RU" sz="2800" b="1" dirty="0" smtClean="0">
                <a:solidFill>
                  <a:srgbClr val="000066"/>
                </a:solidFill>
                <a:latin typeface="Arial" charset="0"/>
              </a:rPr>
              <a:t>"</a:t>
            </a:r>
            <a:r>
              <a:rPr lang="ru-RU" sz="2800" b="1" dirty="0" smtClean="0">
                <a:solidFill>
                  <a:srgbClr val="000066"/>
                </a:solidFill>
                <a:latin typeface="Comic Sans MS" pitchFamily="66" charset="0"/>
              </a:rPr>
              <a:t>Мы придаем такое важное значение детским играм, что если б устраивали учительскую семинарию, мужскую или женскую, то сделали бы теоретическое и практическое изучение детских игр одним из главных предметов</a:t>
            </a:r>
            <a:r>
              <a:rPr lang="ru-RU" sz="2800" b="1" dirty="0" smtClean="0">
                <a:solidFill>
                  <a:srgbClr val="000066"/>
                </a:solidFill>
                <a:latin typeface="Arial" charset="0"/>
              </a:rPr>
              <a:t>."</a:t>
            </a:r>
            <a:r>
              <a:rPr lang="en-US" sz="2800" b="1" dirty="0" smtClean="0">
                <a:solidFill>
                  <a:srgbClr val="000066"/>
                </a:solidFill>
                <a:latin typeface="Arial" charset="0"/>
              </a:rPr>
              <a:t/>
            </a:r>
            <a:br>
              <a:rPr lang="en-US" sz="2800" b="1" dirty="0" smtClean="0">
                <a:solidFill>
                  <a:srgbClr val="000066"/>
                </a:solidFill>
                <a:latin typeface="Arial" charset="0"/>
              </a:rPr>
            </a:br>
            <a:r>
              <a:rPr lang="ru-RU" sz="2800" dirty="0" smtClean="0">
                <a:latin typeface="Arial" charset="0"/>
              </a:rPr>
              <a:t>			 	</a:t>
            </a:r>
            <a:r>
              <a:rPr lang="ru-RU" sz="2800" i="1" dirty="0" smtClean="0">
                <a:solidFill>
                  <a:srgbClr val="CC0099"/>
                </a:solidFill>
                <a:latin typeface="Arial" charset="0"/>
              </a:rPr>
              <a:t>К.Д. Ушинский</a:t>
            </a:r>
            <a:r>
              <a:rPr lang="ru-RU" sz="3200" dirty="0" smtClean="0">
                <a:solidFill>
                  <a:srgbClr val="CC0099"/>
                </a:solidFill>
                <a:latin typeface="Arial" charset="0"/>
              </a:rPr>
              <a:t/>
            </a:r>
            <a:br>
              <a:rPr lang="ru-RU" sz="3200" dirty="0" smtClean="0">
                <a:solidFill>
                  <a:srgbClr val="CC0099"/>
                </a:solidFill>
                <a:latin typeface="Arial" charset="0"/>
              </a:rPr>
            </a:br>
            <a:endParaRPr lang="ru-RU" sz="3200" dirty="0" smtClean="0">
              <a:solidFill>
                <a:srgbClr val="CC0099"/>
              </a:solidFill>
              <a:latin typeface="Arial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649861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80000"/>
              </a:lnSpc>
              <a:buClr>
                <a:srgbClr val="CC0099"/>
              </a:buClr>
              <a:buFont typeface="Wingdings" pitchFamily="2" charset="2"/>
              <a:buChar char="¯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успешность адаптации ребенка к новой ситуации развития;</a:t>
            </a:r>
          </a:p>
          <a:p>
            <a:pPr algn="just">
              <a:lnSpc>
                <a:spcPct val="80000"/>
              </a:lnSpc>
              <a:buClr>
                <a:srgbClr val="CC0099"/>
              </a:buClr>
              <a:buFont typeface="Wingdings" pitchFamily="2" charset="2"/>
              <a:buChar char="¯"/>
            </a:pPr>
            <a:endParaRPr lang="ru-RU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lnSpc>
                <a:spcPct val="80000"/>
              </a:lnSpc>
              <a:buClr>
                <a:srgbClr val="CC0099"/>
              </a:buClr>
              <a:buFont typeface="Wingdings" pitchFamily="2" charset="2"/>
              <a:buChar char="¯"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 сохранение и совершенствование на протяжении всего начального образования достижений дошкольного периода развития;</a:t>
            </a:r>
          </a:p>
          <a:p>
            <a:pPr algn="just">
              <a:lnSpc>
                <a:spcPct val="80000"/>
              </a:lnSpc>
              <a:buClr>
                <a:srgbClr val="CC0099"/>
              </a:buClr>
              <a:buFont typeface="Wingdings" pitchFamily="2" charset="2"/>
              <a:buChar char="¯"/>
            </a:pPr>
            <a:endParaRPr lang="ru-RU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lnSpc>
                <a:spcPct val="80000"/>
              </a:lnSpc>
              <a:buClr>
                <a:srgbClr val="CC0099"/>
              </a:buClr>
              <a:buFont typeface="Wingdings" pitchFamily="2" charset="2"/>
              <a:buChar char="¯"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 развитие младшего школьника как субъекта собственной деятельности и поведения, его эффективную социализацию;</a:t>
            </a:r>
          </a:p>
          <a:p>
            <a:pPr algn="just">
              <a:lnSpc>
                <a:spcPct val="80000"/>
              </a:lnSpc>
              <a:buClr>
                <a:srgbClr val="CC0099"/>
              </a:buClr>
              <a:buFont typeface="Wingdings" pitchFamily="2" charset="2"/>
              <a:buChar char="¯"/>
            </a:pPr>
            <a:endParaRPr lang="ru-RU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lnSpc>
                <a:spcPct val="80000"/>
              </a:lnSpc>
              <a:buClr>
                <a:srgbClr val="CC0099"/>
              </a:buClr>
              <a:buFont typeface="Wingdings" pitchFamily="2" charset="2"/>
              <a:buChar char="¯"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 сохранение и укрепление его нравственного, психического и физического здоровья и др.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solidFill>
                  <a:srgbClr val="00B050"/>
                </a:solidFill>
                <a:latin typeface="Comic Sans MS" pitchFamily="66" charset="0"/>
              </a:rPr>
              <a:t>Игра – оптимальный  инструмент, который  комплексно обеспечивает: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786058"/>
            <a:ext cx="8229600" cy="3221233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1800" dirty="0" smtClean="0"/>
          </a:p>
          <a:p>
            <a:pPr>
              <a:lnSpc>
                <a:spcPct val="80000"/>
              </a:lnSpc>
              <a:buClr>
                <a:srgbClr val="D60093"/>
              </a:buClr>
              <a:buFont typeface="Wingdings" pitchFamily="2" charset="2"/>
              <a:buChar char="v"/>
            </a:pPr>
            <a:r>
              <a:rPr lang="ru-RU" sz="2800" dirty="0" smtClean="0">
                <a:solidFill>
                  <a:srgbClr val="000066"/>
                </a:solidFill>
              </a:rPr>
              <a:t>Задачи</a:t>
            </a:r>
          </a:p>
          <a:p>
            <a:pPr>
              <a:lnSpc>
                <a:spcPct val="80000"/>
              </a:lnSpc>
              <a:buClr>
                <a:srgbClr val="D60093"/>
              </a:buClr>
              <a:buFont typeface="Wingdings" pitchFamily="2" charset="2"/>
              <a:buChar char="v"/>
            </a:pPr>
            <a:r>
              <a:rPr lang="ru-RU" sz="2800" dirty="0" smtClean="0">
                <a:solidFill>
                  <a:srgbClr val="000066"/>
                </a:solidFill>
              </a:rPr>
              <a:t>Содержание</a:t>
            </a:r>
          </a:p>
          <a:p>
            <a:pPr>
              <a:lnSpc>
                <a:spcPct val="80000"/>
              </a:lnSpc>
              <a:buClr>
                <a:srgbClr val="D60093"/>
              </a:buClr>
              <a:buFont typeface="Wingdings" pitchFamily="2" charset="2"/>
              <a:buChar char="v"/>
            </a:pPr>
            <a:r>
              <a:rPr lang="ru-RU" sz="2800" dirty="0" smtClean="0">
                <a:solidFill>
                  <a:srgbClr val="000066"/>
                </a:solidFill>
              </a:rPr>
              <a:t>Условия</a:t>
            </a:r>
          </a:p>
          <a:p>
            <a:pPr>
              <a:lnSpc>
                <a:spcPct val="80000"/>
              </a:lnSpc>
              <a:buClr>
                <a:srgbClr val="D60093"/>
              </a:buClr>
              <a:buFont typeface="Wingdings" pitchFamily="2" charset="2"/>
              <a:buChar char="v"/>
            </a:pPr>
            <a:r>
              <a:rPr lang="ru-RU" sz="2800" dirty="0" smtClean="0">
                <a:solidFill>
                  <a:srgbClr val="000066"/>
                </a:solidFill>
              </a:rPr>
              <a:t>Правила проведения</a:t>
            </a:r>
          </a:p>
          <a:p>
            <a:pPr>
              <a:lnSpc>
                <a:spcPct val="80000"/>
              </a:lnSpc>
              <a:buClr>
                <a:srgbClr val="D60093"/>
              </a:buClr>
              <a:buFont typeface="Wingdings" pitchFamily="2" charset="2"/>
              <a:buChar char="v"/>
            </a:pPr>
            <a:r>
              <a:rPr lang="ru-RU" sz="2800" dirty="0" smtClean="0">
                <a:solidFill>
                  <a:srgbClr val="000066"/>
                </a:solidFill>
              </a:rPr>
              <a:t>Оптимальная длительность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5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D60093"/>
                </a:solidFill>
                <a:latin typeface="Comic Sans MS" pitchFamily="66" charset="0"/>
              </a:rPr>
              <a:t>Составные части </a:t>
            </a:r>
            <a:br>
              <a:rPr lang="ru-RU" dirty="0" smtClean="0">
                <a:solidFill>
                  <a:srgbClr val="D60093"/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rgbClr val="D60093"/>
                </a:solidFill>
                <a:latin typeface="Comic Sans MS" pitchFamily="66" charset="0"/>
              </a:rPr>
              <a:t>(элементы) каждой игры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Clr>
                <a:srgbClr val="D60093"/>
              </a:buClr>
              <a:buFont typeface="Wingdings" pitchFamily="2" charset="2"/>
              <a:buChar char="v"/>
            </a:pPr>
            <a:endParaRPr lang="ru-RU" sz="2800" dirty="0" smtClean="0">
              <a:solidFill>
                <a:srgbClr val="000066"/>
              </a:solidFill>
            </a:endParaRPr>
          </a:p>
          <a:p>
            <a:pPr>
              <a:lnSpc>
                <a:spcPct val="80000"/>
              </a:lnSpc>
              <a:buClr>
                <a:srgbClr val="D60093"/>
              </a:buClr>
              <a:buFont typeface="Wingdings" pitchFamily="2" charset="2"/>
              <a:buChar char="v"/>
            </a:pPr>
            <a:r>
              <a:rPr lang="ru-RU" sz="2800" dirty="0" smtClean="0">
                <a:solidFill>
                  <a:srgbClr val="000066"/>
                </a:solidFill>
              </a:rPr>
              <a:t>Понять между ними взаимоотношения; </a:t>
            </a:r>
          </a:p>
          <a:p>
            <a:pPr>
              <a:lnSpc>
                <a:spcPct val="80000"/>
              </a:lnSpc>
              <a:buClr>
                <a:srgbClr val="D60093"/>
              </a:buClr>
              <a:buFont typeface="Wingdings" pitchFamily="2" charset="2"/>
              <a:buChar char="v"/>
            </a:pPr>
            <a:r>
              <a:rPr lang="ru-RU" sz="2800" dirty="0" smtClean="0">
                <a:solidFill>
                  <a:srgbClr val="000066"/>
                </a:solidFill>
              </a:rPr>
              <a:t>Установить определенные методические ориентиры;</a:t>
            </a:r>
          </a:p>
          <a:p>
            <a:pPr>
              <a:lnSpc>
                <a:spcPct val="80000"/>
              </a:lnSpc>
              <a:buClr>
                <a:srgbClr val="D60093"/>
              </a:buClr>
              <a:buFont typeface="Wingdings" pitchFamily="2" charset="2"/>
              <a:buChar char="v"/>
            </a:pPr>
            <a:r>
              <a:rPr lang="ru-RU" sz="2800" dirty="0" smtClean="0">
                <a:solidFill>
                  <a:srgbClr val="000066"/>
                </a:solidFill>
              </a:rPr>
              <a:t>Установить тактику проведения;</a:t>
            </a:r>
          </a:p>
          <a:p>
            <a:pPr>
              <a:lnSpc>
                <a:spcPct val="80000"/>
              </a:lnSpc>
              <a:buClr>
                <a:srgbClr val="D60093"/>
              </a:buClr>
              <a:buFont typeface="Wingdings" pitchFamily="2" charset="2"/>
              <a:buChar char="v"/>
            </a:pPr>
            <a:r>
              <a:rPr lang="ru-RU" sz="2800" dirty="0" smtClean="0">
                <a:solidFill>
                  <a:srgbClr val="000066"/>
                </a:solidFill>
              </a:rPr>
              <a:t>Проанализировать возможные негативные варианты развертывания (хода) игры и продумать соответствующие способы их предупреждения и устранения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buFontTx/>
              <a:buBlip>
                <a:blip r:embed="rId2"/>
              </a:buBlip>
            </a:pPr>
            <a:endParaRPr lang="ru-RU" sz="2400" b="1" dirty="0" smtClean="0">
              <a:solidFill>
                <a:srgbClr val="000066"/>
              </a:solidFill>
            </a:endParaRPr>
          </a:p>
          <a:p>
            <a:pPr algn="just">
              <a:lnSpc>
                <a:spcPct val="90000"/>
              </a:lnSpc>
              <a:buFontTx/>
              <a:buBlip>
                <a:blip r:embed="rId2"/>
              </a:buBlip>
            </a:pPr>
            <a:r>
              <a:rPr lang="ru-RU" sz="2400" b="1" dirty="0" smtClean="0">
                <a:solidFill>
                  <a:srgbClr val="000066"/>
                </a:solidFill>
              </a:rPr>
              <a:t>Выработка оптимальной стратегии и тактики включения игры в урок и ее использование во внеурочной и внешкольной работе с детьми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ru-RU" sz="700" b="1" dirty="0" smtClean="0">
              <a:solidFill>
                <a:srgbClr val="000066"/>
              </a:solidFill>
            </a:endParaRPr>
          </a:p>
          <a:p>
            <a:pPr algn="just">
              <a:lnSpc>
                <a:spcPct val="90000"/>
              </a:lnSpc>
              <a:buFontTx/>
              <a:buBlip>
                <a:blip r:embed="rId2"/>
              </a:buBlip>
            </a:pPr>
            <a:r>
              <a:rPr lang="ru-RU" sz="2400" b="1" dirty="0" smtClean="0">
                <a:solidFill>
                  <a:srgbClr val="000066"/>
                </a:solidFill>
              </a:rPr>
              <a:t>Проведение психолого-педагогической экспертизы игр, перспективный и итоговый анализ их влияния на разные стороны развития 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ru-RU" sz="700" b="1" dirty="0" smtClean="0">
              <a:solidFill>
                <a:srgbClr val="000066"/>
              </a:solidFill>
            </a:endParaRPr>
          </a:p>
          <a:p>
            <a:pPr algn="just">
              <a:lnSpc>
                <a:spcPct val="90000"/>
              </a:lnSpc>
              <a:buFontTx/>
              <a:buBlip>
                <a:blip r:embed="rId2"/>
              </a:buBlip>
            </a:pPr>
            <a:r>
              <a:rPr lang="ru-RU" sz="2400" b="1" dirty="0" smtClean="0">
                <a:solidFill>
                  <a:srgbClr val="000066"/>
                </a:solidFill>
              </a:rPr>
              <a:t>Творческая аранжировка традиционных и создание новых детских игр, конструирование целостных игровых программ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 smtClean="0">
                <a:solidFill>
                  <a:srgbClr val="D60093"/>
                </a:solidFill>
                <a:latin typeface="Comic Sans MS" pitchFamily="66" charset="0"/>
              </a:rPr>
              <a:t>Обладание педагога</a:t>
            </a:r>
            <a:br>
              <a:rPr lang="ru-RU" sz="4400" dirty="0" smtClean="0">
                <a:solidFill>
                  <a:srgbClr val="D60093"/>
                </a:solidFill>
                <a:latin typeface="Comic Sans MS" pitchFamily="66" charset="0"/>
              </a:rPr>
            </a:br>
            <a:r>
              <a:rPr lang="ru-RU" sz="4400" dirty="0" smtClean="0">
                <a:solidFill>
                  <a:srgbClr val="D60093"/>
                </a:solidFill>
                <a:latin typeface="Comic Sans MS" pitchFamily="66" charset="0"/>
              </a:rPr>
              <a:t> «чувством игры»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3435547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sz="4400" b="1" dirty="0" smtClean="0">
                <a:solidFill>
                  <a:srgbClr val="00B050"/>
                </a:solidFill>
              </a:rPr>
              <a:t>дидактические игры;</a:t>
            </a:r>
          </a:p>
          <a:p>
            <a:pPr>
              <a:buFont typeface="Arial" pitchFamily="34" charset="0"/>
              <a:buChar char="•"/>
            </a:pPr>
            <a:r>
              <a:rPr lang="ru-RU" sz="4400" b="1" dirty="0" smtClean="0">
                <a:solidFill>
                  <a:srgbClr val="00B050"/>
                </a:solidFill>
              </a:rPr>
              <a:t>сюжетно-ролевые;</a:t>
            </a:r>
          </a:p>
          <a:p>
            <a:pPr>
              <a:buFont typeface="Arial" pitchFamily="34" charset="0"/>
              <a:buChar char="•"/>
            </a:pPr>
            <a:r>
              <a:rPr lang="ru-RU" sz="4400" b="1" dirty="0" smtClean="0">
                <a:solidFill>
                  <a:srgbClr val="00B050"/>
                </a:solidFill>
              </a:rPr>
              <a:t>подвижные 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B0F0"/>
                </a:solidFill>
              </a:rPr>
              <a:t>Основные виды игр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71472" y="1481329"/>
            <a:ext cx="8115328" cy="2876366"/>
          </a:xfrm>
        </p:spPr>
        <p:txBody>
          <a:bodyPr>
            <a:normAutofit fontScale="40000" lnSpcReduction="20000"/>
          </a:bodyPr>
          <a:lstStyle/>
          <a:p>
            <a:endParaRPr lang="ru-RU" dirty="0" smtClean="0"/>
          </a:p>
          <a:p>
            <a:pPr>
              <a:buNone/>
            </a:pPr>
            <a:endParaRPr lang="ru-RU" sz="8000" dirty="0" smtClean="0"/>
          </a:p>
          <a:p>
            <a:r>
              <a:rPr lang="ru-RU" sz="8000" b="1" dirty="0" smtClean="0">
                <a:solidFill>
                  <a:srgbClr val="00B050"/>
                </a:solidFill>
              </a:rPr>
              <a:t>обучающему содержанию;</a:t>
            </a:r>
          </a:p>
          <a:p>
            <a:r>
              <a:rPr lang="ru-RU" sz="8000" b="1" dirty="0" smtClean="0">
                <a:solidFill>
                  <a:srgbClr val="00B050"/>
                </a:solidFill>
              </a:rPr>
              <a:t>познавательной деятельности детей;</a:t>
            </a:r>
          </a:p>
          <a:p>
            <a:r>
              <a:rPr lang="ru-RU" sz="8000" b="1" dirty="0" smtClean="0">
                <a:solidFill>
                  <a:srgbClr val="00B050"/>
                </a:solidFill>
              </a:rPr>
              <a:t> игровым действиям  и правилам</a:t>
            </a:r>
            <a:endParaRPr lang="ru-RU" sz="8000" b="1" dirty="0">
              <a:solidFill>
                <a:srgbClr val="00B05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B0F0"/>
                </a:solidFill>
              </a:rPr>
              <a:t>Дидактические игры различаются по:</a:t>
            </a:r>
            <a:endParaRPr lang="ru-RU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3971924" cy="590568"/>
          </a:xfrm>
        </p:spPr>
        <p:txBody>
          <a:bodyPr/>
          <a:lstStyle/>
          <a:p>
            <a:r>
              <a:rPr lang="ru-RU" dirty="0" smtClean="0"/>
              <a:t>«Собери состав»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214942" y="5410200"/>
            <a:ext cx="3471859" cy="519130"/>
          </a:xfrm>
        </p:spPr>
        <p:txBody>
          <a:bodyPr/>
          <a:lstStyle/>
          <a:p>
            <a:r>
              <a:rPr lang="ru-RU" dirty="0" smtClean="0"/>
              <a:t>«Экзамен»</a:t>
            </a:r>
            <a:endParaRPr lang="ru-RU" dirty="0"/>
          </a:p>
        </p:txBody>
      </p:sp>
      <p:pic>
        <p:nvPicPr>
          <p:cNvPr id="1026" name="Picture 2" descr="C:\Users\Администратор\Desktop\вышивка, картинки\DSC09883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199" y="1500174"/>
            <a:ext cx="4573871" cy="3786214"/>
          </a:xfrm>
          <a:prstGeom prst="rect">
            <a:avLst/>
          </a:prstGeom>
          <a:noFill/>
        </p:spPr>
      </p:pic>
      <p:pic>
        <p:nvPicPr>
          <p:cNvPr id="8" name="Содержимое 3" descr="29042010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5187751" y="1444626"/>
            <a:ext cx="3527653" cy="384628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135</TotalTime>
  <Words>247</Words>
  <Application>Microsoft Office PowerPoint</Application>
  <PresentationFormat>Экран (4:3)</PresentationFormat>
  <Paragraphs>57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Роль игры в развитии познавательной деятельности младших школьников</vt:lpstr>
      <vt:lpstr>Слайд 2</vt:lpstr>
      <vt:lpstr>Игра – оптимальный  инструмент, который  комплексно обеспечивает:</vt:lpstr>
      <vt:lpstr>Составные части  (элементы) каждой игры</vt:lpstr>
      <vt:lpstr>Слайд 5</vt:lpstr>
      <vt:lpstr>Обладание педагога  «чувством игры»</vt:lpstr>
      <vt:lpstr>Основные виды игр</vt:lpstr>
      <vt:lpstr>Дидактические игры различаются по:</vt:lpstr>
      <vt:lpstr>Слайд 9</vt:lpstr>
      <vt:lpstr>Сюжетно-ролевые игры</vt:lpstr>
      <vt:lpstr>Подвижные игры</vt:lpstr>
    </vt:vector>
  </TitlesOfParts>
  <Company>DNA Project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игры в развитии познавательной деятельности младших школьников</dc:title>
  <dc:creator>DNA7 X86</dc:creator>
  <cp:lastModifiedBy>DNA7 X86</cp:lastModifiedBy>
  <cp:revision>16</cp:revision>
  <dcterms:created xsi:type="dcterms:W3CDTF">2010-05-16T03:10:15Z</dcterms:created>
  <dcterms:modified xsi:type="dcterms:W3CDTF">2012-09-24T11:24:06Z</dcterms:modified>
</cp:coreProperties>
</file>