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64" r:id="rId6"/>
    <p:sldId id="261" r:id="rId7"/>
    <p:sldId id="260" r:id="rId8"/>
    <p:sldId id="259" r:id="rId9"/>
    <p:sldId id="266"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4A7385E-E0A5-4606-BA4C-AFA755D4C8BC}" type="datetimeFigureOut">
              <a:rPr lang="ru-RU" smtClean="0"/>
              <a:t>26.11.2011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486C2C-69EF-4F1E-A41F-4F1E62190385}"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4A7385E-E0A5-4606-BA4C-AFA755D4C8BC}" type="datetimeFigureOut">
              <a:rPr lang="ru-RU" smtClean="0"/>
              <a:t>26.11.2011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486C2C-69EF-4F1E-A41F-4F1E6219038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4A7385E-E0A5-4606-BA4C-AFA755D4C8BC}" type="datetimeFigureOut">
              <a:rPr lang="ru-RU" smtClean="0"/>
              <a:t>26.11.2011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486C2C-69EF-4F1E-A41F-4F1E6219038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A7385E-E0A5-4606-BA4C-AFA755D4C8BC}" type="datetimeFigureOut">
              <a:rPr lang="ru-RU" smtClean="0"/>
              <a:t>26.11.2011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486C2C-69EF-4F1E-A41F-4F1E6219038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4A7385E-E0A5-4606-BA4C-AFA755D4C8BC}" type="datetimeFigureOut">
              <a:rPr lang="ru-RU" smtClean="0"/>
              <a:t>26.11.2011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B486C2C-69EF-4F1E-A41F-4F1E6219038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4A7385E-E0A5-4606-BA4C-AFA755D4C8BC}" type="datetimeFigureOut">
              <a:rPr lang="ru-RU" smtClean="0"/>
              <a:t>26.11.2011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B486C2C-69EF-4F1E-A41F-4F1E62190385}"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4A7385E-E0A5-4606-BA4C-AFA755D4C8BC}" type="datetimeFigureOut">
              <a:rPr lang="ru-RU" smtClean="0"/>
              <a:t>26.11.2011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B486C2C-69EF-4F1E-A41F-4F1E62190385}"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4A7385E-E0A5-4606-BA4C-AFA755D4C8BC}" type="datetimeFigureOut">
              <a:rPr lang="ru-RU" smtClean="0"/>
              <a:t>26.11.2011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B486C2C-69EF-4F1E-A41F-4F1E6219038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7385E-E0A5-4606-BA4C-AFA755D4C8BC}" type="datetimeFigureOut">
              <a:rPr lang="ru-RU" smtClean="0"/>
              <a:t>26.11.2011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B486C2C-69EF-4F1E-A41F-4F1E6219038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A7385E-E0A5-4606-BA4C-AFA755D4C8BC}" type="datetimeFigureOut">
              <a:rPr lang="ru-RU" smtClean="0"/>
              <a:t>26.11.2011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B486C2C-69EF-4F1E-A41F-4F1E62190385}"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4A7385E-E0A5-4606-BA4C-AFA755D4C8BC}" type="datetimeFigureOut">
              <a:rPr lang="ru-RU" smtClean="0"/>
              <a:t>26.11.2011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B486C2C-69EF-4F1E-A41F-4F1E62190385}"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4A7385E-E0A5-4606-BA4C-AFA755D4C8BC}" type="datetimeFigureOut">
              <a:rPr lang="ru-RU" smtClean="0"/>
              <a:t>26.11.2011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B486C2C-69EF-4F1E-A41F-4F1E6219038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news.yandex.ru/people/kostromskoj_vasilij.html" TargetMode="External"/><Relationship Id="rId1" Type="http://schemas.openxmlformats.org/officeDocument/2006/relationships/slideLayout" Target="../slideLayouts/slideLayout2.xml"/><Relationship Id="rId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023" y="332657"/>
            <a:ext cx="7145118" cy="2554545"/>
          </a:xfrm>
          <a:prstGeom prst="rect">
            <a:avLst/>
          </a:prstGeom>
          <a:noFill/>
        </p:spPr>
        <p:txBody>
          <a:bodyPr wrap="square" lIns="91440" tIns="45720" rIns="91440" bIns="45720">
            <a:spAutoFit/>
          </a:bodyPr>
          <a:lstStyle/>
          <a:p>
            <a:pPr algn="ctr"/>
            <a:r>
              <a:rPr lang="ru-RU" sz="4000" b="1" dirty="0">
                <a:ln w="31550" cmpd="sng">
                  <a:gradFill>
                    <a:gsLst>
                      <a:gs pos="70000">
                        <a:srgbClr val="F14124">
                          <a:shade val="50000"/>
                          <a:satMod val="190000"/>
                        </a:srgbClr>
                      </a:gs>
                      <a:gs pos="0">
                        <a:srgbClr val="F14124">
                          <a:tint val="77000"/>
                          <a:satMod val="180000"/>
                        </a:srgbClr>
                      </a:gs>
                    </a:gsLst>
                    <a:lin ang="5400000"/>
                  </a:gradFill>
                  <a:prstDash val="solid"/>
                </a:ln>
                <a:solidFill>
                  <a:srgbClr val="F14124">
                    <a:tint val="15000"/>
                    <a:satMod val="200000"/>
                  </a:srgbClr>
                </a:solidFill>
                <a:effectLst>
                  <a:outerShdw blurRad="50800" dist="40000" dir="5400000" algn="tl" rotWithShape="0">
                    <a:srgbClr val="000000">
                      <a:shade val="5000"/>
                      <a:satMod val="120000"/>
                      <a:alpha val="33000"/>
                    </a:srgbClr>
                  </a:outerShdw>
                </a:effectLst>
              </a:rPr>
              <a:t>К О С Т Р  О М А –</a:t>
            </a:r>
          </a:p>
          <a:p>
            <a:pPr algn="ctr"/>
            <a:r>
              <a:rPr lang="ru-RU" sz="4000" b="1" dirty="0">
                <a:ln w="31550" cmpd="sng">
                  <a:gradFill>
                    <a:gsLst>
                      <a:gs pos="70000">
                        <a:srgbClr val="F14124">
                          <a:shade val="50000"/>
                          <a:satMod val="190000"/>
                        </a:srgbClr>
                      </a:gs>
                      <a:gs pos="0">
                        <a:srgbClr val="F14124">
                          <a:tint val="77000"/>
                          <a:satMod val="180000"/>
                        </a:srgbClr>
                      </a:gs>
                    </a:gsLst>
                    <a:lin ang="5400000"/>
                  </a:gradFill>
                  <a:prstDash val="solid"/>
                </a:ln>
                <a:solidFill>
                  <a:srgbClr val="F14124">
                    <a:tint val="15000"/>
                    <a:satMod val="200000"/>
                  </a:srgbClr>
                </a:solidFill>
                <a:effectLst>
                  <a:outerShdw blurRad="50800" dist="40000" dir="5400000" algn="tl" rotWithShape="0">
                    <a:srgbClr val="000000">
                      <a:shade val="5000"/>
                      <a:satMod val="120000"/>
                      <a:alpha val="33000"/>
                    </a:srgbClr>
                  </a:outerShdw>
                </a:effectLst>
              </a:rPr>
              <a:t>красивейший  город</a:t>
            </a:r>
          </a:p>
          <a:p>
            <a:pPr algn="ctr"/>
            <a:r>
              <a:rPr lang="ru-RU" sz="4000" b="1" dirty="0">
                <a:ln w="31550" cmpd="sng">
                  <a:gradFill>
                    <a:gsLst>
                      <a:gs pos="70000">
                        <a:srgbClr val="F14124">
                          <a:shade val="50000"/>
                          <a:satMod val="190000"/>
                        </a:srgbClr>
                      </a:gs>
                      <a:gs pos="0">
                        <a:srgbClr val="F14124">
                          <a:tint val="77000"/>
                          <a:satMod val="180000"/>
                        </a:srgbClr>
                      </a:gs>
                    </a:gsLst>
                    <a:lin ang="5400000"/>
                  </a:gradFill>
                  <a:prstDash val="solid"/>
                </a:ln>
                <a:solidFill>
                  <a:srgbClr val="F14124">
                    <a:tint val="15000"/>
                    <a:satMod val="200000"/>
                  </a:srgbClr>
                </a:solidFill>
                <a:effectLst>
                  <a:outerShdw blurRad="50800" dist="40000" dir="5400000" algn="tl" rotWithShape="0">
                    <a:srgbClr val="000000">
                      <a:shade val="5000"/>
                      <a:satMod val="120000"/>
                      <a:alpha val="33000"/>
                    </a:srgbClr>
                  </a:outerShdw>
                </a:effectLst>
              </a:rPr>
              <a:t>ЗОЛОТОГО  КОЛЬЦА</a:t>
            </a:r>
          </a:p>
          <a:p>
            <a:pPr algn="ctr"/>
            <a:r>
              <a:rPr lang="ru-RU" sz="4000" b="1" dirty="0">
                <a:ln w="31550" cmpd="sng">
                  <a:gradFill>
                    <a:gsLst>
                      <a:gs pos="70000">
                        <a:srgbClr val="F14124">
                          <a:shade val="50000"/>
                          <a:satMod val="190000"/>
                        </a:srgbClr>
                      </a:gs>
                      <a:gs pos="0">
                        <a:srgbClr val="F14124">
                          <a:tint val="77000"/>
                          <a:satMod val="180000"/>
                        </a:srgbClr>
                      </a:gs>
                    </a:gsLst>
                    <a:lin ang="5400000"/>
                  </a:gradFill>
                  <a:prstDash val="solid"/>
                </a:ln>
                <a:solidFill>
                  <a:srgbClr val="F14124">
                    <a:tint val="15000"/>
                    <a:satMod val="200000"/>
                  </a:srgbClr>
                </a:solidFill>
                <a:effectLst>
                  <a:outerShdw blurRad="50800" dist="40000" dir="5400000" algn="tl" rotWithShape="0">
                    <a:srgbClr val="000000">
                      <a:shade val="5000"/>
                      <a:satMod val="120000"/>
                      <a:alpha val="33000"/>
                    </a:srgbClr>
                  </a:outerShdw>
                </a:effectLst>
              </a:rPr>
              <a:t> РОССИИ</a:t>
            </a:r>
          </a:p>
        </p:txBody>
      </p:sp>
      <p:pic>
        <p:nvPicPr>
          <p:cNvPr id="1026" name="Picture 2" descr="http://im5-tub-ru.yandex.net/i?id=242412064-02-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7" y="3212977"/>
            <a:ext cx="4429116" cy="36320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23" y="3284984"/>
            <a:ext cx="3911913" cy="3450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188640"/>
            <a:ext cx="2771801"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5971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132856"/>
            <a:ext cx="4320480" cy="4160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4860032" y="476672"/>
            <a:ext cx="3600400" cy="5816977"/>
          </a:xfrm>
          <a:prstGeom prst="rect">
            <a:avLst/>
          </a:prstGeom>
        </p:spPr>
        <p:txBody>
          <a:bodyPr wrap="square">
            <a:spAutoFit/>
          </a:bodyPr>
          <a:lstStyle/>
          <a:p>
            <a:r>
              <a:rPr lang="ru-RU" sz="1400" b="1" dirty="0">
                <a:solidFill>
                  <a:srgbClr val="FF8021">
                    <a:lumMod val="75000"/>
                  </a:srgbClr>
                </a:solidFill>
              </a:rPr>
              <a:t>Слова песни Иван Купала - Кострома</a:t>
            </a:r>
          </a:p>
          <a:p>
            <a:r>
              <a:rPr lang="ru-RU" sz="1200" dirty="0">
                <a:solidFill>
                  <a:prstClr val="black"/>
                </a:solidFill>
              </a:rPr>
              <a:t/>
            </a:r>
            <a:br>
              <a:rPr lang="ru-RU" sz="1200" dirty="0">
                <a:solidFill>
                  <a:prstClr val="black"/>
                </a:solidFill>
              </a:rPr>
            </a:br>
            <a:r>
              <a:rPr lang="ru-RU" sz="1200" dirty="0">
                <a:solidFill>
                  <a:prstClr val="black"/>
                </a:solidFill>
              </a:rPr>
              <a:t>- Здорово, Кострома!</a:t>
            </a:r>
            <a:br>
              <a:rPr lang="ru-RU" sz="1200" dirty="0">
                <a:solidFill>
                  <a:prstClr val="black"/>
                </a:solidFill>
              </a:rPr>
            </a:br>
            <a:r>
              <a:rPr lang="ru-RU" sz="1200" dirty="0">
                <a:solidFill>
                  <a:prstClr val="black"/>
                </a:solidFill>
              </a:rPr>
              <a:t>- Здоровенько!</a:t>
            </a:r>
            <a:br>
              <a:rPr lang="ru-RU" sz="1200" dirty="0">
                <a:solidFill>
                  <a:prstClr val="black"/>
                </a:solidFill>
              </a:rPr>
            </a:br>
            <a:r>
              <a:rPr lang="ru-RU" sz="1200" dirty="0">
                <a:solidFill>
                  <a:prstClr val="black"/>
                </a:solidFill>
              </a:rPr>
              <a:t>- Что вы делаете?</a:t>
            </a:r>
            <a:br>
              <a:rPr lang="ru-RU" sz="1200" dirty="0">
                <a:solidFill>
                  <a:prstClr val="black"/>
                </a:solidFill>
              </a:rPr>
            </a:br>
            <a:r>
              <a:rPr lang="ru-RU" sz="1200" dirty="0">
                <a:solidFill>
                  <a:prstClr val="black"/>
                </a:solidFill>
              </a:rPr>
              <a:t>- А </a:t>
            </a:r>
            <a:r>
              <a:rPr lang="ru-RU" sz="1200" dirty="0" err="1">
                <a:solidFill>
                  <a:prstClr val="black"/>
                </a:solidFill>
              </a:rPr>
              <a:t>прядиво</a:t>
            </a:r>
            <a:r>
              <a:rPr lang="ru-RU" sz="1200" dirty="0">
                <a:solidFill>
                  <a:prstClr val="black"/>
                </a:solidFill>
              </a:rPr>
              <a:t>*, милая, мнём</a:t>
            </a:r>
            <a:br>
              <a:rPr lang="ru-RU" sz="1200" dirty="0">
                <a:solidFill>
                  <a:prstClr val="black"/>
                </a:solidFill>
              </a:rPr>
            </a:br>
            <a:r>
              <a:rPr lang="ru-RU" sz="1200" dirty="0">
                <a:solidFill>
                  <a:prstClr val="black"/>
                </a:solidFill>
              </a:rPr>
              <a:t>- Ну мните, мните...</a:t>
            </a:r>
            <a:br>
              <a:rPr lang="ru-RU" sz="1200" dirty="0">
                <a:solidFill>
                  <a:prstClr val="black"/>
                </a:solidFill>
              </a:rPr>
            </a:br>
            <a:r>
              <a:rPr lang="ru-RU" sz="1200" dirty="0">
                <a:solidFill>
                  <a:prstClr val="black"/>
                </a:solidFill>
              </a:rPr>
              <a:t/>
            </a:r>
            <a:br>
              <a:rPr lang="ru-RU" sz="1200" dirty="0">
                <a:solidFill>
                  <a:prstClr val="black"/>
                </a:solidFill>
              </a:rPr>
            </a:br>
            <a:r>
              <a:rPr lang="ru-RU" sz="1200" dirty="0">
                <a:solidFill>
                  <a:prstClr val="black"/>
                </a:solidFill>
              </a:rPr>
              <a:t>Кострома, Кострома, государыня моя, Кострома...</a:t>
            </a:r>
            <a:br>
              <a:rPr lang="ru-RU" sz="1200" dirty="0">
                <a:solidFill>
                  <a:prstClr val="black"/>
                </a:solidFill>
              </a:rPr>
            </a:br>
            <a:r>
              <a:rPr lang="ru-RU" sz="1200" dirty="0">
                <a:solidFill>
                  <a:prstClr val="black"/>
                </a:solidFill>
              </a:rPr>
              <a:t>А у </a:t>
            </a:r>
            <a:r>
              <a:rPr lang="ru-RU" sz="1200" dirty="0" err="1">
                <a:solidFill>
                  <a:prstClr val="black"/>
                </a:solidFill>
              </a:rPr>
              <a:t>Костромушки</a:t>
            </a:r>
            <a:r>
              <a:rPr lang="ru-RU" sz="1200" dirty="0">
                <a:solidFill>
                  <a:prstClr val="black"/>
                </a:solidFill>
              </a:rPr>
              <a:t> кисель с молоком, молоком</a:t>
            </a:r>
            <a:br>
              <a:rPr lang="ru-RU" sz="1200" dirty="0">
                <a:solidFill>
                  <a:prstClr val="black"/>
                </a:solidFill>
              </a:rPr>
            </a:br>
            <a:r>
              <a:rPr lang="ru-RU" sz="1200" dirty="0">
                <a:solidFill>
                  <a:prstClr val="black"/>
                </a:solidFill>
              </a:rPr>
              <a:t>А у </a:t>
            </a:r>
            <a:r>
              <a:rPr lang="ru-RU" sz="1200" dirty="0" err="1">
                <a:solidFill>
                  <a:prstClr val="black"/>
                </a:solidFill>
              </a:rPr>
              <a:t>Костромушки</a:t>
            </a:r>
            <a:r>
              <a:rPr lang="ru-RU" sz="1200" dirty="0">
                <a:solidFill>
                  <a:prstClr val="black"/>
                </a:solidFill>
              </a:rPr>
              <a:t> блины с творогом</a:t>
            </a:r>
            <a:br>
              <a:rPr lang="ru-RU" sz="1200" dirty="0">
                <a:solidFill>
                  <a:prstClr val="black"/>
                </a:solidFill>
              </a:rPr>
            </a:br>
            <a:r>
              <a:rPr lang="ru-RU" sz="1200" dirty="0">
                <a:solidFill>
                  <a:prstClr val="black"/>
                </a:solidFill>
              </a:rPr>
              <a:t/>
            </a:r>
            <a:br>
              <a:rPr lang="ru-RU" sz="1200" dirty="0">
                <a:solidFill>
                  <a:prstClr val="black"/>
                </a:solidFill>
              </a:rPr>
            </a:br>
            <a:r>
              <a:rPr lang="ru-RU" sz="1200" dirty="0">
                <a:solidFill>
                  <a:prstClr val="black"/>
                </a:solidFill>
              </a:rPr>
              <a:t>- Здорово, Кострома!</a:t>
            </a:r>
            <a:br>
              <a:rPr lang="ru-RU" sz="1200" dirty="0">
                <a:solidFill>
                  <a:prstClr val="black"/>
                </a:solidFill>
              </a:rPr>
            </a:br>
            <a:r>
              <a:rPr lang="ru-RU" sz="1200" dirty="0">
                <a:solidFill>
                  <a:prstClr val="black"/>
                </a:solidFill>
              </a:rPr>
              <a:t>- Здоровенько!</a:t>
            </a:r>
            <a:br>
              <a:rPr lang="ru-RU" sz="1200" dirty="0">
                <a:solidFill>
                  <a:prstClr val="black"/>
                </a:solidFill>
              </a:rPr>
            </a:br>
            <a:r>
              <a:rPr lang="ru-RU" sz="1200" dirty="0">
                <a:solidFill>
                  <a:prstClr val="black"/>
                </a:solidFill>
              </a:rPr>
              <a:t>- Что делаете?</a:t>
            </a:r>
            <a:br>
              <a:rPr lang="ru-RU" sz="1200" dirty="0">
                <a:solidFill>
                  <a:prstClr val="black"/>
                </a:solidFill>
              </a:rPr>
            </a:br>
            <a:r>
              <a:rPr lang="ru-RU" sz="1200" dirty="0">
                <a:solidFill>
                  <a:prstClr val="black"/>
                </a:solidFill>
              </a:rPr>
              <a:t>- А прядем, милая</a:t>
            </a:r>
            <a:br>
              <a:rPr lang="ru-RU" sz="1200" dirty="0">
                <a:solidFill>
                  <a:prstClr val="black"/>
                </a:solidFill>
              </a:rPr>
            </a:br>
            <a:r>
              <a:rPr lang="ru-RU" sz="1200" dirty="0">
                <a:solidFill>
                  <a:prstClr val="black"/>
                </a:solidFill>
              </a:rPr>
              <a:t>- Ну прядите на здоровье</a:t>
            </a:r>
            <a:br>
              <a:rPr lang="ru-RU" sz="1200" dirty="0">
                <a:solidFill>
                  <a:prstClr val="black"/>
                </a:solidFill>
              </a:rPr>
            </a:br>
            <a:r>
              <a:rPr lang="ru-RU" sz="1200" dirty="0">
                <a:solidFill>
                  <a:prstClr val="black"/>
                </a:solidFill>
              </a:rPr>
              <a:t/>
            </a:r>
            <a:br>
              <a:rPr lang="ru-RU" sz="1200" dirty="0">
                <a:solidFill>
                  <a:prstClr val="black"/>
                </a:solidFill>
              </a:rPr>
            </a:br>
            <a:r>
              <a:rPr lang="ru-RU" sz="1200" dirty="0">
                <a:solidFill>
                  <a:prstClr val="black"/>
                </a:solidFill>
              </a:rPr>
              <a:t>- Здорово, Кострома!</a:t>
            </a:r>
            <a:br>
              <a:rPr lang="ru-RU" sz="1200" dirty="0">
                <a:solidFill>
                  <a:prstClr val="black"/>
                </a:solidFill>
              </a:rPr>
            </a:br>
            <a:r>
              <a:rPr lang="ru-RU" sz="1200" dirty="0">
                <a:solidFill>
                  <a:prstClr val="black"/>
                </a:solidFill>
              </a:rPr>
              <a:t>- Здоровенько!</a:t>
            </a:r>
            <a:br>
              <a:rPr lang="ru-RU" sz="1200" dirty="0">
                <a:solidFill>
                  <a:prstClr val="black"/>
                </a:solidFill>
              </a:rPr>
            </a:br>
            <a:r>
              <a:rPr lang="ru-RU" sz="1200" dirty="0">
                <a:solidFill>
                  <a:prstClr val="black"/>
                </a:solidFill>
              </a:rPr>
              <a:t>- Что вы делаете?</a:t>
            </a:r>
            <a:br>
              <a:rPr lang="ru-RU" sz="1200" dirty="0">
                <a:solidFill>
                  <a:prstClr val="black"/>
                </a:solidFill>
              </a:rPr>
            </a:br>
            <a:r>
              <a:rPr lang="ru-RU" sz="1200" dirty="0">
                <a:solidFill>
                  <a:prstClr val="black"/>
                </a:solidFill>
              </a:rPr>
              <a:t>- А, милая, мы от красна** ткём</a:t>
            </a:r>
            <a:br>
              <a:rPr lang="ru-RU" sz="1200" dirty="0">
                <a:solidFill>
                  <a:prstClr val="black"/>
                </a:solidFill>
              </a:rPr>
            </a:br>
            <a:r>
              <a:rPr lang="ru-RU" sz="1200" dirty="0">
                <a:solidFill>
                  <a:prstClr val="black"/>
                </a:solidFill>
              </a:rPr>
              <a:t>- Ну помогай Вам Бог</a:t>
            </a:r>
            <a:br>
              <a:rPr lang="ru-RU" sz="1200" dirty="0">
                <a:solidFill>
                  <a:prstClr val="black"/>
                </a:solidFill>
              </a:rPr>
            </a:br>
            <a:r>
              <a:rPr lang="ru-RU" sz="1200" dirty="0">
                <a:solidFill>
                  <a:prstClr val="black"/>
                </a:solidFill>
              </a:rPr>
              <a:t/>
            </a:r>
            <a:br>
              <a:rPr lang="ru-RU" sz="1200" dirty="0">
                <a:solidFill>
                  <a:prstClr val="black"/>
                </a:solidFill>
              </a:rPr>
            </a:br>
            <a:r>
              <a:rPr lang="ru-RU" sz="1200" dirty="0">
                <a:solidFill>
                  <a:prstClr val="black"/>
                </a:solidFill>
              </a:rPr>
              <a:t>Кострома, Кострома, государыня моя, Кострома...</a:t>
            </a:r>
            <a:br>
              <a:rPr lang="ru-RU" sz="1200" dirty="0">
                <a:solidFill>
                  <a:prstClr val="black"/>
                </a:solidFill>
              </a:rPr>
            </a:br>
            <a:r>
              <a:rPr lang="ru-RU" sz="1200" dirty="0">
                <a:solidFill>
                  <a:prstClr val="black"/>
                </a:solidFill>
              </a:rPr>
              <a:t>А у </a:t>
            </a:r>
            <a:r>
              <a:rPr lang="ru-RU" sz="1200" dirty="0" err="1">
                <a:solidFill>
                  <a:prstClr val="black"/>
                </a:solidFill>
              </a:rPr>
              <a:t>Костромушки</a:t>
            </a:r>
            <a:r>
              <a:rPr lang="ru-RU" sz="1200" dirty="0">
                <a:solidFill>
                  <a:prstClr val="black"/>
                </a:solidFill>
              </a:rPr>
              <a:t> кисель с молоком, молоком</a:t>
            </a:r>
            <a:br>
              <a:rPr lang="ru-RU" sz="1200" dirty="0">
                <a:solidFill>
                  <a:prstClr val="black"/>
                </a:solidFill>
              </a:rPr>
            </a:br>
            <a:r>
              <a:rPr lang="ru-RU" sz="1200" dirty="0">
                <a:solidFill>
                  <a:prstClr val="black"/>
                </a:solidFill>
              </a:rPr>
              <a:t>А у </a:t>
            </a:r>
            <a:r>
              <a:rPr lang="ru-RU" sz="1200" dirty="0" err="1">
                <a:solidFill>
                  <a:prstClr val="black"/>
                </a:solidFill>
              </a:rPr>
              <a:t>Костромушки</a:t>
            </a:r>
            <a:r>
              <a:rPr lang="ru-RU" sz="1200" dirty="0">
                <a:solidFill>
                  <a:prstClr val="black"/>
                </a:solidFill>
              </a:rPr>
              <a:t> блины с творогом</a:t>
            </a:r>
            <a:br>
              <a:rPr lang="ru-RU" sz="1200" dirty="0">
                <a:solidFill>
                  <a:prstClr val="black"/>
                </a:solidFill>
              </a:rPr>
            </a:br>
            <a:r>
              <a:rPr lang="ru-RU" sz="1200" dirty="0">
                <a:solidFill>
                  <a:prstClr val="black"/>
                </a:solidFill>
              </a:rPr>
              <a:t/>
            </a:r>
            <a:br>
              <a:rPr lang="ru-RU" sz="1200" dirty="0">
                <a:solidFill>
                  <a:prstClr val="black"/>
                </a:solidFill>
              </a:rPr>
            </a:br>
            <a:r>
              <a:rPr lang="ru-RU" sz="1200" dirty="0">
                <a:solidFill>
                  <a:prstClr val="black"/>
                </a:solidFill>
              </a:rPr>
              <a:t> </a:t>
            </a:r>
            <a:endParaRPr lang="ru-RU" dirty="0">
              <a:solidFill>
                <a:prstClr val="black"/>
              </a:solidFill>
            </a:endParaRPr>
          </a:p>
        </p:txBody>
      </p:sp>
      <p:sp>
        <p:nvSpPr>
          <p:cNvPr id="5" name="Прямоугольник 4"/>
          <p:cNvSpPr/>
          <p:nvPr/>
        </p:nvSpPr>
        <p:spPr>
          <a:xfrm>
            <a:off x="323529" y="620688"/>
            <a:ext cx="4320480" cy="954107"/>
          </a:xfrm>
          <a:prstGeom prst="rect">
            <a:avLst/>
          </a:prstGeom>
          <a:noFill/>
        </p:spPr>
        <p:txBody>
          <a:bodyPr wrap="square" lIns="91440" tIns="45720" rIns="91440" bIns="45720">
            <a:spAutoFit/>
          </a:bodyPr>
          <a:lstStyle/>
          <a:p>
            <a:pPr algn="ctr"/>
            <a:r>
              <a:rPr lang="ru-RU" sz="2800" b="1" dirty="0">
                <a:ln w="31550" cmpd="sng">
                  <a:gradFill>
                    <a:gsLst>
                      <a:gs pos="70000">
                        <a:srgbClr val="F14124">
                          <a:shade val="50000"/>
                          <a:satMod val="190000"/>
                        </a:srgbClr>
                      </a:gs>
                      <a:gs pos="0">
                        <a:srgbClr val="F14124">
                          <a:tint val="77000"/>
                          <a:satMod val="180000"/>
                        </a:srgbClr>
                      </a:gs>
                    </a:gsLst>
                    <a:lin ang="5400000"/>
                  </a:gradFill>
                  <a:prstDash val="solid"/>
                </a:ln>
                <a:solidFill>
                  <a:srgbClr val="F14124">
                    <a:tint val="15000"/>
                    <a:satMod val="200000"/>
                  </a:srgbClr>
                </a:solidFill>
                <a:effectLst>
                  <a:outerShdw blurRad="50800" dist="40000" dir="5400000" algn="tl" rotWithShape="0">
                    <a:srgbClr val="000000">
                      <a:shade val="5000"/>
                      <a:satMod val="120000"/>
                      <a:alpha val="33000"/>
                    </a:srgbClr>
                  </a:outerShdw>
                </a:effectLst>
              </a:rPr>
              <a:t>Кострома. Хор Ивана Купала</a:t>
            </a:r>
          </a:p>
        </p:txBody>
      </p:sp>
    </p:spTree>
    <p:extLst>
      <p:ext uri="{BB962C8B-B14F-4D97-AF65-F5344CB8AC3E}">
        <p14:creationId xmlns:p14="http://schemas.microsoft.com/office/powerpoint/2010/main" val="2364217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3-tub-ru.yandex.net/i?id=298129588-44-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4383"/>
            <a:ext cx="6048672" cy="403244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8672" y="2657070"/>
            <a:ext cx="298782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267744" y="4293096"/>
            <a:ext cx="4176464" cy="1938992"/>
          </a:xfrm>
          <a:prstGeom prst="rect">
            <a:avLst/>
          </a:prstGeom>
          <a:noFill/>
        </p:spPr>
        <p:txBody>
          <a:bodyPr wrap="square" lIns="91440" tIns="45720" rIns="91440" bIns="45720">
            <a:spAutoFit/>
          </a:bodyPr>
          <a:lstStyle/>
          <a:p>
            <a:pPr algn="ctr"/>
            <a:r>
              <a:rPr lang="ru-RU"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ФЛАГ</a:t>
            </a:r>
          </a:p>
          <a:p>
            <a:pPr algn="ctr"/>
            <a:r>
              <a:rPr lang="ru-RU"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Города</a:t>
            </a:r>
          </a:p>
          <a:p>
            <a:pPr algn="ctr"/>
            <a:r>
              <a:rPr lang="ru-RU"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КОСТРОМЫ</a:t>
            </a:r>
            <a:endParaRPr lang="ru-RU"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5" name="Прямоугольник 4"/>
          <p:cNvSpPr/>
          <p:nvPr/>
        </p:nvSpPr>
        <p:spPr>
          <a:xfrm>
            <a:off x="6732241" y="1700808"/>
            <a:ext cx="1800200" cy="707886"/>
          </a:xfrm>
          <a:prstGeom prst="rect">
            <a:avLst/>
          </a:prstGeom>
          <a:noFill/>
        </p:spPr>
        <p:txBody>
          <a:bodyPr wrap="square" lIns="91440" tIns="45720" rIns="91440" bIns="45720">
            <a:spAutoFit/>
          </a:bodyPr>
          <a:lstStyle/>
          <a:p>
            <a:pPr algn="ctr"/>
            <a:r>
              <a:rPr lang="ru-RU" sz="4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ГЕРБ</a:t>
            </a:r>
            <a:endParaRPr lang="ru-RU" sz="4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154383"/>
            <a:ext cx="2808312" cy="155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4293096"/>
            <a:ext cx="2520280"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177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980728"/>
            <a:ext cx="8352928" cy="5909310"/>
          </a:xfrm>
          <a:prstGeom prst="rect">
            <a:avLst/>
          </a:prstGeom>
        </p:spPr>
        <p:txBody>
          <a:bodyPr wrap="square">
            <a:spAutoFit/>
          </a:bodyPr>
          <a:lstStyle/>
          <a:p>
            <a:r>
              <a:rPr lang="ru-RU" b="1" dirty="0" smtClean="0">
                <a:effectLst/>
              </a:rPr>
              <a:t> </a:t>
            </a:r>
            <a:r>
              <a:rPr lang="ru-RU" dirty="0" smtClean="0">
                <a:effectLst/>
              </a:rPr>
              <a:t/>
            </a:r>
            <a:br>
              <a:rPr lang="ru-RU" dirty="0" smtClean="0">
                <a:effectLst/>
              </a:rPr>
            </a:br>
            <a:r>
              <a:rPr lang="ru-RU" b="1" dirty="0" smtClean="0">
                <a:solidFill>
                  <a:schemeClr val="accent3">
                    <a:lumMod val="50000"/>
                  </a:schemeClr>
                </a:solidFill>
                <a:effectLst/>
              </a:rPr>
              <a:t>Приглашаем в красивейший город, входящий в состав Золотого кольца России – Кострому. Один из древнейших городов, Кострома, не только культурный исторический центр, с множеством достопримечательностей, но и промышленный центр костромской области</a:t>
            </a:r>
            <a:r>
              <a:rPr lang="ru-RU" b="1" dirty="0" smtClean="0">
                <a:effectLst/>
              </a:rPr>
              <a:t>. </a:t>
            </a:r>
          </a:p>
          <a:p>
            <a:r>
              <a:rPr lang="ru-RU" dirty="0" smtClean="0">
                <a:effectLst/>
              </a:rPr>
              <a:t/>
            </a:r>
            <a:br>
              <a:rPr lang="ru-RU" dirty="0" smtClean="0">
                <a:effectLst/>
              </a:rPr>
            </a:br>
            <a:r>
              <a:rPr lang="ru-RU" dirty="0" smtClean="0">
                <a:solidFill>
                  <a:schemeClr val="accent5">
                    <a:lumMod val="50000"/>
                  </a:schemeClr>
                </a:solidFill>
                <a:effectLst/>
              </a:rPr>
              <a:t>Основателем города принято считать Юрия Долгорукого. Первое упоминание о городе Костроме зафиксировано в 1213 году в Воскресенской и Тверской летописях. В середине XIII века Кострома становится центральным городом удельного княжества, а в 1362 году вошла в состав Московского княжества</a:t>
            </a:r>
          </a:p>
          <a:p>
            <a:r>
              <a:rPr lang="ru-RU" dirty="0" smtClean="0">
                <a:solidFill>
                  <a:schemeClr val="bg2">
                    <a:lumMod val="50000"/>
                  </a:schemeClr>
                </a:solidFill>
                <a:effectLst/>
              </a:rPr>
              <a:t>Кострома расположена не так далеко от Москвы – в 330 километрах. Примечательно то, что Кострома лежит сразу на двух берегах реки Волги и реки Костромы. Именно поэтому основное транспортное сообщение, привычное для </a:t>
            </a:r>
            <a:r>
              <a:rPr lang="ru-RU" dirty="0" err="1" smtClean="0">
                <a:solidFill>
                  <a:schemeClr val="bg2">
                    <a:lumMod val="50000"/>
                  </a:schemeClr>
                </a:solidFill>
                <a:effectLst/>
              </a:rPr>
              <a:t>костромчан</a:t>
            </a:r>
            <a:r>
              <a:rPr lang="ru-RU" dirty="0" smtClean="0">
                <a:solidFill>
                  <a:schemeClr val="bg2">
                    <a:lumMod val="50000"/>
                  </a:schemeClr>
                </a:solidFill>
                <a:effectLst/>
              </a:rPr>
              <a:t> – речное. На набережной Костромы расположено много причалов, портов. Здесь Вы можете покататься на теплоходе, гидроциклах, насладиться живописными красотами берегов Волги. </a:t>
            </a:r>
            <a:br>
              <a:rPr lang="ru-RU" dirty="0" smtClean="0">
                <a:solidFill>
                  <a:schemeClr val="bg2">
                    <a:lumMod val="50000"/>
                  </a:schemeClr>
                </a:solidFill>
                <a:effectLst/>
              </a:rPr>
            </a:br>
            <a:endParaRPr lang="ru-RU" dirty="0" smtClean="0">
              <a:solidFill>
                <a:schemeClr val="bg2">
                  <a:lumMod val="50000"/>
                </a:schemeClr>
              </a:solidFill>
              <a:effectLst/>
            </a:endParaRPr>
          </a:p>
          <a:p>
            <a:endParaRPr lang="ru-RU" dirty="0">
              <a:solidFill>
                <a:schemeClr val="accent3">
                  <a:lumMod val="50000"/>
                </a:schemeClr>
              </a:solidFill>
            </a:endParaRPr>
          </a:p>
        </p:txBody>
      </p:sp>
      <p:sp>
        <p:nvSpPr>
          <p:cNvPr id="5" name="Прямоугольник 4"/>
          <p:cNvSpPr/>
          <p:nvPr/>
        </p:nvSpPr>
        <p:spPr>
          <a:xfrm>
            <a:off x="755576" y="404664"/>
            <a:ext cx="6694781" cy="707886"/>
          </a:xfrm>
          <a:prstGeom prst="rect">
            <a:avLst/>
          </a:prstGeom>
          <a:noFill/>
        </p:spPr>
        <p:txBody>
          <a:bodyPr wrap="square" lIns="91440" tIns="45720" rIns="91440" bIns="45720">
            <a:spAutoFit/>
          </a:bodyPr>
          <a:lstStyle/>
          <a:p>
            <a:pPr algn="ctr"/>
            <a:r>
              <a:rPr lang="ru-RU" sz="4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Коротко  о  главном…</a:t>
            </a:r>
            <a:endParaRPr lang="ru-RU" sz="4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249470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44008" y="476672"/>
            <a:ext cx="4104456" cy="5909310"/>
          </a:xfrm>
          <a:prstGeom prst="rect">
            <a:avLst/>
          </a:prstGeom>
        </p:spPr>
        <p:txBody>
          <a:bodyPr wrap="square">
            <a:spAutoFit/>
          </a:bodyPr>
          <a:lstStyle/>
          <a:p>
            <a:r>
              <a:rPr lang="ru-RU" b="1" dirty="0" smtClean="0">
                <a:effectLst/>
              </a:rPr>
              <a:t>Церковь «Воскресения на Дербе»</a:t>
            </a:r>
            <a:r>
              <a:rPr lang="ru-RU" dirty="0" smtClean="0">
                <a:effectLst/>
              </a:rPr>
              <a:t> </a:t>
            </a:r>
          </a:p>
          <a:p>
            <a:r>
              <a:rPr lang="ru-RU" dirty="0" smtClean="0">
                <a:effectLst/>
              </a:rPr>
              <a:t>Церковь «Воскресения на Дербе» расположена недалеко от гостиницы «Волга», ближе к реке. «</a:t>
            </a:r>
            <a:r>
              <a:rPr lang="ru-RU" dirty="0" err="1" smtClean="0">
                <a:effectLst/>
              </a:rPr>
              <a:t>Дербя</a:t>
            </a:r>
            <a:r>
              <a:rPr lang="ru-RU" dirty="0" smtClean="0">
                <a:effectLst/>
              </a:rPr>
              <a:t>» означает место, которое заросло темным непроходимым лесом. Как гласит легенда, на месте церкви был сосновый лес, где охотились князья. Церковь строили всем миром, самым больший вклад внес купец Кирилл Исаков. Церковь Воскресения на </a:t>
            </a:r>
            <a:r>
              <a:rPr lang="ru-RU" dirty="0" err="1" smtClean="0">
                <a:effectLst/>
              </a:rPr>
              <a:t>Дебре</a:t>
            </a:r>
            <a:r>
              <a:rPr lang="ru-RU" dirty="0" smtClean="0">
                <a:effectLst/>
              </a:rPr>
              <a:t> - это единственный сохранившийся посадский храм из всех церквей Костромы. С трех сторон церковь украшают крыльца с шатрами и главками. Во внутреннем убранстве церкви сохранились росписи костромского живописца В.И. Запокровского. </a:t>
            </a:r>
            <a:br>
              <a:rPr lang="ru-RU" dirty="0" smtClean="0">
                <a:effectLst/>
              </a:rPr>
            </a:br>
            <a:endParaRPr lang="ru-RU" dirty="0">
              <a:effectLst/>
            </a:endParaRPr>
          </a:p>
        </p:txBody>
      </p:sp>
      <p:sp>
        <p:nvSpPr>
          <p:cNvPr id="5" name="Прямоугольник 4"/>
          <p:cNvSpPr/>
          <p:nvPr/>
        </p:nvSpPr>
        <p:spPr>
          <a:xfrm>
            <a:off x="179512" y="260648"/>
            <a:ext cx="4608512" cy="1077218"/>
          </a:xfrm>
          <a:prstGeom prst="rect">
            <a:avLst/>
          </a:prstGeom>
          <a:noFill/>
        </p:spPr>
        <p:txBody>
          <a:bodyPr wrap="square" lIns="91440" tIns="45720" rIns="91440" bIns="45720">
            <a:spAutoFit/>
          </a:bodyPr>
          <a:lstStyle/>
          <a:p>
            <a:pPr algn="ctr"/>
            <a:r>
              <a:rPr lang="ru-RU"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Церковь ВОЗНЕСЕНИЯ</a:t>
            </a:r>
          </a:p>
          <a:p>
            <a:pPr algn="ct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На Дербе</a:t>
            </a:r>
            <a:endParaRPr lang="ru-RU"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098" name="Picture 2" descr="http://im5-tub-ru.yandex.net/i?id=135580109-67-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28799"/>
            <a:ext cx="3870648" cy="4320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527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556791"/>
            <a:ext cx="5256584" cy="3970318"/>
          </a:xfrm>
          <a:prstGeom prst="rect">
            <a:avLst/>
          </a:prstGeom>
        </p:spPr>
        <p:txBody>
          <a:bodyPr wrap="square">
            <a:spAutoFit/>
          </a:bodyPr>
          <a:lstStyle/>
          <a:p>
            <a:r>
              <a:rPr lang="ru-RU" dirty="0" err="1" smtClean="0">
                <a:effectLst/>
              </a:rPr>
              <a:t>Ипатьевский</a:t>
            </a:r>
            <a:r>
              <a:rPr lang="ru-RU" dirty="0" smtClean="0">
                <a:effectLst/>
              </a:rPr>
              <a:t> Монастырь был основан еще в 1330 г. татарским князем Четом, предком Годуновых. Здесь погребены -основатель Чет и Иван Сусанин, отдавший жизнь за царя. На территории монастыря до наших дней сохранились исторические постройки - Троицкий собор, палаты бояр Романовых, звонница, построенная на средства Годуновых и многое другое.</a:t>
            </a:r>
            <a:br>
              <a:rPr lang="ru-RU" dirty="0" smtClean="0">
                <a:effectLst/>
              </a:rPr>
            </a:br>
            <a:r>
              <a:rPr lang="ru-RU" dirty="0" smtClean="0">
                <a:effectLst/>
              </a:rPr>
              <a:t>В стенах монастыря находится Костромской объединенный историко-архитектурный музей-заповедник "</a:t>
            </a:r>
            <a:r>
              <a:rPr lang="ru-RU" dirty="0" err="1" smtClean="0">
                <a:effectLst/>
              </a:rPr>
              <a:t>Ипатьевский</a:t>
            </a:r>
            <a:r>
              <a:rPr lang="ru-RU" dirty="0" smtClean="0">
                <a:effectLst/>
              </a:rPr>
              <a:t> монастырь" и музей деревянного зодчества.</a:t>
            </a:r>
            <a:br>
              <a:rPr lang="ru-RU" dirty="0" smtClean="0">
                <a:effectLst/>
              </a:rPr>
            </a:br>
            <a:endParaRPr lang="ru-RU" dirty="0">
              <a:effectLst/>
            </a:endParaRPr>
          </a:p>
        </p:txBody>
      </p:sp>
      <p:sp>
        <p:nvSpPr>
          <p:cNvPr id="5" name="Прямоугольник 4"/>
          <p:cNvSpPr/>
          <p:nvPr/>
        </p:nvSpPr>
        <p:spPr>
          <a:xfrm>
            <a:off x="938639" y="520940"/>
            <a:ext cx="7809825"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b="1" cap="none" spc="0" dirty="0" smtClean="0">
                <a:ln w="11430"/>
                <a:solidFill>
                  <a:schemeClr val="accent5">
                    <a:lumMod val="75000"/>
                  </a:schemeClr>
                </a:solidFill>
                <a:effectLst>
                  <a:outerShdw blurRad="50800" dist="39000" dir="5460000" algn="tl">
                    <a:srgbClr val="000000">
                      <a:alpha val="38000"/>
                    </a:srgbClr>
                  </a:outerShdw>
                </a:effectLst>
              </a:rPr>
              <a:t>ИПАТЬЕВСКИЙ  МОНАСТЫРЬ</a:t>
            </a:r>
            <a:endParaRPr lang="ru-RU" sz="4000" b="1" cap="none" spc="0" dirty="0">
              <a:ln w="11430"/>
              <a:solidFill>
                <a:schemeClr val="accent5">
                  <a:lumMod val="75000"/>
                </a:schemeClr>
              </a:solidFill>
              <a:effectLst>
                <a:outerShdw blurRad="50800" dist="39000" dir="5460000" algn="tl">
                  <a:srgbClr val="000000">
                    <a:alpha val="38000"/>
                  </a:srgbClr>
                </a:outerShdw>
              </a:effectLst>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6393" y="1700808"/>
            <a:ext cx="333349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5814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1556792"/>
            <a:ext cx="4464496" cy="3139321"/>
          </a:xfrm>
          <a:prstGeom prst="rect">
            <a:avLst/>
          </a:prstGeom>
        </p:spPr>
        <p:txBody>
          <a:bodyPr wrap="square">
            <a:spAutoFit/>
          </a:bodyPr>
          <a:lstStyle/>
          <a:p>
            <a:r>
              <a:rPr lang="ru-RU" dirty="0" smtClean="0">
                <a:effectLst/>
              </a:rPr>
              <a:t>Иван Осипович Сусанин, известен тем, что зимой 1613 года, спасая царя Михаила Романова, не боясь за свою жизнь, завел отряд польских интервентов в непроходимое лесное болото, за это поляки с ним жестоко расквитались. Тем самым он спас первого царя из династии Романовых, а его подвиг увековечили в каменном монументе. </a:t>
            </a:r>
            <a:br>
              <a:rPr lang="ru-RU" dirty="0" smtClean="0">
                <a:effectLst/>
              </a:rPr>
            </a:br>
            <a:endParaRPr lang="ru-RU" dirty="0">
              <a:effectLst/>
            </a:endParaRPr>
          </a:p>
        </p:txBody>
      </p:sp>
      <p:sp>
        <p:nvSpPr>
          <p:cNvPr id="6" name="Прямоугольник 5"/>
          <p:cNvSpPr/>
          <p:nvPr/>
        </p:nvSpPr>
        <p:spPr>
          <a:xfrm>
            <a:off x="539552" y="332656"/>
            <a:ext cx="7992888" cy="707886"/>
          </a:xfrm>
          <a:prstGeom prst="rect">
            <a:avLst/>
          </a:prstGeom>
          <a:noFill/>
        </p:spPr>
        <p:txBody>
          <a:bodyPr wrap="square" lIns="91440" tIns="45720" rIns="91440" bIns="45720">
            <a:spAutoFit/>
          </a:bodyPr>
          <a:lstStyle/>
          <a:p>
            <a:pPr algn="ctr"/>
            <a:r>
              <a:rPr lang="ru-RU" sz="4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Памятник Ивану Сусанину</a:t>
            </a:r>
            <a:endParaRPr lang="ru-RU" sz="4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5805" y="1307741"/>
            <a:ext cx="3236635" cy="4713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9" y="4149080"/>
            <a:ext cx="2232248"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130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1388969"/>
            <a:ext cx="6660232" cy="4524315"/>
          </a:xfrm>
          <a:prstGeom prst="rect">
            <a:avLst/>
          </a:prstGeom>
        </p:spPr>
        <p:txBody>
          <a:bodyPr wrap="square">
            <a:spAutoFit/>
          </a:bodyPr>
          <a:lstStyle/>
          <a:p>
            <a:r>
              <a:rPr lang="ru-RU" b="1" dirty="0" smtClean="0">
                <a:effectLst/>
              </a:rPr>
              <a:t>Богоявленский </a:t>
            </a:r>
            <a:r>
              <a:rPr lang="ru-RU" b="1" dirty="0" err="1" smtClean="0">
                <a:effectLst/>
              </a:rPr>
              <a:t>Анастасиин</a:t>
            </a:r>
            <a:r>
              <a:rPr lang="ru-RU" b="1" dirty="0" smtClean="0">
                <a:effectLst/>
              </a:rPr>
              <a:t> женский монастырь</a:t>
            </a:r>
            <a:r>
              <a:rPr lang="ru-RU" dirty="0" smtClean="0">
                <a:effectLst/>
              </a:rPr>
              <a:t> .</a:t>
            </a:r>
          </a:p>
          <a:p>
            <a:r>
              <a:rPr lang="ru-RU" dirty="0" smtClean="0">
                <a:effectLst/>
              </a:rPr>
              <a:t>Ранее это было три монастыря: Богоявленский мужской, </a:t>
            </a:r>
            <a:r>
              <a:rPr lang="ru-RU" dirty="0" err="1" smtClean="0">
                <a:effectLst/>
              </a:rPr>
              <a:t>Крестовоздвиженский</a:t>
            </a:r>
            <a:r>
              <a:rPr lang="ru-RU" dirty="0" smtClean="0">
                <a:effectLst/>
              </a:rPr>
              <a:t> и </a:t>
            </a:r>
            <a:r>
              <a:rPr lang="ru-RU" dirty="0" err="1" smtClean="0">
                <a:effectLst/>
              </a:rPr>
              <a:t>Анастасиинский</a:t>
            </a:r>
            <a:r>
              <a:rPr lang="ru-RU" dirty="0" smtClean="0">
                <a:effectLst/>
              </a:rPr>
              <a:t> женский. Основателем Богоявленского по преданию считается старец Никита, ученик Преподобного Сергия. После пожара в 1847 г. мужской монастырь был упразднен и передан в ведение женского </a:t>
            </a:r>
            <a:r>
              <a:rPr lang="ru-RU" dirty="0" err="1" smtClean="0">
                <a:effectLst/>
              </a:rPr>
              <a:t>Крестовоздвиженского</a:t>
            </a:r>
            <a:r>
              <a:rPr lang="ru-RU" dirty="0" smtClean="0">
                <a:effectLst/>
              </a:rPr>
              <a:t>. </a:t>
            </a:r>
            <a:r>
              <a:rPr lang="ru-RU" dirty="0" err="1" smtClean="0">
                <a:effectLst/>
              </a:rPr>
              <a:t>Анастасиин</a:t>
            </a:r>
            <a:r>
              <a:rPr lang="ru-RU" dirty="0" smtClean="0">
                <a:effectLst/>
              </a:rPr>
              <a:t> монастырь был основан в XV веке первой женой Ивана Грозного Анастасией Романовной. В 1764 г. был упразднен, а монахини переведены в </a:t>
            </a:r>
            <a:r>
              <a:rPr lang="ru-RU" dirty="0" err="1" smtClean="0">
                <a:effectLst/>
              </a:rPr>
              <a:t>Крестовоздвиженский</a:t>
            </a:r>
            <a:r>
              <a:rPr lang="ru-RU" dirty="0" smtClean="0">
                <a:effectLst/>
              </a:rPr>
              <a:t> монастырь. Через десять лет </a:t>
            </a:r>
            <a:r>
              <a:rPr lang="ru-RU" dirty="0" err="1" smtClean="0">
                <a:effectLst/>
              </a:rPr>
              <a:t>Анастасиин</a:t>
            </a:r>
            <a:r>
              <a:rPr lang="ru-RU" dirty="0" smtClean="0">
                <a:effectLst/>
              </a:rPr>
              <a:t> монастырь был восстановлен на прежнем своем месте под названием </a:t>
            </a:r>
            <a:r>
              <a:rPr lang="ru-RU" dirty="0" err="1" smtClean="0">
                <a:effectLst/>
              </a:rPr>
              <a:t>Крестовоздвиженского</a:t>
            </a:r>
            <a:r>
              <a:rPr lang="ru-RU" dirty="0" smtClean="0">
                <a:effectLst/>
              </a:rPr>
              <a:t> </a:t>
            </a:r>
            <a:r>
              <a:rPr lang="ru-RU" dirty="0" err="1" smtClean="0">
                <a:effectLst/>
              </a:rPr>
              <a:t>Анастасиина</a:t>
            </a:r>
            <a:r>
              <a:rPr lang="ru-RU" dirty="0" smtClean="0">
                <a:effectLst/>
              </a:rPr>
              <a:t>. Ныне монастырь является действующим.</a:t>
            </a:r>
            <a:br>
              <a:rPr lang="ru-RU" dirty="0" smtClean="0">
                <a:effectLst/>
              </a:rPr>
            </a:br>
            <a:r>
              <a:rPr lang="ru-RU" dirty="0" smtClean="0">
                <a:effectLst/>
              </a:rPr>
              <a:t/>
            </a:r>
            <a:br>
              <a:rPr lang="ru-RU" dirty="0" smtClean="0">
                <a:effectLst/>
              </a:rPr>
            </a:br>
            <a:endParaRPr lang="ru-RU" dirty="0">
              <a:effectLst/>
            </a:endParaRPr>
          </a:p>
        </p:txBody>
      </p:sp>
      <p:sp>
        <p:nvSpPr>
          <p:cNvPr id="5" name="Прямоугольник 4"/>
          <p:cNvSpPr/>
          <p:nvPr/>
        </p:nvSpPr>
        <p:spPr>
          <a:xfrm>
            <a:off x="646521" y="188640"/>
            <a:ext cx="7344816" cy="1200329"/>
          </a:xfrm>
          <a:prstGeom prst="rect">
            <a:avLst/>
          </a:prstGeom>
          <a:noFill/>
        </p:spPr>
        <p:txBody>
          <a:bodyPr wrap="square" lIns="91440" tIns="45720" rIns="91440" bIns="45720">
            <a:spAutoFit/>
          </a:bodyPr>
          <a:lstStyle/>
          <a:p>
            <a:pPr algn="ctr"/>
            <a:r>
              <a:rPr lang="ru-RU"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lumMod val="75000"/>
                  </a:schemeClr>
                </a:solidFill>
                <a:effectLst>
                  <a:outerShdw blurRad="41275" dist="12700" dir="12000000" algn="tl" rotWithShape="0">
                    <a:srgbClr val="000000">
                      <a:alpha val="40000"/>
                    </a:srgbClr>
                  </a:outerShdw>
                </a:effectLst>
              </a:rPr>
              <a:t>Богоявленский  </a:t>
            </a:r>
            <a:r>
              <a:rPr lang="ru-RU" sz="3600" b="1" cap="none" spc="0"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lumMod val="75000"/>
                  </a:schemeClr>
                </a:solidFill>
                <a:effectLst>
                  <a:outerShdw blurRad="41275" dist="12700" dir="12000000" algn="tl" rotWithShape="0">
                    <a:srgbClr val="000000">
                      <a:alpha val="40000"/>
                    </a:srgbClr>
                  </a:outerShdw>
                </a:effectLst>
              </a:rPr>
              <a:t>Анастасиин</a:t>
            </a:r>
            <a:endParaRPr lang="ru-RU" sz="3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lumMod val="75000"/>
                </a:schemeClr>
              </a:solidFill>
              <a:effectLst>
                <a:outerShdw blurRad="41275" dist="12700" dir="12000000" algn="tl" rotWithShape="0">
                  <a:srgbClr val="000000">
                    <a:alpha val="40000"/>
                  </a:srgbClr>
                </a:outerShdw>
              </a:effectLst>
            </a:endParaRPr>
          </a:p>
          <a:p>
            <a:pPr algn="ctr"/>
            <a:r>
              <a:rPr lang="ru-RU"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lumMod val="75000"/>
                  </a:schemeClr>
                </a:solidFill>
                <a:effectLst>
                  <a:outerShdw blurRad="41275" dist="12700" dir="12000000" algn="tl" rotWithShape="0">
                    <a:srgbClr val="000000">
                      <a:alpha val="40000"/>
                    </a:srgbClr>
                  </a:outerShdw>
                </a:effectLst>
              </a:rPr>
              <a:t>ж</a:t>
            </a:r>
            <a:r>
              <a:rPr lang="ru-RU"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lumMod val="75000"/>
                  </a:schemeClr>
                </a:solidFill>
                <a:effectLst>
                  <a:outerShdw blurRad="41275" dist="12700" dir="12000000" algn="tl" rotWithShape="0">
                    <a:srgbClr val="000000">
                      <a:alpha val="40000"/>
                    </a:srgbClr>
                  </a:outerShdw>
                </a:effectLst>
              </a:rPr>
              <a:t>енский монастырь</a:t>
            </a:r>
            <a:endParaRPr lang="ru-RU" sz="3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5">
                  <a:lumMod val="75000"/>
                </a:schemeClr>
              </a:solidFill>
              <a:effectLst>
                <a:outerShdw blurRad="41275" dist="12700" dir="12000000" algn="tl" rotWithShape="0">
                  <a:srgbClr val="000000">
                    <a:alpha val="40000"/>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6453" y="2345588"/>
            <a:ext cx="2452973" cy="2235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4050" y="908720"/>
            <a:ext cx="2525376" cy="1556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4581128"/>
            <a:ext cx="3149274"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descr="http://im3-tub-ru.yandex.net/i?id=61280016-13-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461" y="188640"/>
            <a:ext cx="1080120" cy="1200329"/>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http://im8-tub-ru.yandex.net/i?id=141232658-42-7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5375120"/>
            <a:ext cx="4536503" cy="1482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071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861" y="19116"/>
            <a:ext cx="3666123" cy="276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924944"/>
            <a:ext cx="1979712" cy="3776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267744" y="2780928"/>
            <a:ext cx="6264696" cy="2585323"/>
          </a:xfrm>
          <a:prstGeom prst="rect">
            <a:avLst/>
          </a:prstGeom>
        </p:spPr>
        <p:txBody>
          <a:bodyPr wrap="square">
            <a:spAutoFit/>
          </a:bodyPr>
          <a:lstStyle/>
          <a:p>
            <a:r>
              <a:rPr lang="ru-RU" dirty="0" smtClean="0">
                <a:effectLst/>
              </a:rPr>
              <a:t>Костромские торговые ряды являются одним из самых крупных сохранившихся торговых центров России конца XVIII - начала XIX </a:t>
            </a:r>
            <a:r>
              <a:rPr lang="ru-RU" dirty="0" err="1" smtClean="0">
                <a:effectLst/>
              </a:rPr>
              <a:t>в.в</a:t>
            </a:r>
            <a:r>
              <a:rPr lang="ru-RU" dirty="0" smtClean="0">
                <a:effectLst/>
              </a:rPr>
              <a:t>. Торговые ряды, расположенные на главной площади города, состоят из более двадцати зданий, различных по размерам и спуска к реке Волге. Комплекс зданий Красных, Мучных, Пряничных, Рыбных, Табачных, Масляных, Молочных рядов придают центру города неповторимый и своеобразный архитектурный облик.</a:t>
            </a:r>
            <a:endParaRPr lang="ru-RU" dirty="0">
              <a:effectLst/>
            </a:endParaRPr>
          </a:p>
        </p:txBody>
      </p:sp>
      <p:sp>
        <p:nvSpPr>
          <p:cNvPr id="5" name="Прямоугольник 4"/>
          <p:cNvSpPr/>
          <p:nvPr/>
        </p:nvSpPr>
        <p:spPr>
          <a:xfrm>
            <a:off x="395536" y="620688"/>
            <a:ext cx="5400600" cy="646331"/>
          </a:xfrm>
          <a:prstGeom prst="rect">
            <a:avLst/>
          </a:prstGeom>
          <a:noFill/>
        </p:spPr>
        <p:txBody>
          <a:bodyPr wrap="square" lIns="91440" tIns="45720" rIns="91440" bIns="45720">
            <a:spAutoFit/>
          </a:bodyPr>
          <a:lstStyle/>
          <a:p>
            <a:pPr algn="ctr"/>
            <a:r>
              <a:rPr lang="ru-RU" sz="3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Костромские ряды</a:t>
            </a:r>
            <a:endParaRPr lang="ru-RU"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6" name="Прямоугольник 5"/>
          <p:cNvSpPr/>
          <p:nvPr/>
        </p:nvSpPr>
        <p:spPr>
          <a:xfrm>
            <a:off x="2051720" y="5661248"/>
            <a:ext cx="6948264" cy="646331"/>
          </a:xfrm>
          <a:prstGeom prst="rect">
            <a:avLst/>
          </a:prstGeom>
          <a:noFill/>
        </p:spPr>
        <p:txBody>
          <a:bodyPr wrap="square" lIns="91440" tIns="45720" rIns="91440" bIns="45720">
            <a:spAutoFit/>
          </a:bodyPr>
          <a:lstStyle/>
          <a:p>
            <a:pPr algn="ctr"/>
            <a:r>
              <a:rPr lang="ru-RU" sz="36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Главная площадь-Сковородка</a:t>
            </a:r>
            <a:endParaRPr lang="ru-RU"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240765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771800" y="1556792"/>
            <a:ext cx="5976664" cy="5040560"/>
          </a:xfrm>
        </p:spPr>
        <p:txBody>
          <a:bodyPr>
            <a:normAutofit fontScale="77500" lnSpcReduction="20000"/>
          </a:bodyPr>
          <a:lstStyle/>
          <a:p>
            <a:r>
              <a:rPr lang="ru-RU" b="1" dirty="0"/>
              <a:t>Василий Ярославич (князь Костромской)</a:t>
            </a:r>
            <a:r>
              <a:rPr lang="ru-RU" dirty="0"/>
              <a:t> - Василий Ярославич, князь Костромской и великий князь </a:t>
            </a:r>
            <a:r>
              <a:rPr lang="ru-RU" sz="2300" dirty="0"/>
              <a:t>Владимирский в 1272 - 76 годы, сын великого князя Ярослава Всеволодовича . Полагают, что Кострому </a:t>
            </a:r>
            <a:r>
              <a:rPr lang="ru-RU" dirty="0"/>
              <a:t>он получил по разделу, произведенному дядей его великим князем Святославом Всеволодовичем в 1246 г. Когда великий князь Ярослав Ярославич , в союзе с татарами, готовился силой вернуть себе власть над Новгородом, арест новгородских купцов, произведенный Ярославом в Костроме, побудил Василия принять сторону Новгорода. Став великим князем, Василий лишь после годовой борьбы занял (1273) новгородский стол. Не вполне надежное известие (у Татищева , IV, 47) о второй татарской переписи 1275 г., связываемое с известием о поездке Василия в Орду, и документы церковного собора 1274 г., на котором обсуждались церковные непорядки (ср. "Русская Историческая Библиотека", т. VI), исчерпывают наши сведения о кратковременном великом княжении Василия Ярославича</a:t>
            </a:r>
          </a:p>
        </p:txBody>
      </p:sp>
      <p:pic>
        <p:nvPicPr>
          <p:cNvPr id="9218" name="Picture 2" descr="http://neim-tub.yandex.ru/i?c=1&amp;n=4&amp;permalink=kostromskoj_vasilij">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483768" cy="242088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771800" y="476672"/>
            <a:ext cx="5616624" cy="769441"/>
          </a:xfrm>
          <a:prstGeom prst="rect">
            <a:avLst/>
          </a:prstGeom>
          <a:noFill/>
        </p:spPr>
        <p:txBody>
          <a:bodyPr wrap="square" lIns="91440" tIns="45720" rIns="91440" bIns="45720">
            <a:spAutoFit/>
          </a:bodyPr>
          <a:lstStyle/>
          <a:p>
            <a:pPr algn="ctr"/>
            <a:r>
              <a:rPr lang="ru-RU"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ВАСИЛИЙ ЯРОСЛАВОВИЧ</a:t>
            </a:r>
          </a:p>
          <a:p>
            <a:pPr algn="ctr"/>
            <a:r>
              <a:rPr lang="ru-RU"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Князь  Костромской</a:t>
            </a:r>
            <a:endParaRPr lang="ru-RU" sz="1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9220" name="Picture 4" descr="http://im5-tub-ru.yandex.net/i?id=392766851-01-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58125" y="0"/>
            <a:ext cx="1285875" cy="1575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77483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71</TotalTime>
  <Words>596</Words>
  <Application>Microsoft Office PowerPoint</Application>
  <PresentationFormat>Экран (4:3)</PresentationFormat>
  <Paragraphs>33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Акимова</dc:creator>
  <cp:lastModifiedBy> Акимова</cp:lastModifiedBy>
  <cp:revision>7</cp:revision>
  <dcterms:created xsi:type="dcterms:W3CDTF">2011-11-25T21:36:40Z</dcterms:created>
  <dcterms:modified xsi:type="dcterms:W3CDTF">2011-11-25T22:47:51Z</dcterms:modified>
</cp:coreProperties>
</file>