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7AAFA1D-0A50-454A-B965-16435362F94C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A393F8-BE85-4406-9FC2-08C3BAC210D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692696"/>
            <a:ext cx="6192688" cy="72008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Пять </a:t>
            </a:r>
            <a:r>
              <a:rPr lang="ru-RU" sz="3600" b="1" dirty="0">
                <a:solidFill>
                  <a:srgbClr val="FF0000"/>
                </a:solidFill>
              </a:rPr>
              <a:t>типов уроков</a:t>
            </a:r>
            <a:r>
              <a:rPr lang="ru-RU" sz="3600" dirty="0">
                <a:solidFill>
                  <a:srgbClr val="FF0000"/>
                </a:solidFill>
              </a:rPr>
              <a:t>: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908720"/>
            <a:ext cx="7632848" cy="5400600"/>
          </a:xfrm>
        </p:spPr>
        <p:txBody>
          <a:bodyPr>
            <a:normAutofit fontScale="92500"/>
          </a:bodyPr>
          <a:lstStyle/>
          <a:p>
            <a:pPr marL="457200" lvl="0" indent="-457200" algn="l">
              <a:buFont typeface="Arial" pitchFamily="34" charset="0"/>
              <a:buChar char="•"/>
            </a:pPr>
            <a:r>
              <a:rPr lang="ru-RU" sz="3300" dirty="0" smtClean="0">
                <a:solidFill>
                  <a:srgbClr val="FFC000"/>
                </a:solidFill>
              </a:rPr>
              <a:t>  уроки </a:t>
            </a:r>
            <a:r>
              <a:rPr lang="ru-RU" sz="3300" dirty="0">
                <a:solidFill>
                  <a:srgbClr val="FFC000"/>
                </a:solidFill>
              </a:rPr>
              <a:t>изучения нового учебного материала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3300" dirty="0">
                <a:solidFill>
                  <a:srgbClr val="FFFF00"/>
                </a:solidFill>
              </a:rPr>
              <a:t>уроки совершенствования знаний, умений и навыков (сюда входят уроки формирования умений и навыков, целевого применения усвоенного и др.)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3300" dirty="0">
                <a:solidFill>
                  <a:srgbClr val="FFC000"/>
                </a:solidFill>
              </a:rPr>
              <a:t>уроки обобщения и систематизации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3300" dirty="0">
                <a:solidFill>
                  <a:srgbClr val="FFFF00"/>
                </a:solidFill>
              </a:rPr>
              <a:t>комбинированные уроки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3300" dirty="0">
                <a:solidFill>
                  <a:srgbClr val="FFC000"/>
                </a:solidFill>
              </a:rPr>
              <a:t>уроки контроля и коррекции знаний, умений и навыков </a:t>
            </a:r>
          </a:p>
          <a:p>
            <a:endParaRPr lang="ru-RU" dirty="0"/>
          </a:p>
        </p:txBody>
      </p:sp>
      <p:pic>
        <p:nvPicPr>
          <p:cNvPr id="1026" name="Picture 2" descr="C:\Documents and Settings\Тая\Рабочий стол\3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1"/>
            <a:ext cx="1115616" cy="108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4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15062"/>
            <a:ext cx="61926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Нетрадиционные формы урока: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75654" y="908720"/>
            <a:ext cx="741682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урок-спектакль;  </a:t>
            </a:r>
            <a:r>
              <a:rPr lang="ru-RU" sz="2000" b="1" dirty="0" smtClean="0"/>
              <a:t>ролевые игры;  урок-игра;</a:t>
            </a:r>
          </a:p>
          <a:p>
            <a:r>
              <a:rPr lang="ru-RU" sz="2000" b="1" dirty="0" smtClean="0"/>
              <a:t>исполнение сказочного сюжета;  смотр знаний;</a:t>
            </a:r>
          </a:p>
          <a:p>
            <a:r>
              <a:rPr lang="ru-RU" sz="2000" b="1" dirty="0" smtClean="0"/>
              <a:t>урок фантазирования;  урок-зачет;  урок </a:t>
            </a:r>
            <a:r>
              <a:rPr lang="ru-RU" sz="2000" b="1" dirty="0" err="1" smtClean="0"/>
              <a:t>взаимообучения</a:t>
            </a:r>
            <a:r>
              <a:rPr lang="ru-RU" sz="2000" b="1" dirty="0" smtClean="0"/>
              <a:t>;</a:t>
            </a:r>
          </a:p>
          <a:p>
            <a:r>
              <a:rPr lang="ru-RU" sz="2000" b="1" dirty="0" smtClean="0"/>
              <a:t>урок-путешествие;  круглый стол или конференция;</a:t>
            </a:r>
          </a:p>
          <a:p>
            <a:r>
              <a:rPr lang="ru-RU" sz="2000" b="1" dirty="0" smtClean="0"/>
              <a:t>урок-состязание;  пресс-конференция;  урок открытых мыслей; урок-восхождение;  лекция-диалог;  лекция-конференция;  математический хоккей; урок творчества; лекция вдвоем;  </a:t>
            </a:r>
            <a:r>
              <a:rPr lang="ru-RU" sz="2000" b="1" dirty="0" smtClean="0"/>
              <a:t>урок-соревнование;</a:t>
            </a:r>
            <a:r>
              <a:rPr lang="ru-RU" sz="2000" b="1" dirty="0" smtClean="0"/>
              <a:t> урок-конкурс; урок-диспут;  </a:t>
            </a:r>
            <a:r>
              <a:rPr lang="ru-RU" sz="2000" b="1" dirty="0" err="1" smtClean="0"/>
              <a:t>межпредметный</a:t>
            </a:r>
            <a:r>
              <a:rPr lang="ru-RU" sz="2000" b="1" dirty="0" smtClean="0"/>
              <a:t> интегрированный урок;  урок-КВН;</a:t>
            </a:r>
          </a:p>
          <a:p>
            <a:r>
              <a:rPr lang="ru-RU" sz="2000" b="1" dirty="0" smtClean="0"/>
              <a:t>урок-диалог;</a:t>
            </a:r>
            <a:r>
              <a:rPr lang="ru-RU" sz="2000" b="1" dirty="0" smtClean="0"/>
              <a:t>  игра «Волшебный конверт»;  </a:t>
            </a:r>
            <a:r>
              <a:rPr lang="ru-RU" sz="2000" b="1" dirty="0" smtClean="0"/>
              <a:t>мозговая </a:t>
            </a:r>
            <a:r>
              <a:rPr lang="ru-RU" sz="2000" b="1" dirty="0"/>
              <a:t>атака</a:t>
            </a:r>
            <a:r>
              <a:rPr lang="ru-RU" sz="2000" b="1" dirty="0" smtClean="0"/>
              <a:t>;</a:t>
            </a:r>
            <a:r>
              <a:rPr lang="ru-RU" sz="2000" b="1" dirty="0" smtClean="0"/>
              <a:t> урок-лекция; урок-эврика;  </a:t>
            </a:r>
            <a:r>
              <a:rPr lang="ru-RU" sz="2000" b="1" dirty="0"/>
              <a:t> </a:t>
            </a:r>
            <a:r>
              <a:rPr lang="ru-RU" sz="2000" b="1" dirty="0" smtClean="0"/>
              <a:t>урок-викторина;</a:t>
            </a:r>
            <a:r>
              <a:rPr lang="ru-RU" sz="2000" b="1" dirty="0" smtClean="0"/>
              <a:t> ролевая деловая игра; </a:t>
            </a:r>
            <a:r>
              <a:rPr lang="ru-RU" sz="2000" b="1" dirty="0" smtClean="0"/>
              <a:t>урок-брифинг;</a:t>
            </a:r>
            <a:r>
              <a:rPr lang="ru-RU" sz="2000" b="1" dirty="0" smtClean="0"/>
              <a:t> урок-турнир; аукцион знаний;</a:t>
            </a:r>
          </a:p>
          <a:p>
            <a:r>
              <a:rPr lang="ru-RU" sz="2000" b="1" dirty="0" smtClean="0"/>
              <a:t>игра </a:t>
            </a:r>
            <a:r>
              <a:rPr lang="ru-RU" sz="2000" b="1" dirty="0"/>
              <a:t>«Следствие ведут знатоки</a:t>
            </a:r>
            <a:r>
              <a:rPr lang="ru-RU" sz="2000" b="1" dirty="0" smtClean="0"/>
              <a:t>»;</a:t>
            </a:r>
            <a:r>
              <a:rPr lang="ru-RU" sz="2000" b="1" dirty="0" smtClean="0"/>
              <a:t>  актуальное интервью;</a:t>
            </a:r>
          </a:p>
          <a:p>
            <a:r>
              <a:rPr lang="ru-RU" sz="2000" b="1" dirty="0" smtClean="0"/>
              <a:t>имитационно-ролевое моделирование;  моделирование </a:t>
            </a:r>
            <a:r>
              <a:rPr lang="ru-RU" sz="2000" b="1" dirty="0"/>
              <a:t>мышления </a:t>
            </a:r>
            <a:r>
              <a:rPr lang="ru-RU" sz="2000" b="1" dirty="0" smtClean="0"/>
              <a:t>учащихся.</a:t>
            </a:r>
            <a:endParaRPr lang="ru-RU" sz="2000" b="1" dirty="0"/>
          </a:p>
          <a:p>
            <a:r>
              <a:rPr lang="ru-RU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-2461141"/>
            <a:ext cx="2427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деловая игра;</a:t>
            </a:r>
          </a:p>
        </p:txBody>
      </p:sp>
      <p:pic>
        <p:nvPicPr>
          <p:cNvPr id="7" name="Picture 2" descr="C:\Documents and Settings\Тая\Рабочий стол\3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863" y="5661248"/>
            <a:ext cx="1002876" cy="97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11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1334" y="404664"/>
            <a:ext cx="3238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уроков.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1628800"/>
            <a:ext cx="63367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0070C0"/>
                </a:solidFill>
                <a:latin typeface="AnastasiaScript" pitchFamily="2" charset="0"/>
              </a:rPr>
              <a:t>Структура урока </a:t>
            </a:r>
            <a:r>
              <a:rPr lang="ru-RU" sz="4000" b="1" dirty="0">
                <a:latin typeface="AnastasiaScript" pitchFamily="2" charset="0"/>
              </a:rPr>
              <a:t>- это совокупность различных вариантов взаимодействий между элементами урока, возникающая в процессе обучения и обеспечивающая его целенаправленную действенность.</a:t>
            </a:r>
          </a:p>
        </p:txBody>
      </p:sp>
      <p:pic>
        <p:nvPicPr>
          <p:cNvPr id="4" name="Picture 2" descr="C:\Documents and Settings\Тая\Рабочий стол\3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861927" cy="83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55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634082"/>
          </a:xfrm>
        </p:spPr>
        <p:txBody>
          <a:bodyPr>
            <a:normAutofit fontScale="90000"/>
          </a:bodyPr>
          <a:lstStyle/>
          <a:p>
            <a:r>
              <a:rPr lang="ru-RU" sz="3200" b="1" i="1" dirty="0">
                <a:solidFill>
                  <a:srgbClr val="FF0000"/>
                </a:solidFill>
              </a:rPr>
              <a:t>Требования к современному уроку.</a:t>
            </a:r>
            <a:r>
              <a:rPr lang="ru-RU" sz="3200" i="1" dirty="0"/>
              <a:t/>
            </a:r>
            <a:br>
              <a:rPr lang="ru-RU" sz="3200" i="1" dirty="0"/>
            </a:br>
            <a:endParaRPr lang="ru-RU" sz="3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590465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b="1" i="1" dirty="0">
                <a:solidFill>
                  <a:srgbClr val="00B050"/>
                </a:solidFill>
              </a:rPr>
              <a:t>Дидактические требования к уроку:</a:t>
            </a:r>
            <a:endParaRPr lang="ru-RU" sz="9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5500" b="1" dirty="0">
                <a:solidFill>
                  <a:schemeClr val="accent4">
                    <a:lumMod val="75000"/>
                  </a:schemeClr>
                </a:solidFill>
              </a:rPr>
              <a:t>• </a:t>
            </a:r>
            <a:r>
              <a:rPr lang="ru-RU" sz="6400" b="1" dirty="0">
                <a:solidFill>
                  <a:schemeClr val="accent4">
                    <a:lumMod val="75000"/>
                  </a:schemeClr>
                </a:solidFill>
              </a:rPr>
              <a:t>четкое формулирование </a:t>
            </a:r>
            <a:r>
              <a:rPr lang="ru-RU" sz="7200" b="1" dirty="0">
                <a:solidFill>
                  <a:srgbClr val="C00000"/>
                </a:solidFill>
              </a:rPr>
              <a:t>триединой дидактической цели:  </a:t>
            </a:r>
            <a:r>
              <a:rPr lang="ru-RU" sz="7200" b="1" dirty="0">
                <a:solidFill>
                  <a:schemeClr val="accent4">
                    <a:lumMod val="75000"/>
                  </a:schemeClr>
                </a:solidFill>
              </a:rPr>
              <a:t>         </a:t>
            </a:r>
            <a:endParaRPr lang="ru-RU" sz="7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55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7200" b="1" i="1" dirty="0" smtClean="0">
                <a:solidFill>
                  <a:srgbClr val="C00000"/>
                </a:solidFill>
              </a:rPr>
              <a:t>образовательная</a:t>
            </a:r>
            <a:r>
              <a:rPr lang="ru-RU" sz="7200" b="1" dirty="0">
                <a:solidFill>
                  <a:srgbClr val="C00000"/>
                </a:solidFill>
              </a:rPr>
              <a:t>: </a:t>
            </a:r>
            <a:r>
              <a:rPr lang="ru-RU" sz="6400" b="1" dirty="0">
                <a:solidFill>
                  <a:schemeClr val="accent4">
                    <a:lumMod val="75000"/>
                  </a:schemeClr>
                </a:solidFill>
              </a:rPr>
              <a:t>вооружить учащихся системой знаний, умений и навыков;</a:t>
            </a:r>
          </a:p>
          <a:p>
            <a:pPr marL="0" indent="0">
              <a:buNone/>
            </a:pPr>
            <a:r>
              <a:rPr lang="ru-RU" sz="6400" b="1" i="1" dirty="0">
                <a:solidFill>
                  <a:srgbClr val="C00000"/>
                </a:solidFill>
              </a:rPr>
              <a:t>воспитательная</a:t>
            </a:r>
            <a:r>
              <a:rPr lang="ru-RU" sz="6400" b="1" dirty="0">
                <a:solidFill>
                  <a:srgbClr val="C00000"/>
                </a:solidFill>
              </a:rPr>
              <a:t>: </a:t>
            </a:r>
            <a:r>
              <a:rPr lang="ru-RU" sz="6400" b="1" dirty="0">
                <a:solidFill>
                  <a:schemeClr val="accent4">
                    <a:lumMod val="75000"/>
                  </a:schemeClr>
                </a:solidFill>
              </a:rPr>
              <a:t>формировать у учащихся научное мировоззрение, нравственные качества личности, взгляды и убеждения;</a:t>
            </a:r>
          </a:p>
          <a:p>
            <a:pPr marL="0" indent="0">
              <a:buNone/>
            </a:pPr>
            <a:r>
              <a:rPr lang="ru-RU" sz="7200" b="1" i="1" dirty="0">
                <a:solidFill>
                  <a:srgbClr val="C00000"/>
                </a:solidFill>
              </a:rPr>
              <a:t>развивающая</a:t>
            </a:r>
            <a:r>
              <a:rPr lang="ru-RU" sz="7200" b="1" dirty="0">
                <a:solidFill>
                  <a:srgbClr val="C00000"/>
                </a:solidFill>
              </a:rPr>
              <a:t>: </a:t>
            </a:r>
            <a:r>
              <a:rPr lang="ru-RU" sz="6400" b="1" dirty="0">
                <a:solidFill>
                  <a:schemeClr val="accent4">
                    <a:lumMod val="75000"/>
                  </a:schemeClr>
                </a:solidFill>
              </a:rPr>
              <a:t>при обучении развивать у учащихся познавательный интерес, творческие способности, волю, эмоции, познавательные способности - речь, память, внимание, воображение, восприятие;</a:t>
            </a:r>
          </a:p>
          <a:p>
            <a:pPr marL="0" indent="0">
              <a:buNone/>
            </a:pPr>
            <a:endParaRPr lang="ru-RU" sz="55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6400" b="1" dirty="0" smtClean="0">
                <a:solidFill>
                  <a:schemeClr val="accent4">
                    <a:lumMod val="75000"/>
                  </a:schemeClr>
                </a:solidFill>
              </a:rPr>
              <a:t>• </a:t>
            </a:r>
            <a:r>
              <a:rPr lang="ru-RU" sz="6400" b="1" dirty="0">
                <a:solidFill>
                  <a:schemeClr val="accent4">
                    <a:lumMod val="75000"/>
                  </a:schemeClr>
                </a:solidFill>
              </a:rPr>
              <a:t>определение оптимального содержания урока в соответствии с требованием учебной программы и целями урока, с учетом уровня подготовки и подготовленности учащихся;</a:t>
            </a:r>
          </a:p>
          <a:p>
            <a:pPr marL="0" indent="0">
              <a:buNone/>
            </a:pPr>
            <a:endParaRPr lang="ru-RU" sz="6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6400" b="1" dirty="0" smtClean="0">
                <a:solidFill>
                  <a:schemeClr val="accent4">
                    <a:lumMod val="75000"/>
                  </a:schemeClr>
                </a:solidFill>
              </a:rPr>
              <a:t>• </a:t>
            </a:r>
            <a:r>
              <a:rPr lang="ru-RU" sz="6400" b="1" dirty="0">
                <a:solidFill>
                  <a:schemeClr val="accent4">
                    <a:lumMod val="75000"/>
                  </a:schemeClr>
                </a:solidFill>
              </a:rPr>
              <a:t>прогнозирование уровня усвоения учащимися научных знаний, </a:t>
            </a:r>
            <a:r>
              <a:rPr lang="ru-RU" sz="6400" b="1" dirty="0" err="1">
                <a:solidFill>
                  <a:schemeClr val="accent4">
                    <a:lumMod val="75000"/>
                  </a:schemeClr>
                </a:solidFill>
              </a:rPr>
              <a:t>сформированности</a:t>
            </a:r>
            <a:r>
              <a:rPr lang="ru-RU" sz="6400" b="1" dirty="0">
                <a:solidFill>
                  <a:schemeClr val="accent4">
                    <a:lumMod val="75000"/>
                  </a:schemeClr>
                </a:solidFill>
              </a:rPr>
              <a:t> умений и навыков, как на уроке, так и на отдельных его этапах;</a:t>
            </a:r>
          </a:p>
          <a:p>
            <a:pPr marL="0" indent="0">
              <a:buNone/>
            </a:pPr>
            <a:endParaRPr lang="ru-RU" sz="6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6400" b="1" dirty="0" smtClean="0">
                <a:solidFill>
                  <a:schemeClr val="accent4">
                    <a:lumMod val="75000"/>
                  </a:schemeClr>
                </a:solidFill>
              </a:rPr>
              <a:t>• </a:t>
            </a:r>
            <a:r>
              <a:rPr lang="ru-RU" sz="6400" b="1" dirty="0">
                <a:solidFill>
                  <a:schemeClr val="accent4">
                    <a:lumMod val="75000"/>
                  </a:schemeClr>
                </a:solidFill>
              </a:rPr>
              <a:t>выбор наиболее рациональных методов, приемов и средств обучения, стимулирования и контроля их оптимального воздействия на каждом этапе урока;</a:t>
            </a:r>
          </a:p>
          <a:p>
            <a:pPr marL="0" indent="0">
              <a:buNone/>
            </a:pPr>
            <a:endParaRPr lang="ru-RU" sz="6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6400" b="1" dirty="0" smtClean="0">
                <a:solidFill>
                  <a:schemeClr val="accent4">
                    <a:lumMod val="75000"/>
                  </a:schemeClr>
                </a:solidFill>
              </a:rPr>
              <a:t>• </a:t>
            </a:r>
            <a:r>
              <a:rPr lang="ru-RU" sz="6400" b="1" dirty="0">
                <a:solidFill>
                  <a:schemeClr val="accent4">
                    <a:lumMod val="75000"/>
                  </a:schemeClr>
                </a:solidFill>
              </a:rPr>
              <a:t>выбор, обеспечивающий познавательную активность, сочетание различных форм коллективной и индивидуальной работы на уроке и максимальную самостоятельность учащихся в процессе учения;</a:t>
            </a:r>
          </a:p>
          <a:p>
            <a:pPr marL="0" indent="0">
              <a:buNone/>
            </a:pPr>
            <a:endParaRPr lang="ru-RU" sz="6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6400" b="1" dirty="0" smtClean="0">
                <a:solidFill>
                  <a:schemeClr val="accent4">
                    <a:lumMod val="75000"/>
                  </a:schemeClr>
                </a:solidFill>
              </a:rPr>
              <a:t>• </a:t>
            </a:r>
            <a:r>
              <a:rPr lang="ru-RU" sz="6400" b="1" dirty="0">
                <a:solidFill>
                  <a:schemeClr val="accent4">
                    <a:lumMod val="75000"/>
                  </a:schemeClr>
                </a:solidFill>
              </a:rPr>
              <a:t>реализация на уроке всех дидактических принципов; </a:t>
            </a:r>
          </a:p>
          <a:p>
            <a:pPr marL="0" lvl="0" indent="0">
              <a:buNone/>
            </a:pPr>
            <a:r>
              <a:rPr lang="ru-RU" sz="6400" b="1" dirty="0">
                <a:solidFill>
                  <a:schemeClr val="accent4">
                    <a:lumMod val="75000"/>
                  </a:schemeClr>
                </a:solidFill>
              </a:rPr>
              <a:t>создание условий успешного учения учащихся.</a:t>
            </a:r>
          </a:p>
          <a:p>
            <a:endParaRPr lang="ru-RU" dirty="0"/>
          </a:p>
        </p:txBody>
      </p:sp>
      <p:pic>
        <p:nvPicPr>
          <p:cNvPr id="4" name="Picture 2" descr="C:\Documents and Settings\Тая\Рабочий стол\3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445224"/>
            <a:ext cx="1115616" cy="108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99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056784" cy="1296144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>
                <a:solidFill>
                  <a:srgbClr val="92D050"/>
                </a:solidFill>
              </a:rPr>
              <a:t>Психологические требования к уроку:</a:t>
            </a:r>
            <a:r>
              <a:rPr lang="ru-RU" sz="2800" b="1" dirty="0">
                <a:solidFill>
                  <a:srgbClr val="92D050"/>
                </a:solidFill>
              </a:rPr>
              <a:t/>
            </a:r>
            <a:br>
              <a:rPr lang="ru-RU" sz="2800" b="1" dirty="0">
                <a:solidFill>
                  <a:srgbClr val="92D050"/>
                </a:solidFill>
              </a:rPr>
            </a:br>
            <a:endParaRPr lang="ru-RU" sz="2800" b="1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291264" cy="3672408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Психологическая цель </a:t>
            </a:r>
            <a:r>
              <a:rPr lang="ru-RU" dirty="0" smtClean="0">
                <a:solidFill>
                  <a:srgbClr val="C00000"/>
                </a:solidFill>
              </a:rPr>
              <a:t>урока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Стиль </a:t>
            </a:r>
            <a:r>
              <a:rPr lang="ru-RU" dirty="0" smtClean="0">
                <a:solidFill>
                  <a:srgbClr val="C00000"/>
                </a:solidFill>
              </a:rPr>
              <a:t>урока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Организация познавательной деятельности </a:t>
            </a:r>
            <a:r>
              <a:rPr lang="ru-RU" dirty="0" smtClean="0">
                <a:solidFill>
                  <a:srgbClr val="C00000"/>
                </a:solidFill>
              </a:rPr>
              <a:t>учащихся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Организованность учащихся</a:t>
            </a:r>
          </a:p>
        </p:txBody>
      </p:sp>
      <p:pic>
        <p:nvPicPr>
          <p:cNvPr id="4" name="Picture 2" descr="C:\Documents and Settings\Тая\Рабочий стол\3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467" y="5373216"/>
            <a:ext cx="1115616" cy="108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58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7"/>
            <a:ext cx="7038873" cy="792088"/>
          </a:xfrm>
        </p:spPr>
        <p:txBody>
          <a:bodyPr>
            <a:normAutofit fontScale="90000"/>
          </a:bodyPr>
          <a:lstStyle/>
          <a:p>
            <a:r>
              <a:rPr lang="ru-RU" sz="3200" b="1" i="1" dirty="0">
                <a:solidFill>
                  <a:srgbClr val="92D050"/>
                </a:solidFill>
              </a:rPr>
              <a:t>Гигиенические требования к уроку:</a:t>
            </a:r>
            <a:endParaRPr lang="ru-RU" sz="3200" b="1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001419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1) </a:t>
            </a:r>
            <a:r>
              <a:rPr lang="ru-RU" i="1" dirty="0">
                <a:solidFill>
                  <a:srgbClr val="7030A0"/>
                </a:solidFill>
              </a:rPr>
              <a:t>температурный режим: </a:t>
            </a:r>
            <a:r>
              <a:rPr lang="ru-RU" i="1" dirty="0" smtClean="0">
                <a:solidFill>
                  <a:srgbClr val="7030A0"/>
                </a:solidFill>
              </a:rPr>
              <a:t>    </a:t>
            </a:r>
            <a:r>
              <a:rPr lang="ru-RU" dirty="0" smtClean="0">
                <a:solidFill>
                  <a:srgbClr val="FF0000"/>
                </a:solidFill>
              </a:rPr>
              <a:t>15 - 18</a:t>
            </a:r>
            <a:r>
              <a:rPr lang="ru-RU" baseline="30000" dirty="0" smtClean="0">
                <a:solidFill>
                  <a:srgbClr val="FF0000"/>
                </a:solidFill>
              </a:rPr>
              <a:t>о</a:t>
            </a:r>
            <a:r>
              <a:rPr lang="ru-RU" dirty="0" smtClean="0">
                <a:solidFill>
                  <a:srgbClr val="FF0000"/>
                </a:solidFill>
              </a:rPr>
              <a:t>С,</a:t>
            </a:r>
          </a:p>
          <a:p>
            <a:r>
              <a:rPr lang="ru-RU" dirty="0" smtClean="0"/>
              <a:t> </a:t>
            </a:r>
            <a:r>
              <a:rPr lang="ru-RU" i="1" dirty="0">
                <a:solidFill>
                  <a:srgbClr val="7030A0"/>
                </a:solidFill>
              </a:rPr>
              <a:t>влажность: </a:t>
            </a:r>
            <a:r>
              <a:rPr lang="ru-RU" i="1" dirty="0" smtClean="0">
                <a:solidFill>
                  <a:srgbClr val="7030A0"/>
                </a:solidFill>
              </a:rPr>
              <a:t>    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30 </a:t>
            </a:r>
            <a:r>
              <a:rPr lang="ru-RU" dirty="0">
                <a:solidFill>
                  <a:srgbClr val="FF0000"/>
                </a:solidFill>
              </a:rPr>
              <a:t>– 60%;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2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r>
              <a:rPr lang="ru-RU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физико-химические свойства воздуха (необходимость 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проветривания</a:t>
            </a:r>
            <a:r>
              <a:rPr lang="ru-RU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);</a:t>
            </a:r>
          </a:p>
          <a:p>
            <a:r>
              <a:rPr lang="ru-RU" i="1" dirty="0">
                <a:solidFill>
                  <a:srgbClr val="FFC000"/>
                </a:solidFill>
              </a:rPr>
              <a:t>3) освещение;</a:t>
            </a:r>
          </a:p>
          <a:p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4) предупреждение утомления и переутомления;</a:t>
            </a:r>
          </a:p>
          <a:p>
            <a:r>
              <a:rPr lang="ru-RU" i="1" dirty="0">
                <a:solidFill>
                  <a:schemeClr val="accent5">
                    <a:lumMod val="75000"/>
                  </a:schemeClr>
                </a:solidFill>
              </a:rPr>
              <a:t>5) чередование видов деятельности (смена слушания выполнением вычислительных, графических и практических работ);</a:t>
            </a:r>
          </a:p>
          <a:p>
            <a:r>
              <a:rPr lang="ru-RU" i="1" dirty="0">
                <a:solidFill>
                  <a:schemeClr val="accent3">
                    <a:lumMod val="75000"/>
                  </a:schemeClr>
                </a:solidFill>
              </a:rPr>
              <a:t>6) своевременное и качественное проведение физкультминуток;</a:t>
            </a:r>
          </a:p>
          <a:p>
            <a:r>
              <a:rPr lang="ru-RU" i="1" dirty="0">
                <a:solidFill>
                  <a:schemeClr val="bg1">
                    <a:lumMod val="50000"/>
                  </a:schemeClr>
                </a:solidFill>
              </a:rPr>
              <a:t>7) соблюдение правильной рабочей позы учащегося;</a:t>
            </a:r>
          </a:p>
          <a:p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8) соответствие классной мебели росту школьника.</a:t>
            </a:r>
          </a:p>
          <a:p>
            <a:endParaRPr lang="ru-RU" i="1" dirty="0"/>
          </a:p>
        </p:txBody>
      </p:sp>
      <p:pic>
        <p:nvPicPr>
          <p:cNvPr id="4" name="Picture 2" descr="C:\Documents and Settings\Тая\Рабочий стол\3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3" y="5805264"/>
            <a:ext cx="787749" cy="76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25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6923112" cy="634082"/>
          </a:xfrm>
        </p:spPr>
        <p:txBody>
          <a:bodyPr>
            <a:normAutofit fontScale="90000"/>
          </a:bodyPr>
          <a:lstStyle/>
          <a:p>
            <a:r>
              <a:rPr lang="ru-RU" sz="2800" i="1" dirty="0">
                <a:solidFill>
                  <a:srgbClr val="92D050"/>
                </a:solidFill>
              </a:rPr>
              <a:t>Требования к технике проведения урока:</a:t>
            </a:r>
            <a:endParaRPr lang="ru-RU" sz="2800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073427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1) урок должен быть </a:t>
            </a:r>
            <a:r>
              <a:rPr lang="ru-RU" b="1" i="1" dirty="0">
                <a:solidFill>
                  <a:srgbClr val="C00000"/>
                </a:solidFill>
              </a:rPr>
              <a:t>эмоциональным, вызывать интерес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к </a:t>
            </a:r>
            <a:r>
              <a:rPr lang="ru-RU" b="1" i="1" dirty="0">
                <a:solidFill>
                  <a:srgbClr val="002060"/>
                </a:solidFill>
              </a:rPr>
              <a:t>учению и </a:t>
            </a:r>
            <a:r>
              <a:rPr lang="ru-RU" b="1" i="1" dirty="0">
                <a:solidFill>
                  <a:srgbClr val="C00000"/>
                </a:solidFill>
              </a:rPr>
              <a:t>воспитывать </a:t>
            </a:r>
            <a:r>
              <a:rPr lang="ru-RU" b="1" i="1" dirty="0">
                <a:solidFill>
                  <a:srgbClr val="002060"/>
                </a:solidFill>
              </a:rPr>
              <a:t>потребность в знаниях;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2) </a:t>
            </a:r>
            <a:r>
              <a:rPr lang="ru-RU" b="1" i="1" dirty="0">
                <a:solidFill>
                  <a:srgbClr val="C00000"/>
                </a:solidFill>
              </a:rPr>
              <a:t>темп и ритм урока </a:t>
            </a:r>
            <a:r>
              <a:rPr lang="ru-RU" b="1" i="1" dirty="0">
                <a:solidFill>
                  <a:srgbClr val="002060"/>
                </a:solidFill>
              </a:rPr>
              <a:t>должны быть оптимальными, </a:t>
            </a:r>
            <a:r>
              <a:rPr lang="ru-RU" b="1" i="1" dirty="0">
                <a:solidFill>
                  <a:srgbClr val="C00000"/>
                </a:solidFill>
              </a:rPr>
              <a:t>действия учителя и учащихся </a:t>
            </a:r>
            <a:r>
              <a:rPr lang="ru-RU" b="1" i="1" dirty="0">
                <a:solidFill>
                  <a:srgbClr val="002060"/>
                </a:solidFill>
              </a:rPr>
              <a:t>завершенными;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3) необходим полный </a:t>
            </a:r>
            <a:r>
              <a:rPr lang="ru-RU" b="1" i="1" dirty="0">
                <a:solidFill>
                  <a:srgbClr val="C00000"/>
                </a:solidFill>
              </a:rPr>
              <a:t>контакт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>
                <a:solidFill>
                  <a:srgbClr val="002060"/>
                </a:solidFill>
              </a:rPr>
              <a:t>во взаимодействии учителя и учащихся на уроке, должны соблюдаться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педагогический такт </a:t>
            </a:r>
            <a:r>
              <a:rPr lang="ru-RU" b="1" i="1" dirty="0">
                <a:solidFill>
                  <a:srgbClr val="002060"/>
                </a:solidFill>
              </a:rPr>
              <a:t>и педагогический </a:t>
            </a:r>
            <a:r>
              <a:rPr lang="ru-RU" b="1" i="1" dirty="0">
                <a:solidFill>
                  <a:srgbClr val="C00000"/>
                </a:solidFill>
              </a:rPr>
              <a:t>оптимизм;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4) доминировать должна </a:t>
            </a:r>
            <a:r>
              <a:rPr lang="ru-RU" b="1" i="1" dirty="0">
                <a:solidFill>
                  <a:srgbClr val="C00000"/>
                </a:solidFill>
              </a:rPr>
              <a:t>атмосфера доброжелательности </a:t>
            </a:r>
            <a:r>
              <a:rPr lang="ru-RU" b="1" i="1" dirty="0">
                <a:solidFill>
                  <a:srgbClr val="002060"/>
                </a:solidFill>
              </a:rPr>
              <a:t>и активного </a:t>
            </a:r>
            <a:r>
              <a:rPr lang="ru-RU" b="1" i="1" dirty="0">
                <a:solidFill>
                  <a:srgbClr val="C00000"/>
                </a:solidFill>
              </a:rPr>
              <a:t>творческого труда;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5) по возможности следует </a:t>
            </a:r>
            <a:r>
              <a:rPr lang="ru-RU" b="1" i="1" dirty="0">
                <a:solidFill>
                  <a:srgbClr val="C00000"/>
                </a:solidFill>
              </a:rPr>
              <a:t>менять виды деятельности </a:t>
            </a:r>
            <a:r>
              <a:rPr lang="ru-RU" b="1" i="1" dirty="0">
                <a:solidFill>
                  <a:srgbClr val="002060"/>
                </a:solidFill>
              </a:rPr>
              <a:t>учащихся, оптимально </a:t>
            </a:r>
            <a:r>
              <a:rPr lang="ru-RU" b="1" i="1" dirty="0">
                <a:solidFill>
                  <a:srgbClr val="C00000"/>
                </a:solidFill>
              </a:rPr>
              <a:t>сочетать различные методы и приемы </a:t>
            </a:r>
            <a:r>
              <a:rPr lang="ru-RU" b="1" i="1" dirty="0">
                <a:solidFill>
                  <a:srgbClr val="002060"/>
                </a:solidFill>
              </a:rPr>
              <a:t>обучения;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6) обеспечить соблюдение </a:t>
            </a:r>
            <a:r>
              <a:rPr lang="ru-RU" b="1" i="1" dirty="0">
                <a:solidFill>
                  <a:srgbClr val="C00000"/>
                </a:solidFill>
              </a:rPr>
              <a:t>единого орфографического режима </a:t>
            </a:r>
            <a:r>
              <a:rPr lang="ru-RU" b="1" i="1" dirty="0">
                <a:solidFill>
                  <a:srgbClr val="002060"/>
                </a:solidFill>
              </a:rPr>
              <a:t>школы;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7) учитель должен обеспечить </a:t>
            </a:r>
            <a:r>
              <a:rPr lang="ru-RU" b="1" i="1" dirty="0">
                <a:solidFill>
                  <a:srgbClr val="C00000"/>
                </a:solidFill>
              </a:rPr>
              <a:t>активное учение каждого школьника.</a:t>
            </a:r>
          </a:p>
          <a:p>
            <a:endParaRPr lang="ru-RU" dirty="0"/>
          </a:p>
        </p:txBody>
      </p:sp>
      <p:pic>
        <p:nvPicPr>
          <p:cNvPr id="4" name="Picture 2" descr="C:\Documents and Settings\Тая\Рабочий стол\3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523" y="5805264"/>
            <a:ext cx="787749" cy="76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05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86</TotalTime>
  <Words>484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Пять типов уроков: </vt:lpstr>
      <vt:lpstr>Презентация PowerPoint</vt:lpstr>
      <vt:lpstr>Презентация PowerPoint</vt:lpstr>
      <vt:lpstr>Требования к современному уроку. </vt:lpstr>
      <vt:lpstr>Психологические требования к уроку: </vt:lpstr>
      <vt:lpstr>Гигиенические требования к уроку:</vt:lpstr>
      <vt:lpstr>Требования к технике проведения урока: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Пять типов уроков: </dc:title>
  <dc:creator>Тая</dc:creator>
  <cp:lastModifiedBy>Тая</cp:lastModifiedBy>
  <cp:revision>8</cp:revision>
  <dcterms:created xsi:type="dcterms:W3CDTF">2012-08-27T16:24:06Z</dcterms:created>
  <dcterms:modified xsi:type="dcterms:W3CDTF">2012-08-27T17:51:03Z</dcterms:modified>
</cp:coreProperties>
</file>