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  <p:sldMasterId id="2147483686" r:id="rId4"/>
  </p:sldMasterIdLst>
  <p:notesMasterIdLst>
    <p:notesMasterId r:id="rId16"/>
  </p:notesMasterIdLst>
  <p:sldIdLst>
    <p:sldId id="263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58" r:id="rId13"/>
    <p:sldId id="260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четверть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русский язык</c:v>
                </c:pt>
                <c:pt idx="1">
                  <c:v>чтение</c:v>
                </c:pt>
                <c:pt idx="2">
                  <c:v>математика</c:v>
                </c:pt>
                <c:pt idx="3">
                  <c:v>окружающий мир</c:v>
                </c:pt>
                <c:pt idx="4">
                  <c:v>изо</c:v>
                </c:pt>
                <c:pt idx="5">
                  <c:v>труд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44.4</c:v>
                </c:pt>
                <c:pt idx="1">
                  <c:v>55.6</c:v>
                </c:pt>
                <c:pt idx="2">
                  <c:v>66.7</c:v>
                </c:pt>
                <c:pt idx="3">
                  <c:v>88.9</c:v>
                </c:pt>
                <c:pt idx="4">
                  <c:v>77.8</c:v>
                </c:pt>
                <c:pt idx="5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 четверть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русский язык</c:v>
                </c:pt>
                <c:pt idx="1">
                  <c:v>чтение</c:v>
                </c:pt>
                <c:pt idx="2">
                  <c:v>математика</c:v>
                </c:pt>
                <c:pt idx="3">
                  <c:v>окружающий мир</c:v>
                </c:pt>
                <c:pt idx="4">
                  <c:v>изо</c:v>
                </c:pt>
                <c:pt idx="5">
                  <c:v>труд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66.7</c:v>
                </c:pt>
                <c:pt idx="1">
                  <c:v>66.7</c:v>
                </c:pt>
                <c:pt idx="2">
                  <c:v>66.7</c:v>
                </c:pt>
                <c:pt idx="3">
                  <c:v>88.9</c:v>
                </c:pt>
                <c:pt idx="4">
                  <c:v>77.8</c:v>
                </c:pt>
                <c:pt idx="5">
                  <c:v>77.8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720256"/>
        <c:axId val="43851072"/>
      </c:barChart>
      <c:catAx>
        <c:axId val="82720256"/>
        <c:scaling>
          <c:orientation val="minMax"/>
        </c:scaling>
        <c:delete val="0"/>
        <c:axPos val="b"/>
        <c:majorTickMark val="out"/>
        <c:minorTickMark val="none"/>
        <c:tickLblPos val="nextTo"/>
        <c:crossAx val="43851072"/>
        <c:crosses val="autoZero"/>
        <c:auto val="1"/>
        <c:lblAlgn val="ctr"/>
        <c:lblOffset val="100"/>
        <c:noMultiLvlLbl val="0"/>
      </c:catAx>
      <c:valAx>
        <c:axId val="43851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720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3C73A-B471-4B2E-B4C3-04925F71F544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5E1DD-52A7-4514-B120-13969644D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616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499064-C4F6-4464-8566-01298A2AEC6A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1100">
                <a:solidFill>
                  <a:srgbClr val="CC00CC"/>
                </a:solidFill>
                <a:latin typeface="Arial Unicode MS" pitchFamily="34" charset="-128"/>
              </a:rPr>
              <a:t>ИКТ в работе с родителями можно использовать:</a:t>
            </a:r>
          </a:p>
          <a:p>
            <a:r>
              <a:rPr lang="ru-RU" altLang="ru-RU" sz="1100">
                <a:solidFill>
                  <a:srgbClr val="CC00CC"/>
                </a:solidFill>
                <a:latin typeface="Arial Unicode MS" pitchFamily="34" charset="-128"/>
              </a:rPr>
              <a:t>для коммуникаций (о чем мы уже рассказали);</a:t>
            </a:r>
          </a:p>
          <a:p>
            <a:r>
              <a:rPr lang="ru-RU" altLang="ru-RU" sz="1100">
                <a:solidFill>
                  <a:srgbClr val="CC00CC"/>
                </a:solidFill>
                <a:latin typeface="Arial Unicode MS" pitchFamily="34" charset="-128"/>
              </a:rPr>
              <a:t>для проведения родительских собраний.</a:t>
            </a:r>
          </a:p>
          <a:p>
            <a:r>
              <a:rPr lang="ru-RU" altLang="ru-RU" sz="1100">
                <a:solidFill>
                  <a:srgbClr val="CC00CC"/>
                </a:solidFill>
                <a:latin typeface="Arial Unicode MS" pitchFamily="34" charset="-128"/>
              </a:rPr>
              <a:t>Родительские собрания можно проводить через Интернет-форум, где на вопросы родителей могут отвечать не только классные руководители и учителя, администрация школы, но и специалисты Управления Образованием.</a:t>
            </a:r>
          </a:p>
          <a:p>
            <a:r>
              <a:rPr lang="ru-RU" altLang="ru-RU" sz="1100">
                <a:solidFill>
                  <a:srgbClr val="CC00CC"/>
                </a:solidFill>
                <a:latin typeface="Arial Unicode MS" pitchFamily="34" charset="-128"/>
              </a:rPr>
              <a:t>Для проведения обычных родительских собраний можно использовать презентации. </a:t>
            </a:r>
          </a:p>
          <a:p>
            <a:r>
              <a:rPr lang="ru-RU" altLang="ru-RU" sz="1100">
                <a:solidFill>
                  <a:srgbClr val="CC00CC"/>
                </a:solidFill>
                <a:latin typeface="Arial Unicode MS" pitchFamily="34" charset="-128"/>
              </a:rPr>
              <a:t>Например, родительское собрание на тему: </a:t>
            </a:r>
            <a:r>
              <a:rPr lang="ru-RU" altLang="ru-RU" sz="1100">
                <a:solidFill>
                  <a:srgbClr val="009999"/>
                </a:solidFill>
                <a:latin typeface="Arial Unicode MS" pitchFamily="34" charset="-128"/>
              </a:rPr>
              <a:t>"Гиперактивный ребенок в школе"</a:t>
            </a:r>
            <a:r>
              <a:rPr lang="ru-RU" altLang="ru-RU" sz="1100">
                <a:solidFill>
                  <a:srgbClr val="CC00CC"/>
                </a:solidFill>
                <a:latin typeface="Arial Unicode MS" pitchFamily="34" charset="-128"/>
              </a:rPr>
              <a:t> (разработано Кауновой О.Н.)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1B3F-3218-41D2-B05F-9003D263E945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560C-3851-48C9-9814-B77DC3CB0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9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1B3F-3218-41D2-B05F-9003D263E945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560C-3851-48C9-9814-B77DC3CB0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7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1B3F-3218-41D2-B05F-9003D263E945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560C-3851-48C9-9814-B77DC3CB0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990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4E9DB36-8CBE-4037-A23D-DE5B171532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3460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B61C8-C13C-45C5-BC65-E1DFE5E453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C773-1178-4F2E-9F45-CCAAAA0084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093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86598-DDD1-4370-8D8C-14CCE3CB96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BF6F1-F29C-4699-916F-76E273E945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07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67E29-DE67-4E76-810F-2F32DA5E19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ED95A-60C0-49FD-B223-E04B90369C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59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B5693-56D6-4725-BFEE-14767952EE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813EB-5306-4682-A798-DCEB908231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46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EDCBA-A522-4832-8A5F-3E19FE9B50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EC8CD-C6C2-40BA-81C5-F98446198A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714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DD0E6-C141-4999-A7AC-C4064A6A51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C8DB9-A9D9-4C68-918E-C4D21B8B80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26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42495-4B25-4A67-8585-71753BD4A8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694AF-476C-45B8-92B1-714E36F457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1B3F-3218-41D2-B05F-9003D263E945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560C-3851-48C9-9814-B77DC3CB0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06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A60C9-EA6C-4061-9ACC-8E8CE972EF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FD069-4AB7-45EC-9191-D532C883AC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0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24E07-2C2C-4475-9951-CD9A99319B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C5681-BDFD-4FC7-AEB8-5301CCC17E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6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823C9-33D3-464E-946F-C986AED2AF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A67E6-68E2-4E84-A133-E80DCE0D11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35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67FC3-2FA9-422D-87FC-B4786F756E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4B4FC-F630-48CC-ACD0-F3D74873E0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54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75C11-0431-46E7-B939-C26D2B396A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A3136-3B71-468F-B2BA-FFDA9BBBFD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75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1745C-60AA-4FE3-A6B5-BFD3D80EAB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CAD51-A30F-4BED-907F-679EA5A031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562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54F01-4876-43AA-8950-488EEE27E0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100C0-771B-4E35-986D-1FFDE896D3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314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23790-30AC-42E4-9848-E80CA4E0DA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B1A5A-5032-43F7-B421-9BAE7B11A5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64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ABAB3-2359-4478-B6A4-F93AB5980A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E9ACF-498B-41E0-8DB3-9F8EFA90AA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75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87E82-D283-4F56-B2BD-FAC56B9C30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D8ACE-52E4-4FFD-AA9F-792EDD0F70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90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1B3F-3218-41D2-B05F-9003D263E945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560C-3851-48C9-9814-B77DC3CB0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3184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9B34C-0681-48DB-8C2B-0842594B6D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74CCE-B569-4FA2-9D39-1DE264B776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244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1C6F6-F2FE-406B-8446-251941F0D5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0E6ED-9530-43A4-B6FE-90F7EDD903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13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E819-4F60-4F36-9FB7-7B2D4866FA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3BF99-300E-4268-A7BD-5245893BA1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75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C2306-C0A3-4F64-BBB2-39F778604E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2C52-7209-4BE6-B012-541218BF89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406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BBF45-3EDB-41C8-A86F-8FCD423C9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333AD-DDD2-4F02-802B-E5FA0B3305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83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FB9D-0B3B-4DBB-9D8E-F427BD3AD6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9F60-63D3-4A4B-B146-53D10AB4B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85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FB9D-0B3B-4DBB-9D8E-F427BD3AD6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9F60-63D3-4A4B-B146-53D10AB4B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353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FB9D-0B3B-4DBB-9D8E-F427BD3AD6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9F60-63D3-4A4B-B146-53D10AB4B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344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FB9D-0B3B-4DBB-9D8E-F427BD3AD6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9F60-63D3-4A4B-B146-53D10AB4B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85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FB9D-0B3B-4DBB-9D8E-F427BD3AD6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9F60-63D3-4A4B-B146-53D10AB4B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0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1B3F-3218-41D2-B05F-9003D263E945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560C-3851-48C9-9814-B77DC3CB0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1203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FB9D-0B3B-4DBB-9D8E-F427BD3AD6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9F60-63D3-4A4B-B146-53D10AB4B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794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FB9D-0B3B-4DBB-9D8E-F427BD3AD6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9F60-63D3-4A4B-B146-53D10AB4B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483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FB9D-0B3B-4DBB-9D8E-F427BD3AD6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9F60-63D3-4A4B-B146-53D10AB4B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362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FB9D-0B3B-4DBB-9D8E-F427BD3AD6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9F60-63D3-4A4B-B146-53D10AB4B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9889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FB9D-0B3B-4DBB-9D8E-F427BD3AD6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9F60-63D3-4A4B-B146-53D10AB4B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004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FB9D-0B3B-4DBB-9D8E-F427BD3AD6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D9F60-63D3-4A4B-B146-53D10AB4B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6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1B3F-3218-41D2-B05F-9003D263E945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560C-3851-48C9-9814-B77DC3CB0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6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1B3F-3218-41D2-B05F-9003D263E945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560C-3851-48C9-9814-B77DC3CB0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28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1B3F-3218-41D2-B05F-9003D263E945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560C-3851-48C9-9814-B77DC3CB0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56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1B3F-3218-41D2-B05F-9003D263E945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560C-3851-48C9-9814-B77DC3CB0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3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1B3F-3218-41D2-B05F-9003D263E945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1560C-3851-48C9-9814-B77DC3CB0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64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F1B3F-3218-41D2-B05F-9003D263E945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1560C-3851-48C9-9814-B77DC3CB0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02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09CB1B-2F66-49DE-B536-2D3E6EF255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D63269-11A9-4C86-B1A9-DEFCA8861F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5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822C5B-C6FB-4AC5-A6D1-A93561BBE8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804286-5810-4D64-9A3B-AE601C5E05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2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8FB9D-0B3B-4DBB-9D8E-F427BD3AD6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D9F60-63D3-4A4B-B146-53D10AB4B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2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555776" y="1844824"/>
            <a:ext cx="5544616" cy="1470025"/>
          </a:xfrm>
        </p:spPr>
        <p:txBody>
          <a:bodyPr/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Внедрение инновационных технологий в работе </a:t>
            </a:r>
            <a:br>
              <a:rPr lang="ru-RU" sz="3200" b="1" dirty="0" smtClean="0">
                <a:solidFill>
                  <a:srgbClr val="800000"/>
                </a:solidFill>
              </a:rPr>
            </a:br>
            <a:r>
              <a:rPr lang="ru-RU" sz="3200" b="1" dirty="0" smtClean="0">
                <a:solidFill>
                  <a:srgbClr val="800000"/>
                </a:solidFill>
              </a:rPr>
              <a:t>с </a:t>
            </a:r>
            <a:r>
              <a:rPr lang="ru-RU" sz="3200" b="1" dirty="0">
                <a:solidFill>
                  <a:srgbClr val="800000"/>
                </a:solidFill>
              </a:rPr>
              <a:t>родителями </a:t>
            </a:r>
            <a:r>
              <a:rPr lang="ru-RU" sz="3200" b="1" dirty="0" smtClean="0">
                <a:solidFill>
                  <a:srgbClr val="800000"/>
                </a:solidFill>
              </a:rPr>
              <a:t/>
            </a:r>
            <a:br>
              <a:rPr lang="ru-RU" sz="3200" b="1" dirty="0" smtClean="0">
                <a:solidFill>
                  <a:srgbClr val="800000"/>
                </a:solidFill>
              </a:rPr>
            </a:br>
            <a:r>
              <a:rPr lang="ru-RU" sz="3200" b="1" dirty="0" smtClean="0">
                <a:solidFill>
                  <a:srgbClr val="800000"/>
                </a:solidFill>
              </a:rPr>
              <a:t>обучающихся с ОВЗ </a:t>
            </a:r>
            <a:br>
              <a:rPr lang="ru-RU" sz="3200" b="1" dirty="0" smtClean="0">
                <a:solidFill>
                  <a:srgbClr val="800000"/>
                </a:solidFill>
              </a:rPr>
            </a:br>
            <a:r>
              <a:rPr lang="ru-RU" sz="3200" b="1" dirty="0" smtClean="0">
                <a:solidFill>
                  <a:srgbClr val="800000"/>
                </a:solidFill>
              </a:rPr>
              <a:t>в условиях коррекционной школы </a:t>
            </a:r>
            <a:r>
              <a:rPr lang="en-US" sz="3200" b="1" dirty="0" smtClean="0">
                <a:solidFill>
                  <a:srgbClr val="800000"/>
                </a:solidFill>
              </a:rPr>
              <a:t>VIII</a:t>
            </a:r>
            <a:r>
              <a:rPr lang="ru-RU" sz="3200" b="1" dirty="0" smtClean="0">
                <a:solidFill>
                  <a:srgbClr val="800000"/>
                </a:solidFill>
              </a:rPr>
              <a:t> вида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941168"/>
            <a:ext cx="4536504" cy="1008112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начальных классов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Соломенцева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</a:p>
        </p:txBody>
      </p:sp>
    </p:spTree>
    <p:extLst>
      <p:ext uri="{BB962C8B-B14F-4D97-AF65-F5344CB8AC3E}">
        <p14:creationId xmlns:p14="http://schemas.microsoft.com/office/powerpoint/2010/main" val="36772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95288" y="-242888"/>
            <a:ext cx="8229600" cy="1143001"/>
          </a:xfrm>
        </p:spPr>
        <p:txBody>
          <a:bodyPr/>
          <a:lstStyle/>
          <a:p>
            <a:endParaRPr lang="ru-RU" altLang="ru-RU" i="1" dirty="0">
              <a:solidFill>
                <a:srgbClr val="FFAE43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3924300"/>
            <a:ext cx="2895600" cy="21717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25" y="1600200"/>
            <a:ext cx="3257550" cy="21717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600200"/>
            <a:ext cx="3255268" cy="21717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24300"/>
            <a:ext cx="3168352" cy="2171700"/>
          </a:xfrm>
        </p:spPr>
      </p:pic>
    </p:spTree>
    <p:extLst>
      <p:ext uri="{BB962C8B-B14F-4D97-AF65-F5344CB8AC3E}">
        <p14:creationId xmlns:p14="http://schemas.microsoft.com/office/powerpoint/2010/main" val="386633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600200"/>
            <a:ext cx="2895600" cy="21717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1600200"/>
            <a:ext cx="2895600" cy="2171700"/>
          </a:xfrm>
        </p:spPr>
      </p:pic>
      <p:sp>
        <p:nvSpPr>
          <p:cNvPr id="5" name="Объект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04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3131840" y="2060848"/>
            <a:ext cx="5040040" cy="1470025"/>
          </a:xfrm>
        </p:spPr>
        <p:txBody>
          <a:bodyPr/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3200" b="1" i="1" dirty="0">
                <a:solidFill>
                  <a:prstClr val="black"/>
                </a:solidFill>
                <a:latin typeface="Calibri" pitchFamily="34" charset="0"/>
                <a:ea typeface="Times New Roman"/>
                <a:cs typeface="Calibri" pitchFamily="34" charset="0"/>
              </a:rPr>
              <a:t>«Только вместе с родителями, общими усилиями, учителя могут дать детям большое человеческое счастье.»</a:t>
            </a:r>
            <a:r>
              <a:rPr lang="ru-RU" sz="3200" b="1" i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3200" b="1" i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3200" b="1" i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5013176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               </a:t>
            </a:r>
            <a:r>
              <a:rPr lang="ru-RU" sz="2800" b="1" i="1" dirty="0" smtClean="0">
                <a:solidFill>
                  <a:prstClr val="black"/>
                </a:solidFill>
                <a:ea typeface="Times New Roman"/>
                <a:cs typeface="+mj-cs"/>
              </a:rPr>
              <a:t>В</a:t>
            </a:r>
            <a:r>
              <a:rPr lang="ru-RU" sz="2800" b="1" i="1" dirty="0">
                <a:solidFill>
                  <a:prstClr val="black"/>
                </a:solidFill>
                <a:ea typeface="Times New Roman"/>
                <a:cs typeface="+mj-cs"/>
              </a:rPr>
              <a:t>. А. Сухомлинский</a:t>
            </a:r>
            <a:r>
              <a:rPr lang="ru-RU" sz="2800" dirty="0">
                <a:solidFill>
                  <a:prstClr val="black"/>
                </a:solidFill>
                <a:ea typeface="Times New Roman"/>
                <a:cs typeface="+mj-cs"/>
              </a:rPr>
              <a:t/>
            </a:r>
            <a:br>
              <a:rPr lang="ru-RU" sz="2800" dirty="0">
                <a:solidFill>
                  <a:prstClr val="black"/>
                </a:solidFill>
                <a:ea typeface="Times New Roman"/>
                <a:cs typeface="+mj-cs"/>
              </a:rPr>
            </a:b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28823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22310" y="1196752"/>
            <a:ext cx="7266114" cy="3456383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1F497D"/>
                </a:solidFill>
                <a:ea typeface="Calibri"/>
                <a:cs typeface="Times New Roman"/>
              </a:rPr>
              <a:t>В основе взаимодействия семьи и классного руководителя должны лежать  </a:t>
            </a:r>
            <a:r>
              <a:rPr lang="ru-RU" sz="2800" b="1" i="1" dirty="0">
                <a:solidFill>
                  <a:srgbClr val="FF0000"/>
                </a:solidFill>
                <a:ea typeface="Calibri"/>
                <a:cs typeface="Times New Roman"/>
              </a:rPr>
              <a:t>принципы</a:t>
            </a:r>
            <a:r>
              <a:rPr lang="ru-RU" sz="2800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ea typeface="Calibri"/>
                <a:cs typeface="Times New Roman"/>
              </a:rPr>
              <a:t>взаимного доверия и уважения, поддержки и помощи, терпения и терпимости по отношению друг к другу.</a:t>
            </a:r>
            <a:endParaRPr lang="ru-RU" sz="28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619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46651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kern="0" dirty="0">
                <a:solidFill>
                  <a:prstClr val="black"/>
                </a:solidFill>
                <a:ea typeface="+mj-ea"/>
                <a:cs typeface="+mj-cs"/>
              </a:rPr>
              <a:t>Основные направления сотрудничества </a:t>
            </a:r>
            <a:br>
              <a:rPr lang="ru-RU" sz="3200" b="1" kern="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3200" b="1" kern="0" dirty="0">
                <a:solidFill>
                  <a:prstClr val="black"/>
                </a:solidFill>
                <a:ea typeface="+mj-ea"/>
                <a:cs typeface="+mj-cs"/>
              </a:rPr>
              <a:t>классного руководителя с родителями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1916832"/>
            <a:ext cx="2448273" cy="4608512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ea typeface="+mn-ea"/>
                <a:cs typeface="+mn-cs"/>
              </a:rPr>
              <a:t>Психолого-педагогическое просвещение родителей  </a:t>
            </a: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>(индивидуальные </a:t>
            </a: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>и тематические консультации;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>родительские собрания и другие)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15816" y="1916832"/>
            <a:ext cx="2880320" cy="4608512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prstClr val="black"/>
                </a:solidFill>
                <a:ea typeface="+mn-ea"/>
                <a:cs typeface="+mn-cs"/>
              </a:rPr>
              <a:t>Вовлечение родителей в учебно- воспитательный процесс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>( дни открытых дверей;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>дни творчества детей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>и их родителей;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>открытые уроки и внеклассные мероприятия;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>помощь в организации и проведении внеклассных дел и укрепление </a:t>
            </a:r>
            <a:r>
              <a:rPr lang="ru-RU" sz="1800" dirty="0" smtClean="0">
                <a:solidFill>
                  <a:prstClr val="black"/>
                </a:solidFill>
                <a:ea typeface="+mn-ea"/>
                <a:cs typeface="+mn-cs"/>
              </a:rPr>
              <a:t>материально-технической </a:t>
            </a: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>базы школы и класса;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>шефская помощь)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012160" y="1916832"/>
            <a:ext cx="2808312" cy="4608512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prstClr val="black"/>
                </a:solidFill>
                <a:ea typeface="+mn-ea"/>
                <a:cs typeface="+mn-cs"/>
              </a:rPr>
              <a:t>Участие родителей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prstClr val="black"/>
                </a:solidFill>
                <a:ea typeface="+mn-ea"/>
                <a:cs typeface="+mn-cs"/>
              </a:rPr>
              <a:t>в управлении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prstClr val="black"/>
                </a:solidFill>
                <a:ea typeface="+mn-ea"/>
                <a:cs typeface="+mn-cs"/>
              </a:rPr>
              <a:t>учебно-воспитательным </a:t>
            </a:r>
            <a:r>
              <a:rPr lang="ru-RU" sz="2200" b="1" dirty="0">
                <a:solidFill>
                  <a:prstClr val="black"/>
                </a:solidFill>
                <a:ea typeface="+mn-ea"/>
                <a:cs typeface="+mn-cs"/>
              </a:rPr>
              <a:t>процессом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>(участие родителей класса в работе совета школы;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>участие родителей класса в работе родительского комитета</a:t>
            </a:r>
            <a:r>
              <a:rPr lang="ru-RU" sz="1800" dirty="0" smtClean="0">
                <a:solidFill>
                  <a:prstClr val="black"/>
                </a:solidFill>
                <a:ea typeface="+mn-ea"/>
                <a:cs typeface="+mn-cs"/>
              </a:rPr>
              <a:t>;)</a:t>
            </a:r>
            <a:endParaRPr lang="ru-RU" sz="18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266528" y="1332122"/>
            <a:ext cx="432048" cy="4344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111" y="1323869"/>
            <a:ext cx="4937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603" y="1323869"/>
            <a:ext cx="4937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2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67747" y="2606779"/>
            <a:ext cx="2576061" cy="576064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1F497D"/>
                </a:solidFill>
                <a:ea typeface="Times New Roman"/>
                <a:cs typeface="Calibri" pitchFamily="34" charset="0"/>
              </a:rPr>
              <a:t>Индивидуальные</a:t>
            </a:r>
            <a:endParaRPr lang="ru-RU" sz="2400" b="1" dirty="0">
              <a:solidFill>
                <a:prstClr val="black"/>
              </a:solidFill>
              <a:ea typeface="+mn-ea"/>
              <a:cs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115358" y="2624426"/>
            <a:ext cx="2481235" cy="576064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1F497D"/>
                </a:solidFill>
                <a:ea typeface="Times New Roman"/>
                <a:cs typeface="Calibri" pitchFamily="34" charset="0"/>
              </a:rPr>
              <a:t>Групповые</a:t>
            </a:r>
            <a:endParaRPr lang="ru-RU" sz="2400" b="1" dirty="0">
              <a:solidFill>
                <a:prstClr val="black"/>
              </a:solidFill>
              <a:ea typeface="+mn-ea"/>
              <a:cs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870457" y="2599274"/>
            <a:ext cx="3002807" cy="576064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1F497D"/>
                </a:solidFill>
                <a:ea typeface="Times New Roman"/>
                <a:cs typeface="Calibri" pitchFamily="34" charset="0"/>
              </a:rPr>
              <a:t>Коллективные</a:t>
            </a:r>
            <a:endParaRPr lang="ru-RU" sz="2400" b="1" dirty="0">
              <a:solidFill>
                <a:prstClr val="black"/>
              </a:solidFill>
              <a:ea typeface="+mn-ea"/>
              <a:cs typeface="Calibri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3696549">
            <a:off x="2699793" y="1109412"/>
            <a:ext cx="432048" cy="18108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36" y="1565960"/>
            <a:ext cx="493713" cy="9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8576" y="188640"/>
            <a:ext cx="5721289" cy="1224136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1F497D"/>
                </a:solidFill>
                <a:ea typeface="Calibri"/>
                <a:cs typeface="Calibri" pitchFamily="34" charset="0"/>
              </a:rPr>
              <a:t>Формы </a:t>
            </a:r>
            <a:r>
              <a:rPr lang="ru-RU" sz="3200" b="1" dirty="0">
                <a:solidFill>
                  <a:srgbClr val="1F497D"/>
                </a:solidFill>
                <a:ea typeface="Calibri"/>
                <a:cs typeface="Calibri" pitchFamily="34" charset="0"/>
              </a:rPr>
              <a:t>связи школы и семьи</a:t>
            </a:r>
            <a:r>
              <a:rPr lang="ru-RU" sz="3200" dirty="0">
                <a:solidFill>
                  <a:srgbClr val="1F497D"/>
                </a:solidFill>
                <a:ea typeface="Calibri"/>
                <a:cs typeface="Calibri" pitchFamily="34" charset="0"/>
              </a:rPr>
              <a:t> </a:t>
            </a:r>
          </a:p>
        </p:txBody>
      </p:sp>
      <p:sp>
        <p:nvSpPr>
          <p:cNvPr id="10" name="Стрелка вниз 9"/>
          <p:cNvSpPr/>
          <p:nvPr/>
        </p:nvSpPr>
        <p:spPr>
          <a:xfrm rot="6730333" flipH="1" flipV="1">
            <a:off x="5635467" y="1010682"/>
            <a:ext cx="469981" cy="1990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48274" y="3345769"/>
            <a:ext cx="2576061" cy="3270958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42900" indent="-342900" algn="l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v"/>
            </a:pPr>
            <a:r>
              <a:rPr lang="ru-RU" sz="2000" dirty="0" smtClean="0">
                <a:solidFill>
                  <a:prstClr val="black"/>
                </a:solidFill>
                <a:ea typeface="+mn-ea"/>
                <a:cs typeface="Calibri" pitchFamily="34" charset="0"/>
              </a:rPr>
              <a:t>посещение </a:t>
            </a:r>
            <a:r>
              <a:rPr lang="ru-RU" sz="2000" dirty="0">
                <a:solidFill>
                  <a:prstClr val="black"/>
                </a:solidFill>
                <a:ea typeface="+mn-ea"/>
                <a:cs typeface="Calibri" pitchFamily="34" charset="0"/>
              </a:rPr>
              <a:t>на </a:t>
            </a:r>
            <a:r>
              <a:rPr lang="ru-RU" sz="2000" dirty="0" smtClean="0">
                <a:solidFill>
                  <a:prstClr val="black"/>
                </a:solidFill>
                <a:ea typeface="+mn-ea"/>
                <a:cs typeface="Calibri" pitchFamily="34" charset="0"/>
              </a:rPr>
              <a:t>дому</a:t>
            </a:r>
            <a:endParaRPr lang="ru-RU" sz="2000" dirty="0">
              <a:solidFill>
                <a:prstClr val="black"/>
              </a:solidFill>
              <a:ea typeface="+mn-ea"/>
              <a:cs typeface="Calibri" pitchFamily="34" charset="0"/>
            </a:endParaRPr>
          </a:p>
          <a:p>
            <a:pPr marL="342900" indent="-342900" algn="l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v"/>
            </a:pPr>
            <a:r>
              <a:rPr lang="ru-RU" sz="2000" dirty="0" smtClean="0">
                <a:solidFill>
                  <a:prstClr val="black"/>
                </a:solidFill>
                <a:ea typeface="+mn-ea"/>
                <a:cs typeface="Calibri" pitchFamily="34" charset="0"/>
              </a:rPr>
              <a:t>приглашение </a:t>
            </a:r>
            <a:r>
              <a:rPr lang="ru-RU" sz="2000" dirty="0">
                <a:solidFill>
                  <a:prstClr val="black"/>
                </a:solidFill>
                <a:ea typeface="+mn-ea"/>
                <a:cs typeface="Calibri" pitchFamily="34" charset="0"/>
              </a:rPr>
              <a:t>в </a:t>
            </a:r>
            <a:r>
              <a:rPr lang="ru-RU" sz="2000" dirty="0" smtClean="0">
                <a:solidFill>
                  <a:prstClr val="black"/>
                </a:solidFill>
                <a:ea typeface="+mn-ea"/>
                <a:cs typeface="Calibri" pitchFamily="34" charset="0"/>
              </a:rPr>
              <a:t>школу</a:t>
            </a:r>
            <a:endParaRPr lang="ru-RU" sz="2000" dirty="0">
              <a:solidFill>
                <a:prstClr val="black"/>
              </a:solidFill>
              <a:ea typeface="+mn-ea"/>
              <a:cs typeface="Calibri" pitchFamily="34" charset="0"/>
            </a:endParaRPr>
          </a:p>
          <a:p>
            <a:pPr marL="342900" indent="-342900" algn="l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v"/>
            </a:pPr>
            <a:r>
              <a:rPr lang="ru-RU" sz="2000" dirty="0" smtClean="0">
                <a:solidFill>
                  <a:prstClr val="black"/>
                </a:solidFill>
                <a:ea typeface="+mn-ea"/>
                <a:cs typeface="Calibri" pitchFamily="34" charset="0"/>
              </a:rPr>
              <a:t>индивидуальные консультации педагога</a:t>
            </a:r>
            <a:endParaRPr lang="ru-RU" sz="2000" dirty="0">
              <a:solidFill>
                <a:prstClr val="black"/>
              </a:solidFill>
              <a:ea typeface="+mn-ea"/>
              <a:cs typeface="Calibri" pitchFamily="34" charset="0"/>
            </a:endParaRPr>
          </a:p>
          <a:p>
            <a:pPr marL="342900" indent="-342900" algn="l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v"/>
            </a:pPr>
            <a:r>
              <a:rPr lang="ru-RU" sz="2000" dirty="0" smtClean="0">
                <a:solidFill>
                  <a:prstClr val="black"/>
                </a:solidFill>
                <a:ea typeface="+mn-ea"/>
                <a:cs typeface="Calibri" pitchFamily="34" charset="0"/>
              </a:rPr>
              <a:t>переписка</a:t>
            </a:r>
            <a:endParaRPr lang="ru-RU" sz="2000" dirty="0">
              <a:solidFill>
                <a:prstClr val="black"/>
              </a:solidFill>
              <a:ea typeface="+mn-ea"/>
              <a:cs typeface="Calibri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131840" y="3384751"/>
            <a:ext cx="2448273" cy="3231976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ea typeface="+mn-ea"/>
                <a:cs typeface="+mn-cs"/>
              </a:rPr>
              <a:t>тематические </a:t>
            </a:r>
            <a:r>
              <a:rPr lang="ru-RU" sz="2000" dirty="0" smtClean="0">
                <a:solidFill>
                  <a:srgbClr val="002060"/>
                </a:solidFill>
                <a:ea typeface="+mn-ea"/>
                <a:cs typeface="+mn-cs"/>
              </a:rPr>
              <a:t>консультации</a:t>
            </a:r>
            <a:endParaRPr lang="ru-RU" sz="2000" dirty="0">
              <a:solidFill>
                <a:srgbClr val="002060"/>
              </a:solidFill>
              <a:ea typeface="+mn-ea"/>
              <a:cs typeface="+mn-cs"/>
            </a:endParaRPr>
          </a:p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ea typeface="+mn-ea"/>
                <a:cs typeface="+mn-cs"/>
              </a:rPr>
              <a:t>классные </a:t>
            </a:r>
            <a:r>
              <a:rPr lang="ru-RU" sz="2000" dirty="0">
                <a:solidFill>
                  <a:srgbClr val="002060"/>
                </a:solidFill>
                <a:ea typeface="+mn-ea"/>
                <a:cs typeface="+mn-cs"/>
              </a:rPr>
              <a:t>детские </a:t>
            </a:r>
            <a:r>
              <a:rPr lang="ru-RU" sz="2000" dirty="0" smtClean="0">
                <a:solidFill>
                  <a:srgbClr val="002060"/>
                </a:solidFill>
                <a:ea typeface="+mn-ea"/>
                <a:cs typeface="+mn-cs"/>
              </a:rPr>
              <a:t>мероприятия</a:t>
            </a:r>
          </a:p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ea typeface="+mn-ea"/>
                <a:cs typeface="+mn-cs"/>
              </a:rPr>
              <a:t>родительские вечера</a:t>
            </a:r>
            <a:endParaRPr lang="ru-RU" sz="2000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458" y="3306790"/>
            <a:ext cx="3002807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012160" y="3306790"/>
            <a:ext cx="27119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</a:rPr>
              <a:t>классные родительские собрания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</a:rPr>
              <a:t>общешкольные родительские собрания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</a:rPr>
              <a:t>дни открытых дверей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</a:rPr>
              <a:t>концерты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</a:rPr>
              <a:t>выставки учебных работ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</a:rPr>
              <a:t>творческие отчеты</a:t>
            </a:r>
          </a:p>
        </p:txBody>
      </p:sp>
    </p:spTree>
    <p:extLst>
      <p:ext uri="{BB962C8B-B14F-4D97-AF65-F5344CB8AC3E}">
        <p14:creationId xmlns:p14="http://schemas.microsoft.com/office/powerpoint/2010/main" val="227634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907703" y="476671"/>
            <a:ext cx="5752540" cy="779893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ru-RU" sz="3200" b="1" i="1" kern="0" dirty="0">
              <a:solidFill>
                <a:srgbClr val="000000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девочка в форме2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3097" y="4619630"/>
            <a:ext cx="1158005" cy="1870251"/>
          </a:xfrm>
          <a:prstGeom prst="rect">
            <a:avLst/>
          </a:prstGeom>
        </p:spPr>
      </p:pic>
      <p:pic>
        <p:nvPicPr>
          <p:cNvPr id="9" name="Рисунок 8" descr="мальчик в форме2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24" r="22540"/>
          <a:stretch>
            <a:fillRect/>
          </a:stretch>
        </p:blipFill>
        <p:spPr>
          <a:xfrm>
            <a:off x="4788024" y="4619630"/>
            <a:ext cx="1080120" cy="1945117"/>
          </a:xfrm>
          <a:prstGeom prst="rect">
            <a:avLst/>
          </a:prstGeom>
        </p:spPr>
      </p:pic>
      <p:pic>
        <p:nvPicPr>
          <p:cNvPr id="10" name="Рисунок 9" descr="девочка в форме1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130923" y="4619630"/>
            <a:ext cx="1289267" cy="1829772"/>
          </a:xfrm>
          <a:prstGeom prst="rect">
            <a:avLst/>
          </a:prstGeom>
        </p:spPr>
      </p:pic>
      <p:pic>
        <p:nvPicPr>
          <p:cNvPr id="12" name="Рисунок 11" descr="мальчик в форме1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2968" y="4619630"/>
            <a:ext cx="1184820" cy="19222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51720" y="548680"/>
            <a:ext cx="56085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prstClr val="black"/>
                </a:solidFill>
              </a:rPr>
              <a:t>Родительское собрание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16536" y="1484784"/>
            <a:ext cx="68225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одна из основных универсальных форм взаимодействия школы с семьями учащихся и пропаганды психолого-педагогических знаний и умений для  родителей,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</a:rPr>
              <a:t>для повышения уровня их компетентности в вопросах воспитания и обучения детей,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</a:rPr>
              <a:t>формирующая родительское общественное мнение, родительский коллектив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923" y="3434040"/>
            <a:ext cx="1341354" cy="294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1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79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smtClean="0"/>
          </a:p>
          <a:p>
            <a:r>
              <a:rPr lang="ru-RU" b="1" smtClean="0"/>
              <a:t>Основные </a:t>
            </a:r>
            <a:r>
              <a:rPr lang="ru-RU" b="1" dirty="0" smtClean="0"/>
              <a:t>требования к знаниям и умениям учащихся к концу обучения в 3 классе.</a:t>
            </a:r>
          </a:p>
          <a:p>
            <a:pPr marL="742950" indent="-742950">
              <a:buAutoNum type="arabicPeriod"/>
            </a:pPr>
            <a:r>
              <a:rPr lang="ru-RU" sz="3600" b="1" dirty="0" smtClean="0">
                <a:solidFill>
                  <a:schemeClr val="tx1"/>
                </a:solidFill>
              </a:rPr>
              <a:t>По русскому языку;</a:t>
            </a:r>
          </a:p>
          <a:p>
            <a:pPr marL="742950" indent="-742950">
              <a:buAutoNum type="arabicPeriod"/>
            </a:pPr>
            <a:r>
              <a:rPr lang="ru-RU" sz="3600" b="1" dirty="0" smtClean="0">
                <a:solidFill>
                  <a:schemeClr val="tx1"/>
                </a:solidFill>
              </a:rPr>
              <a:t>По математике;</a:t>
            </a:r>
            <a:endParaRPr lang="ru-RU" sz="3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2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знаний по итогам 3 и 4 четверти 2 «А» класса 2012 – 2013 учебного года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03216526"/>
              </p:ext>
            </p:extLst>
          </p:nvPr>
        </p:nvGraphicFramePr>
        <p:xfrm>
          <a:off x="683568" y="1988840"/>
          <a:ext cx="7776864" cy="39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6374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5400" b="1">
                <a:solidFill>
                  <a:srgbClr val="3333CC"/>
                </a:solidFill>
                <a:latin typeface="Monotype Corsiva" pitchFamily="66" charset="0"/>
              </a:rPr>
              <a:t>Работа с родителями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113" y="1765300"/>
            <a:ext cx="7772400" cy="14255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500">
                <a:solidFill>
                  <a:srgbClr val="006666"/>
                </a:solidFill>
                <a:latin typeface="Arial Unicode MS" pitchFamily="34" charset="-128"/>
              </a:rPr>
              <a:t>Коммуникации;</a:t>
            </a:r>
          </a:p>
          <a:p>
            <a:pPr>
              <a:lnSpc>
                <a:spcPct val="80000"/>
              </a:lnSpc>
            </a:pPr>
            <a:endParaRPr lang="ru-RU" altLang="ru-RU" sz="2500">
              <a:solidFill>
                <a:srgbClr val="006666"/>
              </a:solidFill>
              <a:latin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ru-RU" altLang="ru-RU" sz="2500">
                <a:solidFill>
                  <a:srgbClr val="006666"/>
                </a:solidFill>
                <a:latin typeface="Arial Unicode MS" pitchFamily="34" charset="-128"/>
              </a:rPr>
              <a:t>проведение родительских собраний.</a:t>
            </a:r>
          </a:p>
        </p:txBody>
      </p:sp>
      <p:pic>
        <p:nvPicPr>
          <p:cNvPr id="92164" name="Picture 4" descr="ро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3159125"/>
            <a:ext cx="1768475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5" name="Picture 5" descr="j03368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3589338"/>
            <a:ext cx="1371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2195513" y="3233738"/>
            <a:ext cx="2084387" cy="425450"/>
          </a:xfrm>
          <a:prstGeom prst="rect">
            <a:avLst/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>
                <a:solidFill>
                  <a:schemeClr val="accent2"/>
                </a:solidFill>
                <a:latin typeface="Trebuchet MS" pitchFamily="34" charset="0"/>
              </a:rPr>
              <a:t>презентация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3810000" y="3813175"/>
            <a:ext cx="3209925" cy="485775"/>
          </a:xfrm>
          <a:prstGeom prst="rect">
            <a:avLst/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chemeClr val="accent2"/>
                </a:solidFill>
                <a:latin typeface="Trebuchet MS" pitchFamily="34" charset="0"/>
              </a:rPr>
              <a:t>Интернет-форум</a:t>
            </a:r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>
            <a:off x="4911725" y="2898775"/>
            <a:ext cx="0" cy="9255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4032250" y="4595813"/>
            <a:ext cx="4068763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altLang="ru-RU">
                <a:solidFill>
                  <a:srgbClr val="006666"/>
                </a:solidFill>
                <a:latin typeface="Trebuchet MS" pitchFamily="34" charset="0"/>
              </a:rPr>
              <a:t> </a:t>
            </a:r>
            <a:r>
              <a:rPr lang="ru-RU" altLang="ru-RU" sz="2400">
                <a:solidFill>
                  <a:srgbClr val="006666"/>
                </a:solidFill>
                <a:latin typeface="Trebuchet MS" pitchFamily="34" charset="0"/>
              </a:rPr>
              <a:t>классные руководители;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altLang="ru-RU" sz="2400">
                <a:solidFill>
                  <a:srgbClr val="006666"/>
                </a:solidFill>
                <a:latin typeface="Trebuchet MS" pitchFamily="34" charset="0"/>
              </a:rPr>
              <a:t> преподаватели;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altLang="ru-RU" sz="2400">
                <a:solidFill>
                  <a:srgbClr val="006666"/>
                </a:solidFill>
                <a:latin typeface="Trebuchet MS" pitchFamily="34" charset="0"/>
              </a:rPr>
              <a:t> администрация;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altLang="ru-RU" sz="2400">
                <a:solidFill>
                  <a:srgbClr val="006666"/>
                </a:solidFill>
                <a:latin typeface="Trebuchet MS" pitchFamily="34" charset="0"/>
              </a:rPr>
              <a:t> специалисты Управления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altLang="ru-RU" sz="2400">
                <a:solidFill>
                  <a:srgbClr val="006666"/>
                </a:solidFill>
                <a:latin typeface="Trebuchet MS" pitchFamily="34" charset="0"/>
              </a:rPr>
              <a:t> образования</a:t>
            </a:r>
          </a:p>
        </p:txBody>
      </p:sp>
      <p:sp>
        <p:nvSpPr>
          <p:cNvPr id="92171" name="Line 11"/>
          <p:cNvSpPr>
            <a:spLocks noChangeShapeType="1"/>
          </p:cNvSpPr>
          <p:nvPr/>
        </p:nvSpPr>
        <p:spPr bwMode="auto">
          <a:xfrm>
            <a:off x="3294063" y="2882900"/>
            <a:ext cx="0" cy="3635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pic>
        <p:nvPicPr>
          <p:cNvPr id="92172" name="Picture 12" descr="mail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1435100"/>
            <a:ext cx="109537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839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369</Words>
  <Application>Microsoft Office PowerPoint</Application>
  <PresentationFormat>Экран (4:3)</PresentationFormat>
  <Paragraphs>68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Тема Office</vt:lpstr>
      <vt:lpstr>4_Тема Office</vt:lpstr>
      <vt:lpstr>3_Тема Office</vt:lpstr>
      <vt:lpstr>1_Тема Office</vt:lpstr>
      <vt:lpstr>Внедрение инновационных технологий в работе  с родителями  обучающихся с ОВЗ  в условиях коррекционной школы VIII вида</vt:lpstr>
      <vt:lpstr>«Только вместе с родителями, общими усилиями, учителя могут дать детям большое человеческое счастье.»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Качество знаний по итогам 3 и 4 четверти 2 «А» класса 2012 – 2013 учебного года</vt:lpstr>
      <vt:lpstr>Работа с родителями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15</cp:revision>
  <dcterms:created xsi:type="dcterms:W3CDTF">2013-11-02T14:11:36Z</dcterms:created>
  <dcterms:modified xsi:type="dcterms:W3CDTF">2013-11-02T17:22:27Z</dcterms:modified>
</cp:coreProperties>
</file>