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62" r:id="rId4"/>
    <p:sldId id="257" r:id="rId5"/>
    <p:sldId id="258" r:id="rId6"/>
    <p:sldId id="259" r:id="rId7"/>
    <p:sldId id="260" r:id="rId8"/>
    <p:sldId id="261" r:id="rId9"/>
    <p:sldId id="276" r:id="rId10"/>
    <p:sldId id="263" r:id="rId11"/>
    <p:sldId id="264" r:id="rId12"/>
    <p:sldId id="265" r:id="rId13"/>
    <p:sldId id="266" r:id="rId14"/>
    <p:sldId id="267" r:id="rId15"/>
    <p:sldId id="279" r:id="rId16"/>
    <p:sldId id="269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E-C3E3-4E9B-8080-7A60E252643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A944-FD6F-4083-A1B9-6AD2EF363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E-C3E3-4E9B-8080-7A60E252643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A944-FD6F-4083-A1B9-6AD2EF363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E-C3E3-4E9B-8080-7A60E252643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A944-FD6F-4083-A1B9-6AD2EF363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E-C3E3-4E9B-8080-7A60E252643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A944-FD6F-4083-A1B9-6AD2EF363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08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E-C3E3-4E9B-8080-7A60E252643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A944-FD6F-4083-A1B9-6AD2EF363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89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E-C3E3-4E9B-8080-7A60E252643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A944-FD6F-4083-A1B9-6AD2EF363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07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E-C3E3-4E9B-8080-7A60E252643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A944-FD6F-4083-A1B9-6AD2EF363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20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E-C3E3-4E9B-8080-7A60E252643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A944-FD6F-4083-A1B9-6AD2EF363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152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E-C3E3-4E9B-8080-7A60E252643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A944-FD6F-4083-A1B9-6AD2EF363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034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E-C3E3-4E9B-8080-7A60E252643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A944-FD6F-4083-A1B9-6AD2EF363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98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E-C3E3-4E9B-8080-7A60E252643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A944-FD6F-4083-A1B9-6AD2EF363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11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E-C3E3-4E9B-8080-7A60E252643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A944-FD6F-4083-A1B9-6AD2EF363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E-C3E3-4E9B-8080-7A60E252643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A944-FD6F-4083-A1B9-6AD2EF363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135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E-C3E3-4E9B-8080-7A60E252643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A944-FD6F-4083-A1B9-6AD2EF363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425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E-C3E3-4E9B-8080-7A60E252643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A944-FD6F-4083-A1B9-6AD2EF363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1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E-C3E3-4E9B-8080-7A60E252643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A944-FD6F-4083-A1B9-6AD2EF363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E-C3E3-4E9B-8080-7A60E252643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A944-FD6F-4083-A1B9-6AD2EF363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E-C3E3-4E9B-8080-7A60E252643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A944-FD6F-4083-A1B9-6AD2EF363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E-C3E3-4E9B-8080-7A60E252643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A944-FD6F-4083-A1B9-6AD2EF363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E-C3E3-4E9B-8080-7A60E252643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A944-FD6F-4083-A1B9-6AD2EF363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E-C3E3-4E9B-8080-7A60E252643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A944-FD6F-4083-A1B9-6AD2EF363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E-C3E3-4E9B-8080-7A60E252643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A944-FD6F-4083-A1B9-6AD2EF3636CB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AF0868E-C3E3-4E9B-8080-7A60E252643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FA89A944-FD6F-4083-A1B9-6AD2EF3636CB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0868E-C3E3-4E9B-8080-7A60E252643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9A944-FD6F-4083-A1B9-6AD2EF363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51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E%D0%BB%D0%BE%D0%BC%D0%B0" TargetMode="External"/><Relationship Id="rId2" Type="http://schemas.openxmlformats.org/officeDocument/2006/relationships/hyperlink" Target="http://ru.wikipedia.org/wiki/%D0%A1%D0%B5%D0%BD%D0%BE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jpeg"/><Relationship Id="rId5" Type="http://schemas.openxmlformats.org/officeDocument/2006/relationships/hyperlink" Target="http://ru.wikipedia.org/wiki/%D0%A1%D0%BA%D0%B8%D1%80%D0%B4%D0%B0" TargetMode="External"/><Relationship Id="rId4" Type="http://schemas.openxmlformats.org/officeDocument/2006/relationships/hyperlink" Target="http://ru.wikipedia.org/wiki/%D0%A1%D1%82%D0%BE%D0%B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814/89635038.61e/0_6fbfe_909f7aa8_XL" TargetMode="External"/><Relationship Id="rId7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hyperlink" Target="http://s10.rimg.info/3096ae6f0874187d6350f100487e6f23.g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hyperlink" Target="http://fotki.yandex.ru/users/tatyana2q8-medvedeva/view/341181/?page=9" TargetMode="External"/><Relationship Id="rId4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7117180" cy="147002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«Современный урок чтения с использованием ИКТ»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 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Соломенцева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80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Копна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50704" cy="4691063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Копна, уплотнённая конусообразная куча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Сено"/>
              </a:rPr>
              <a:t>сена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Солома"/>
              </a:rPr>
              <a:t>соломы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обычно складываемая на месте уборки. Копна имеет значительно меньший размер по сравнению со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Стог"/>
              </a:rPr>
              <a:t>стогом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Скирда"/>
              </a:rPr>
              <a:t>скирдой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Samsung\Desktop\выступление на мо нач кл ноябрь 2013\современный урок чтения\kopna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439248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6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 информационно-обучающее пособие.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Для контроля знаний.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6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4750" y="2060575"/>
            <a:ext cx="67945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339933"/>
                </a:solidFill>
                <a:latin typeface="Comic Sans MS" pitchFamily="66" charset="0"/>
                <a:cs typeface="+mn-cs"/>
              </a:rPr>
              <a:t>Отгадай героя</a:t>
            </a:r>
          </a:p>
        </p:txBody>
      </p:sp>
      <p:pic>
        <p:nvPicPr>
          <p:cNvPr id="5124" name="Picture 2" descr="Картинка 2 из 12450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7563"/>
            <a:ext cx="23749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http://ra.foto.radikal.ru/0707/07/86690a9bc7f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3213100"/>
            <a:ext cx="2455863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ra.foto.radikal.ru/0707/82/7d207419142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681413"/>
            <a:ext cx="187166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 descr="http://stat19.privet.ru/lr/0b16a7dd806df5fe14a14f991352292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125538"/>
            <a:ext cx="1800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1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9750" y="1268413"/>
            <a:ext cx="68405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2060"/>
                </a:solidFill>
                <a:latin typeface="Comic Sans MS" pitchFamily="66" charset="0"/>
              </a:rPr>
              <a:t>Многим долго неизвестный,</a:t>
            </a:r>
          </a:p>
          <a:p>
            <a:pPr eaLnBrk="1" hangingPunct="1"/>
            <a:r>
              <a:rPr lang="ru-RU" altLang="ru-RU" sz="3200">
                <a:solidFill>
                  <a:srgbClr val="002060"/>
                </a:solidFill>
                <a:latin typeface="Comic Sans MS" pitchFamily="66" charset="0"/>
              </a:rPr>
              <a:t>Стал он каждому дружком.</a:t>
            </a:r>
          </a:p>
          <a:p>
            <a:pPr eaLnBrk="1" hangingPunct="1"/>
            <a:r>
              <a:rPr lang="ru-RU" altLang="ru-RU" sz="3200">
                <a:solidFill>
                  <a:srgbClr val="002060"/>
                </a:solidFill>
                <a:latin typeface="Comic Sans MS" pitchFamily="66" charset="0"/>
              </a:rPr>
              <a:t>Всем по сказке интересной </a:t>
            </a:r>
          </a:p>
          <a:p>
            <a:pPr eaLnBrk="1" hangingPunct="1"/>
            <a:r>
              <a:rPr lang="ru-RU" altLang="ru-RU" sz="3200">
                <a:solidFill>
                  <a:srgbClr val="002060"/>
                </a:solidFill>
                <a:latin typeface="Comic Sans MS" pitchFamily="66" charset="0"/>
              </a:rPr>
              <a:t>Мальчик – луковка знаком.</a:t>
            </a:r>
          </a:p>
          <a:p>
            <a:pPr eaLnBrk="1" hangingPunct="1"/>
            <a:r>
              <a:rPr lang="ru-RU" altLang="ru-RU" sz="3200">
                <a:solidFill>
                  <a:srgbClr val="002060"/>
                </a:solidFill>
                <a:latin typeface="Comic Sans MS" pitchFamily="66" charset="0"/>
              </a:rPr>
              <a:t>Очень просто и недлинно</a:t>
            </a:r>
          </a:p>
          <a:p>
            <a:pPr eaLnBrk="1" hangingPunct="1"/>
            <a:r>
              <a:rPr lang="ru-RU" altLang="ru-RU" sz="3200">
                <a:solidFill>
                  <a:srgbClr val="002060"/>
                </a:solidFill>
                <a:latin typeface="Comic Sans MS" pitchFamily="66" charset="0"/>
              </a:rPr>
              <a:t>Он зовётся  …</a:t>
            </a:r>
          </a:p>
        </p:txBody>
      </p:sp>
      <p:pic>
        <p:nvPicPr>
          <p:cNvPr id="6" name="Picture 2" descr="http://fotka2009.narod.ru/img/rossiya/4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84463"/>
            <a:ext cx="3097212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16238" y="5084763"/>
            <a:ext cx="27352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2060"/>
                </a:solidFill>
                <a:latin typeface="Comic Sans MS" pitchFamily="66" charset="0"/>
              </a:rPr>
              <a:t>Чиполлино</a:t>
            </a:r>
          </a:p>
        </p:txBody>
      </p:sp>
      <p:pic>
        <p:nvPicPr>
          <p:cNvPr id="6150" name="Picture 6" descr="смайлик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1123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58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смайли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1123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9388" y="184150"/>
            <a:ext cx="568801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itchFamily="66" charset="0"/>
              </a:rPr>
              <a:t>Он весел и не злобен.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itchFamily="66" charset="0"/>
              </a:rPr>
              <a:t>Этот милый чудачок,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itchFamily="66" charset="0"/>
              </a:rPr>
              <a:t>С ним хозяин, мальчик Робин,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itchFamily="66" charset="0"/>
              </a:rPr>
              <a:t>И приятель – Пятачок.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itchFamily="66" charset="0"/>
              </a:rPr>
              <a:t>Для него прогулка – праздник,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itchFamily="66" charset="0"/>
              </a:rPr>
              <a:t>И на мёд особый нюх,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itchFamily="66" charset="0"/>
              </a:rPr>
              <a:t>Это плюшевый проказник – </a:t>
            </a:r>
          </a:p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Comic Sans MS" pitchFamily="66" charset="0"/>
              </a:rPr>
              <a:t>Медвежонок …</a:t>
            </a:r>
          </a:p>
        </p:txBody>
      </p:sp>
      <p:pic>
        <p:nvPicPr>
          <p:cNvPr id="11" name="Рисунок 10" descr="http://sobiratelzvezd.ru/wp-content/uploads/2008/12/vinni_puh_idet_v_gost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84984"/>
            <a:ext cx="4445893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08175" y="4149725"/>
            <a:ext cx="2224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2060"/>
                </a:solidFill>
                <a:latin typeface="Comic Sans MS" pitchFamily="66" charset="0"/>
              </a:rPr>
              <a:t>Винни-Пух</a:t>
            </a:r>
          </a:p>
        </p:txBody>
      </p:sp>
    </p:spTree>
    <p:extLst>
      <p:ext uri="{BB962C8B-B14F-4D97-AF65-F5344CB8AC3E}">
        <p14:creationId xmlns:p14="http://schemas.microsoft.com/office/powerpoint/2010/main" val="5197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 rot="21302059">
            <a:off x="1174750" y="2276475"/>
            <a:ext cx="735806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339933"/>
                </a:solidFill>
                <a:latin typeface="Comic Sans MS" pitchFamily="66" charset="0"/>
                <a:cs typeface="+mn-cs"/>
              </a:rPr>
              <a:t>Угадайте, от кого телеграммы.</a:t>
            </a:r>
          </a:p>
        </p:txBody>
      </p:sp>
      <p:pic>
        <p:nvPicPr>
          <p:cNvPr id="10244" name="Picture 4" descr="http://ra.foto.radikal.ru/0707/e3/71d1b154be9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90925"/>
            <a:ext cx="22320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Картинка 86 из 1807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76250"/>
            <a:ext cx="18002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http://ra.foto.radikal.ru/0707/51/71e08e7725d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213100"/>
            <a:ext cx="2319337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5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/>
            </a:r>
            <a:br>
              <a:rPr lang="ru-RU" sz="440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1267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370383">
            <a:off x="2433773" y="33849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0" dirty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  <a:cs typeface="+mn-cs"/>
              </a:rPr>
              <a:t>Спасите!   Нас съел серый волк ...</a:t>
            </a:r>
          </a:p>
        </p:txBody>
      </p:sp>
      <p:sp>
        <p:nvSpPr>
          <p:cNvPr id="5" name="TextBox 4"/>
          <p:cNvSpPr txBox="1"/>
          <p:nvPr/>
        </p:nvSpPr>
        <p:spPr>
          <a:xfrm rot="299868">
            <a:off x="2411760" y="4509120"/>
            <a:ext cx="41764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Козлята из сказки «Волк и семеро козлят».</a:t>
            </a:r>
          </a:p>
        </p:txBody>
      </p:sp>
      <p:sp>
        <p:nvSpPr>
          <p:cNvPr id="6" name="Прямоугольник 5"/>
          <p:cNvSpPr/>
          <p:nvPr/>
        </p:nvSpPr>
        <p:spPr>
          <a:xfrm rot="272505">
            <a:off x="3275856" y="1700808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ТЕЛЕГРАММА</a:t>
            </a:r>
          </a:p>
        </p:txBody>
      </p:sp>
      <p:pic>
        <p:nvPicPr>
          <p:cNvPr id="11271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022850"/>
            <a:ext cx="145573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77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14313" y="4841875"/>
            <a:ext cx="6286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Учитель  должен  быть современным</a:t>
            </a:r>
            <a:endParaRPr lang="ru-RU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2286000" y="3013075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solidFill>
                <a:srgbClr val="FEFDE3"/>
              </a:solidFill>
            </a:endParaRPr>
          </a:p>
        </p:txBody>
      </p:sp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285750" y="285750"/>
            <a:ext cx="86439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Век компьютерных технологий набирает обороты. Педагогические технологии не остались в стороне от всеобщего процесса компьютеризации, поэтому использование информационно-коммуникационных технологий (ИКТ) в учебном процессе является актуальной проблемой современного школьного образования. </a:t>
            </a:r>
          </a:p>
          <a:p>
            <a:pPr algn="just"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Сегодня необходимо, чтобы каждый учитель по любой школьной дисциплине мог подготовить и провести урок с использованием ИКТ.</a:t>
            </a:r>
          </a:p>
          <a:p>
            <a:pPr>
              <a:defRPr/>
            </a:pPr>
            <a:r>
              <a:rPr lang="ru-RU" sz="1800" dirty="0"/>
              <a:t> </a:t>
            </a:r>
          </a:p>
          <a:p>
            <a:pPr>
              <a:defRPr/>
            </a:pPr>
            <a:endParaRPr lang="ru-RU" sz="1200" dirty="0"/>
          </a:p>
          <a:p>
            <a:pPr indent="228600" algn="ctr" eaLnBrk="0" hangingPunct="0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8" descr="D:\НАТАША\Клипатры 2007\AG00090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3643313"/>
            <a:ext cx="7143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D:\НАТАША\Клипатры 2007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500563"/>
            <a:ext cx="1795462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311172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02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/>
            </a:r>
            <a:br>
              <a:rPr lang="ru-RU" sz="440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2291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370383">
            <a:off x="2433773" y="324641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0" dirty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  <a:cs typeface="+mn-cs"/>
              </a:rPr>
              <a:t>Очень расстроена. Нечаянно разбила яичко …</a:t>
            </a:r>
          </a:p>
        </p:txBody>
      </p:sp>
      <p:sp>
        <p:nvSpPr>
          <p:cNvPr id="5" name="TextBox 4"/>
          <p:cNvSpPr txBox="1"/>
          <p:nvPr/>
        </p:nvSpPr>
        <p:spPr>
          <a:xfrm rot="299868">
            <a:off x="2411760" y="4647620"/>
            <a:ext cx="417646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Мышка из сказки «Курочка ряба».</a:t>
            </a:r>
          </a:p>
        </p:txBody>
      </p:sp>
      <p:sp>
        <p:nvSpPr>
          <p:cNvPr id="6" name="Прямоугольник 5"/>
          <p:cNvSpPr/>
          <p:nvPr/>
        </p:nvSpPr>
        <p:spPr>
          <a:xfrm rot="272505">
            <a:off x="3275856" y="1700808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ТЕЛЕГРАММА</a:t>
            </a:r>
          </a:p>
        </p:txBody>
      </p:sp>
      <p:pic>
        <p:nvPicPr>
          <p:cNvPr id="12295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016500"/>
            <a:ext cx="1366837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94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60350"/>
            <a:ext cx="6796088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339933"/>
                </a:solidFill>
                <a:latin typeface="Comic Sans MS" pitchFamily="66" charset="0"/>
                <a:cs typeface="+mn-cs"/>
              </a:rPr>
              <a:t>Доскажи имя литературного героя.</a:t>
            </a:r>
          </a:p>
        </p:txBody>
      </p:sp>
      <p:pic>
        <p:nvPicPr>
          <p:cNvPr id="15364" name="Picture 12" descr="http://ra.foto.radikal.ru/0707/68/797f21ca6f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4174">
            <a:off x="0" y="3141663"/>
            <a:ext cx="2808288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3" descr="http://www.ladamedelabcd.fr/HALLOWEEN%20GIF%2010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6250"/>
            <a:ext cx="2519362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5" descr="http://img-fotki.yandex.ru/get/5901/tatyana2q8-medvedeva.123/0_534bc_d8799164_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3074987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7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975" y="2492375"/>
            <a:ext cx="2232025" cy="1965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Домовёнок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Баба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Дядя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2636838"/>
            <a:ext cx="1728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33CC33"/>
                </a:solidFill>
                <a:latin typeface="Comic Sans MS" pitchFamily="66" charset="0"/>
              </a:rPr>
              <a:t>Кузя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67175" y="3284538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33CC33"/>
                </a:solidFill>
                <a:latin typeface="Comic Sans MS" pitchFamily="66" charset="0"/>
              </a:rPr>
              <a:t>Яга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67175" y="3933825"/>
            <a:ext cx="1728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33CC33"/>
                </a:solidFill>
                <a:latin typeface="Comic Sans MS" pitchFamily="66" charset="0"/>
              </a:rPr>
              <a:t>Фёдор</a:t>
            </a:r>
          </a:p>
        </p:txBody>
      </p:sp>
    </p:spTree>
    <p:extLst>
      <p:ext uri="{BB962C8B-B14F-4D97-AF65-F5344CB8AC3E}">
        <p14:creationId xmlns:p14="http://schemas.microsoft.com/office/powerpoint/2010/main" val="252248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отношении направлений и форм популярности чтения планирую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повышать престиж чтения среди учащихся начальных классов;</a:t>
            </a:r>
          </a:p>
          <a:p>
            <a:pPr lvl="0"/>
            <a:r>
              <a:rPr lang="ru-RU" dirty="0"/>
              <a:t> повышать рост читательской активности учащихся; </a:t>
            </a:r>
          </a:p>
          <a:p>
            <a:pPr lvl="0"/>
            <a:r>
              <a:rPr lang="ru-RU" dirty="0"/>
              <a:t>использовать Интернет-ресурсы в подготовке уроков, внеклассных мероприятий. 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9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767006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обогащают процесс обучения, позволяют сделать обучение более эффективным, а так же способствуют творческому развитию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39519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Мультимедиа-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представление объектов и процессов не традиционным текстовым описанием, а с помощью фото, видео, графики, анимации, звука.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3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>
          <a:xfrm>
            <a:off x="684213" y="548680"/>
            <a:ext cx="8459787" cy="1656184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Методика использования мультимедиа технологий предполагает:</a:t>
            </a:r>
            <a:b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362200"/>
            <a:ext cx="8388350" cy="38750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sz="2600" dirty="0"/>
              <a:t>совершенствование системы управления обучением на различных этапах урока;</a:t>
            </a:r>
          </a:p>
          <a:p>
            <a:pPr>
              <a:lnSpc>
                <a:spcPct val="90000"/>
              </a:lnSpc>
            </a:pPr>
            <a:r>
              <a:rPr lang="ru-RU" altLang="ru-RU" sz="2600" dirty="0"/>
              <a:t>усиление мотивации учения;</a:t>
            </a:r>
          </a:p>
          <a:p>
            <a:pPr>
              <a:lnSpc>
                <a:spcPct val="90000"/>
              </a:lnSpc>
            </a:pPr>
            <a:r>
              <a:rPr lang="ru-RU" altLang="ru-RU" sz="2600" dirty="0"/>
              <a:t>улучшение качества обучения и воспитания, что повысит информационную культуру учащихся;</a:t>
            </a:r>
          </a:p>
          <a:p>
            <a:pPr>
              <a:lnSpc>
                <a:spcPct val="90000"/>
              </a:lnSpc>
            </a:pPr>
            <a:r>
              <a:rPr lang="ru-RU" altLang="ru-RU" sz="2600" dirty="0"/>
              <a:t>повышение уровня подготовки учащихся в области современных информационных технологий;</a:t>
            </a:r>
          </a:p>
          <a:p>
            <a:pPr>
              <a:lnSpc>
                <a:spcPct val="90000"/>
              </a:lnSpc>
            </a:pPr>
            <a:r>
              <a:rPr lang="ru-RU" altLang="ru-RU" sz="2600" dirty="0"/>
              <a:t>демонстрацию возможностей компьютера, не только как средства для </a:t>
            </a:r>
            <a:r>
              <a:rPr lang="ru-RU" altLang="ru-RU" sz="2600" dirty="0" smtClean="0"/>
              <a:t>игры;</a:t>
            </a:r>
          </a:p>
          <a:p>
            <a:pPr>
              <a:lnSpc>
                <a:spcPct val="90000"/>
              </a:lnSpc>
            </a:pPr>
            <a:r>
              <a:rPr lang="ru-RU" altLang="ru-RU" sz="2600" dirty="0" smtClean="0"/>
              <a:t>Повышение уровня использования наглядности на уроке;</a:t>
            </a:r>
          </a:p>
          <a:p>
            <a:pPr>
              <a:lnSpc>
                <a:spcPct val="90000"/>
              </a:lnSpc>
            </a:pPr>
            <a:r>
              <a:rPr lang="ru-RU" altLang="ru-RU" sz="2600" dirty="0" smtClean="0"/>
              <a:t>Повышение производительности урока.</a:t>
            </a:r>
            <a:endParaRPr lang="ru-RU" altLang="ru-RU" sz="2600" dirty="0"/>
          </a:p>
        </p:txBody>
      </p:sp>
    </p:spTree>
    <p:extLst>
      <p:ext uri="{BB962C8B-B14F-4D97-AF65-F5344CB8AC3E}">
        <p14:creationId xmlns:p14="http://schemas.microsoft.com/office/powerpoint/2010/main" val="117277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1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981075"/>
            <a:ext cx="8634413" cy="1511300"/>
          </a:xfrm>
        </p:spPr>
        <p:txBody>
          <a:bodyPr>
            <a:normAutofit fontScale="90000"/>
          </a:bodyPr>
          <a:lstStyle/>
          <a:p>
            <a:r>
              <a:rPr lang="ru-RU" altLang="ru-RU" b="0">
                <a:effectLst>
                  <a:outerShdw blurRad="38100" dist="38100" dir="2700000" algn="tl">
                    <a:srgbClr val="C0C0C0"/>
                  </a:outerShdw>
                </a:effectLst>
              </a:rPr>
              <a:t>Мультимедиа уроки помогают решить следующие дидактические задачи:</a:t>
            </a: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305800" cy="4019550"/>
          </a:xfrm>
        </p:spPr>
        <p:txBody>
          <a:bodyPr/>
          <a:lstStyle/>
          <a:p>
            <a:r>
              <a:rPr lang="ru-RU" altLang="ru-RU" sz="3200"/>
              <a:t>усвоить базовые знания по предмету;</a:t>
            </a:r>
          </a:p>
          <a:p>
            <a:r>
              <a:rPr lang="ru-RU" altLang="ru-RU" sz="3200"/>
              <a:t>систематизировать усвоенные знания; </a:t>
            </a:r>
          </a:p>
          <a:p>
            <a:r>
              <a:rPr lang="ru-RU" altLang="ru-RU" sz="3200"/>
              <a:t>сформировать навыки самоконтроля;</a:t>
            </a:r>
          </a:p>
          <a:p>
            <a:r>
              <a:rPr lang="ru-RU" altLang="ru-RU" sz="3200"/>
              <a:t>сформировать мотивацию к учению;</a:t>
            </a:r>
          </a:p>
          <a:p>
            <a:r>
              <a:rPr lang="ru-RU" altLang="ru-RU" sz="3200"/>
              <a:t>оказать учебно-методическую помощь учащимся в самостоятельной работе над учебным материалом. </a:t>
            </a:r>
          </a:p>
        </p:txBody>
      </p:sp>
    </p:spTree>
    <p:extLst>
      <p:ext uri="{BB962C8B-B14F-4D97-AF65-F5344CB8AC3E}">
        <p14:creationId xmlns:p14="http://schemas.microsoft.com/office/powerpoint/2010/main" val="319257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38024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Мультимедийные технологии на уроках обучения грамоте и чтения могут быть использованы: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/>
          <a:lstStyle/>
          <a:p>
            <a:r>
              <a:rPr lang="ru-RU" dirty="0" smtClean="0"/>
              <a:t>1. Для обозначения темы;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3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429000"/>
            <a:ext cx="7772400" cy="1362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24744"/>
            <a:ext cx="7772400" cy="15001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 сопровождение объяснения учителя.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145</TotalTime>
  <Words>358</Words>
  <Application>Microsoft Office PowerPoint</Application>
  <PresentationFormat>Экран (4:3)</PresentationFormat>
  <Paragraphs>73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Autumn</vt:lpstr>
      <vt:lpstr>Тема Office</vt:lpstr>
      <vt:lpstr>«Современный урок чтения с использованием ИКТ»</vt:lpstr>
      <vt:lpstr>Презентация PowerPoint</vt:lpstr>
      <vt:lpstr>Мультимедиа- </vt:lpstr>
      <vt:lpstr>Методика использования мультимедиа технологий предполагает: </vt:lpstr>
      <vt:lpstr>Мультимедиа уроки помогают решить следующие дидактические задачи: </vt:lpstr>
      <vt:lpstr>Мультимедийные технологии на уроках обучения грамоте и чтения могут быть использованы: </vt:lpstr>
      <vt:lpstr>1. Для обозначения темы;</vt:lpstr>
      <vt:lpstr>Презентация PowerPoint</vt:lpstr>
      <vt:lpstr>2. Как сопровождение объяснения учителя.</vt:lpstr>
      <vt:lpstr>Копна</vt:lpstr>
      <vt:lpstr>3. Как информационно-обучающее пособие.</vt:lpstr>
      <vt:lpstr>Презентация PowerPoint</vt:lpstr>
      <vt:lpstr>4. Для контроля знаний.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отношении направлений и форм популярности чтения планирую: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«Современный урок чтения с использованием ИКТ»</dc:title>
  <dc:creator>Samsung</dc:creator>
  <cp:lastModifiedBy>Samsung</cp:lastModifiedBy>
  <cp:revision>9</cp:revision>
  <dcterms:created xsi:type="dcterms:W3CDTF">2013-10-30T14:16:44Z</dcterms:created>
  <dcterms:modified xsi:type="dcterms:W3CDTF">2013-10-30T16:42:09Z</dcterms:modified>
</cp:coreProperties>
</file>