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CF%F2%E8%F6%FB#cite_note-3" TargetMode="External"/><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hyperlink" Target="http://ru.wikipedia.org/wiki/%D0%9E%D1%80%D0%BD%D0%B8%D1%82%D0%BE%D0%BB%D0%BE%D0%B3%D0%B8%D1%8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7\Desktop\3my8eggv.jp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
        <p:nvSpPr>
          <p:cNvPr id="2" name="Заголовок 1"/>
          <p:cNvSpPr>
            <a:spLocks noGrp="1"/>
          </p:cNvSpPr>
          <p:nvPr>
            <p:ph type="title"/>
          </p:nvPr>
        </p:nvSpPr>
        <p:spPr>
          <a:xfrm>
            <a:off x="457200" y="274638"/>
            <a:ext cx="8229600" cy="796908"/>
          </a:xfrm>
        </p:spPr>
        <p:txBody>
          <a:bodyPr>
            <a:noAutofit/>
          </a:bodyPr>
          <a:lstStyle/>
          <a:p>
            <a:r>
              <a:rPr lang="ru-RU" sz="8000" b="1" dirty="0" smtClean="0">
                <a:solidFill>
                  <a:schemeClr val="bg1"/>
                </a:solidFill>
              </a:rPr>
              <a:t>ПТИЦЫ</a:t>
            </a:r>
            <a:endParaRPr lang="ru-RU" sz="8000" b="1" dirty="0">
              <a:solidFill>
                <a:schemeClr val="bg1"/>
              </a:solidFill>
            </a:endParaRPr>
          </a:p>
        </p:txBody>
      </p:sp>
      <p:pic>
        <p:nvPicPr>
          <p:cNvPr id="1026" name="Picture 2" descr="C:\Users\7\Desktop\265px-Bird_Diversity_2011.png"/>
          <p:cNvPicPr>
            <a:picLocks noChangeAspect="1" noChangeArrowheads="1"/>
          </p:cNvPicPr>
          <p:nvPr/>
        </p:nvPicPr>
        <p:blipFill>
          <a:blip r:embed="rId3"/>
          <a:srcRect/>
          <a:stretch>
            <a:fillRect/>
          </a:stretch>
        </p:blipFill>
        <p:spPr bwMode="auto">
          <a:xfrm>
            <a:off x="1" y="2285992"/>
            <a:ext cx="4632186" cy="45720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Типы перьев у птиц</a:t>
            </a:r>
            <a:endParaRPr lang="ru-RU" dirty="0"/>
          </a:p>
        </p:txBody>
      </p:sp>
      <p:sp>
        <p:nvSpPr>
          <p:cNvPr id="3" name="Прямоугольник 2"/>
          <p:cNvSpPr/>
          <p:nvPr/>
        </p:nvSpPr>
        <p:spPr>
          <a:xfrm>
            <a:off x="4143372" y="1714488"/>
            <a:ext cx="4572000" cy="1754326"/>
          </a:xfrm>
          <a:prstGeom prst="rect">
            <a:avLst/>
          </a:prstGeom>
        </p:spPr>
        <p:txBody>
          <a:bodyPr>
            <a:spAutoFit/>
          </a:bodyPr>
          <a:lstStyle/>
          <a:p>
            <a:r>
              <a:rPr lang="ru-RU" dirty="0" smtClean="0"/>
              <a:t>1 — контурное, типичное маховое перо, </a:t>
            </a:r>
          </a:p>
          <a:p>
            <a:r>
              <a:rPr lang="ru-RU" dirty="0" smtClean="0"/>
              <a:t>2 — рулевое перо (</a:t>
            </a:r>
            <a:r>
              <a:rPr lang="ru-RU" dirty="0" err="1" smtClean="0"/>
              <a:t>перо</a:t>
            </a:r>
            <a:r>
              <a:rPr lang="ru-RU" dirty="0" smtClean="0"/>
              <a:t> хвоста), </a:t>
            </a:r>
          </a:p>
          <a:p>
            <a:r>
              <a:rPr lang="ru-RU" dirty="0" smtClean="0"/>
              <a:t>3 — покровное перо, </a:t>
            </a:r>
          </a:p>
          <a:p>
            <a:r>
              <a:rPr lang="ru-RU" dirty="0" smtClean="0"/>
              <a:t>4 — нитевидное перо, </a:t>
            </a:r>
          </a:p>
          <a:p>
            <a:r>
              <a:rPr lang="ru-RU" dirty="0" smtClean="0"/>
              <a:t>5 — кистеоб­разное перо, </a:t>
            </a:r>
          </a:p>
          <a:p>
            <a:r>
              <a:rPr lang="ru-RU" dirty="0" smtClean="0"/>
              <a:t>6 — пуховое перо</a:t>
            </a:r>
            <a:endParaRPr lang="ru-RU" dirty="0"/>
          </a:p>
        </p:txBody>
      </p:sp>
      <p:pic>
        <p:nvPicPr>
          <p:cNvPr id="22531" name="Picture 3" descr="C:\Users\7\Desktop\220px-Types_of_feathers.jpg"/>
          <p:cNvPicPr>
            <a:picLocks noChangeAspect="1" noChangeArrowheads="1"/>
          </p:cNvPicPr>
          <p:nvPr/>
        </p:nvPicPr>
        <p:blipFill>
          <a:blip r:embed="rId3"/>
          <a:srcRect/>
          <a:stretch>
            <a:fillRect/>
          </a:stretch>
        </p:blipFill>
        <p:spPr bwMode="auto">
          <a:xfrm>
            <a:off x="428596" y="1428736"/>
            <a:ext cx="2794000" cy="24003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Перья крыла птицы</a:t>
            </a:r>
            <a:endParaRPr lang="ru-RU" dirty="0"/>
          </a:p>
        </p:txBody>
      </p:sp>
      <p:sp>
        <p:nvSpPr>
          <p:cNvPr id="4" name="Прямоугольник 3"/>
          <p:cNvSpPr/>
          <p:nvPr/>
        </p:nvSpPr>
        <p:spPr>
          <a:xfrm>
            <a:off x="1285852" y="3357562"/>
            <a:ext cx="4572000" cy="2031325"/>
          </a:xfrm>
          <a:prstGeom prst="rect">
            <a:avLst/>
          </a:prstGeom>
        </p:spPr>
        <p:txBody>
          <a:bodyPr>
            <a:spAutoFit/>
          </a:bodyPr>
          <a:lstStyle/>
          <a:p>
            <a:r>
              <a:rPr lang="ru-RU" dirty="0" smtClean="0"/>
              <a:t>1 — маховые перья 1-го порядка; </a:t>
            </a:r>
          </a:p>
          <a:p>
            <a:r>
              <a:rPr lang="ru-RU" dirty="0" smtClean="0"/>
              <a:t>2 — большие кроющие перья; </a:t>
            </a:r>
          </a:p>
          <a:p>
            <a:r>
              <a:rPr lang="ru-RU" dirty="0" smtClean="0"/>
              <a:t>3 — крылышко; </a:t>
            </a:r>
          </a:p>
          <a:p>
            <a:r>
              <a:rPr lang="ru-RU" dirty="0" smtClean="0"/>
              <a:t>4, 8 — маховые перья 2-го порядка; </a:t>
            </a:r>
          </a:p>
          <a:p>
            <a:r>
              <a:rPr lang="ru-RU" dirty="0" smtClean="0"/>
              <a:t>5 — оперение плеча; </a:t>
            </a:r>
          </a:p>
          <a:p>
            <a:r>
              <a:rPr lang="ru-RU" dirty="0" smtClean="0"/>
              <a:t>6 — средние кроющие перья; </a:t>
            </a:r>
          </a:p>
          <a:p>
            <a:r>
              <a:rPr lang="ru-RU" dirty="0" smtClean="0"/>
              <a:t>7 — кроющие перья крыла</a:t>
            </a:r>
            <a:endParaRPr lang="ru-RU" dirty="0"/>
          </a:p>
        </p:txBody>
      </p:sp>
      <p:pic>
        <p:nvPicPr>
          <p:cNvPr id="23555" name="Picture 3" descr="C:\Users\7\Desktop\230px-The_feathers_of_the_wing_the_birds.jpg"/>
          <p:cNvPicPr>
            <a:picLocks noChangeAspect="1" noChangeArrowheads="1"/>
          </p:cNvPicPr>
          <p:nvPr/>
        </p:nvPicPr>
        <p:blipFill>
          <a:blip r:embed="rId3"/>
          <a:srcRect/>
          <a:stretch>
            <a:fillRect/>
          </a:stretch>
        </p:blipFill>
        <p:spPr bwMode="auto">
          <a:xfrm>
            <a:off x="2428860" y="1428736"/>
            <a:ext cx="3421066" cy="19288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Скелет птицы на примере голубя</a:t>
            </a:r>
            <a:endParaRPr lang="ru-RU" dirty="0"/>
          </a:p>
        </p:txBody>
      </p:sp>
      <p:sp>
        <p:nvSpPr>
          <p:cNvPr id="4" name="Прямоугольник 3"/>
          <p:cNvSpPr/>
          <p:nvPr/>
        </p:nvSpPr>
        <p:spPr>
          <a:xfrm>
            <a:off x="2286000" y="1305342"/>
            <a:ext cx="4572000" cy="4247317"/>
          </a:xfrm>
          <a:prstGeom prst="rect">
            <a:avLst/>
          </a:prstGeom>
        </p:spPr>
        <p:txBody>
          <a:bodyPr>
            <a:spAutoFit/>
          </a:bodyPr>
          <a:lstStyle/>
          <a:p>
            <a:r>
              <a:rPr lang="ru-RU" dirty="0" smtClean="0"/>
              <a:t>1</a:t>
            </a:r>
            <a:r>
              <a:rPr lang="ru-RU" dirty="0" smtClean="0"/>
              <a:t> — череп, 2 — шейные позвонки, 3 —вилочка 4 — клювовидный отросток, 5 — крючковидные отростки ребер, 6 — киль, 7 — коленная чашечка, 8 — цевка, 9 — пальцы, 10 — большая берцовая кость (</a:t>
            </a:r>
            <a:r>
              <a:rPr lang="ru-RU" dirty="0" err="1" smtClean="0"/>
              <a:t>тибиотарсус</a:t>
            </a:r>
            <a:r>
              <a:rPr lang="ru-RU" dirty="0" smtClean="0"/>
              <a:t>), 11 — малая берцовая кость (</a:t>
            </a:r>
            <a:r>
              <a:rPr lang="ru-RU" dirty="0" err="1" smtClean="0"/>
              <a:t>тибиотарсус</a:t>
            </a:r>
            <a:r>
              <a:rPr lang="ru-RU" dirty="0" smtClean="0"/>
              <a:t>) 12 — бедро, 13 — седалищная кость, 14 — лобковая кость, 15 — подвздошная кость, 16 — хвостовые позвонки 17 — </a:t>
            </a:r>
            <a:r>
              <a:rPr lang="ru-RU" dirty="0" err="1" smtClean="0"/>
              <a:t>пигостиль</a:t>
            </a:r>
            <a:r>
              <a:rPr lang="ru-RU" dirty="0" smtClean="0"/>
              <a:t>, 18 — сложный крестец, 19 — лопатка, 20 — поясничные позвонки, 21 — плечевая кость, 22 — локтевая кость, 23 — лучевая кость, 24 — запястья, 25 — кисть, 26 — пальцы, 27 — крылышко</a:t>
            </a:r>
            <a:endParaRPr lang="ru-RU" dirty="0"/>
          </a:p>
        </p:txBody>
      </p:sp>
      <p:pic>
        <p:nvPicPr>
          <p:cNvPr id="1026" name="Picture 2" descr="C:\Users\7\Desktop\220px-Squelette_oiseau.svg.png"/>
          <p:cNvPicPr>
            <a:picLocks noChangeAspect="1" noChangeArrowheads="1"/>
          </p:cNvPicPr>
          <p:nvPr/>
        </p:nvPicPr>
        <p:blipFill>
          <a:blip r:embed="rId3"/>
          <a:srcRect/>
          <a:stretch>
            <a:fillRect/>
          </a:stretch>
        </p:blipFill>
        <p:spPr bwMode="auto">
          <a:xfrm>
            <a:off x="0" y="1214422"/>
            <a:ext cx="2095500" cy="27908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dirty="0"/>
          </a:p>
        </p:txBody>
      </p:sp>
      <p:sp>
        <p:nvSpPr>
          <p:cNvPr id="6" name="Прямоугольник 5"/>
          <p:cNvSpPr/>
          <p:nvPr/>
        </p:nvSpPr>
        <p:spPr>
          <a:xfrm>
            <a:off x="142844" y="285728"/>
            <a:ext cx="6429404" cy="5632311"/>
          </a:xfrm>
          <a:prstGeom prst="rect">
            <a:avLst/>
          </a:prstGeom>
        </p:spPr>
        <p:txBody>
          <a:bodyPr wrap="square">
            <a:spAutoFit/>
          </a:bodyPr>
          <a:lstStyle/>
          <a:p>
            <a:endParaRPr lang="ru-RU" b="1" dirty="0" smtClean="0"/>
          </a:p>
          <a:p>
            <a:endParaRPr lang="ru-RU" b="1" dirty="0" smtClean="0"/>
          </a:p>
          <a:p>
            <a:r>
              <a:rPr lang="ru-RU" b="1" dirty="0" err="1" smtClean="0"/>
              <a:t>Пти́цы</a:t>
            </a:r>
            <a:r>
              <a:rPr lang="ru-RU" dirty="0" smtClean="0"/>
              <a:t> (лат. </a:t>
            </a:r>
            <a:r>
              <a:rPr lang="ru-RU" i="1" dirty="0" err="1" smtClean="0"/>
              <a:t>Aves</a:t>
            </a:r>
            <a:r>
              <a:rPr lang="ru-RU" dirty="0" smtClean="0"/>
              <a:t>) — класс теплокровных яйцекладущих позвоночных животных, представители которого характеризуются тем, что тело их </a:t>
            </a:r>
            <a:r>
              <a:rPr lang="ru-RU" dirty="0" err="1" smtClean="0"/>
              <a:t>покрытоперьями</a:t>
            </a:r>
            <a:r>
              <a:rPr lang="ru-RU" dirty="0" smtClean="0"/>
              <a:t> и передние конечности видоизменены в органы полёта — крылья (виды, которые не летают, имеют недоразвитые крылья). Изначально строение тела птиц приспособлено к полёту, хотя в настоящее время существует много видов нелетающих птиц. Ещё одним отличительным признаком птиц является также наличие клюва.</a:t>
            </a:r>
          </a:p>
          <a:p>
            <a:r>
              <a:rPr lang="ru-RU" dirty="0" smtClean="0"/>
              <a:t>На сегодняшний день на Земле обитает более 9792 различных видов (по данным на 2007 год), в том числе на территории России — 657 гнездящихся видов, а всего на территории страны отмечено 789 видов, включая 125 видов, гнездование которых не показано, и 7 вымерших видов</a:t>
            </a:r>
            <a:r>
              <a:rPr lang="ru-RU" baseline="30000" dirty="0" smtClean="0">
                <a:hlinkClick r:id="rId3"/>
              </a:rPr>
              <a:t>[3]</a:t>
            </a:r>
            <a:r>
              <a:rPr lang="ru-RU" dirty="0" smtClean="0"/>
              <a:t>, что делает их наиболее разнообразной группой надкласса четвероногих. Птицы населяют все экосистемы Земного шара от Арктики </a:t>
            </a:r>
            <a:r>
              <a:rPr lang="ru-RU" dirty="0" err="1" smtClean="0"/>
              <a:t>доАнтарктики</a:t>
            </a:r>
            <a:r>
              <a:rPr lang="ru-RU" dirty="0" smtClean="0"/>
              <a:t>.</a:t>
            </a:r>
          </a:p>
          <a:p>
            <a:r>
              <a:rPr lang="ru-RU" dirty="0" smtClean="0"/>
              <a:t>Наука, изучающая птиц, называется </a:t>
            </a:r>
            <a:r>
              <a:rPr lang="ru-RU" b="1" dirty="0" smtClean="0">
                <a:hlinkClick r:id="rId4" tooltip="Орнитология"/>
              </a:rPr>
              <a:t>орнитология</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074"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Этимология</a:t>
            </a:r>
            <a:endParaRPr lang="ru-RU" dirty="0"/>
          </a:p>
        </p:txBody>
      </p:sp>
      <p:sp>
        <p:nvSpPr>
          <p:cNvPr id="3076" name="Rectangle 4"/>
          <p:cNvSpPr>
            <a:spLocks noChangeArrowheads="1"/>
          </p:cNvSpPr>
          <p:nvPr/>
        </p:nvSpPr>
        <p:spPr bwMode="auto">
          <a:xfrm>
            <a:off x="1071538" y="1500174"/>
            <a:ext cx="6000792" cy="24622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Black" pitchFamily="34" charset="0"/>
                <a:cs typeface="Arial" pitchFamily="34" charset="0"/>
              </a:rPr>
              <a:t>Русское слово «птица» восходит к </a:t>
            </a:r>
            <a:r>
              <a:rPr kumimoji="0" lang="ru-RU" sz="1400" b="0" i="0" u="none" strike="noStrike" cap="none" normalizeH="0" baseline="0" dirty="0" err="1" smtClean="0">
                <a:ln>
                  <a:noFill/>
                </a:ln>
                <a:solidFill>
                  <a:srgbClr val="0B0080"/>
                </a:solidFill>
                <a:effectLst/>
                <a:latin typeface="Arial Black" pitchFamily="34" charset="0"/>
                <a:cs typeface="Arial" pitchFamily="34" charset="0"/>
              </a:rPr>
              <a:t>праслав</a:t>
            </a:r>
            <a:r>
              <a:rPr kumimoji="0" lang="ru-RU" sz="1400" b="0" i="0" u="none" strike="noStrike" cap="none" normalizeH="0" baseline="0" dirty="0" smtClean="0">
                <a:ln>
                  <a:noFill/>
                </a:ln>
                <a:solidFill>
                  <a:srgbClr val="0B0080"/>
                </a:solidFill>
                <a:effectLst/>
                <a:latin typeface="Arial Black" pitchFamily="34" charset="0"/>
                <a:cs typeface="Arial" pitchFamily="34" charset="0"/>
              </a:rPr>
              <a:t>.</a:t>
            </a:r>
            <a:r>
              <a:rPr kumimoji="0" lang="ru-RU" sz="1400" b="0" i="0" u="none" strike="noStrike" cap="none" normalizeH="0" baseline="0" dirty="0" smtClean="0">
                <a:ln>
                  <a:noFill/>
                </a:ln>
                <a:solidFill>
                  <a:srgbClr val="000000"/>
                </a:solidFill>
                <a:effectLst/>
                <a:latin typeface="Arial Black" pitchFamily="34" charset="0"/>
                <a:cs typeface="Arial" pitchFamily="34" charset="0"/>
              </a:rPr>
              <a:t> </a:t>
            </a:r>
            <a:r>
              <a:rPr kumimoji="0" lang="ru-RU" sz="1400" b="0" i="1" u="none" strike="noStrike" cap="none" normalizeH="0" baseline="0" dirty="0" smtClean="0">
                <a:ln>
                  <a:noFill/>
                </a:ln>
                <a:solidFill>
                  <a:srgbClr val="000000"/>
                </a:solidFill>
                <a:effectLst/>
                <a:latin typeface="Arial Black" pitchFamily="34" charset="0"/>
                <a:ea typeface="Arial Unicode MS" pitchFamily="34" charset="-128"/>
                <a:cs typeface="Arial Unicode MS" pitchFamily="34" charset="-128"/>
              </a:rPr>
              <a:t>*</a:t>
            </a:r>
            <a:r>
              <a:rPr kumimoji="0" lang="ru-RU" sz="1400" b="0" i="1" u="none" strike="noStrike" cap="none" normalizeH="0" baseline="0" dirty="0" err="1" smtClean="0">
                <a:ln>
                  <a:noFill/>
                </a:ln>
                <a:solidFill>
                  <a:srgbClr val="000000"/>
                </a:solidFill>
                <a:effectLst/>
                <a:latin typeface="Arial Black" pitchFamily="34" charset="0"/>
                <a:ea typeface="Arial Unicode MS" pitchFamily="34" charset="-128"/>
                <a:cs typeface="Arial Unicode MS" pitchFamily="34" charset="-128"/>
              </a:rPr>
              <a:t>ръtica</a:t>
            </a:r>
            <a:r>
              <a:rPr kumimoji="0" lang="ru-RU" sz="1400" b="0" i="0" u="none" strike="noStrike" cap="none" normalizeH="0" baseline="0" dirty="0" smtClean="0">
                <a:ln>
                  <a:noFill/>
                </a:ln>
                <a:solidFill>
                  <a:srgbClr val="000000"/>
                </a:solidFill>
                <a:effectLst/>
                <a:latin typeface="Arial Black" pitchFamily="34" charset="0"/>
                <a:cs typeface="Arial" pitchFamily="34" charset="0"/>
              </a:rPr>
              <a:t>, которое является суффиксальным производным от </a:t>
            </a:r>
            <a:r>
              <a:rPr kumimoji="0" lang="ru-RU" sz="1400" b="0" i="1" u="none" strike="noStrike" cap="none" normalizeH="0" baseline="0" dirty="0" smtClean="0">
                <a:ln>
                  <a:noFill/>
                </a:ln>
                <a:solidFill>
                  <a:srgbClr val="000000"/>
                </a:solidFill>
                <a:effectLst/>
                <a:latin typeface="Arial Black" pitchFamily="34" charset="0"/>
                <a:cs typeface="Arial" pitchFamily="34" charset="0"/>
              </a:rPr>
              <a:t>*</a:t>
            </a:r>
            <a:r>
              <a:rPr kumimoji="0" lang="ru-RU" sz="1400" b="0" i="1" u="none" strike="noStrike" cap="none" normalizeH="0" baseline="0" dirty="0" err="1" smtClean="0">
                <a:ln>
                  <a:noFill/>
                </a:ln>
                <a:solidFill>
                  <a:srgbClr val="000000"/>
                </a:solidFill>
                <a:effectLst/>
                <a:latin typeface="Arial Black" pitchFamily="34" charset="0"/>
                <a:cs typeface="Arial" pitchFamily="34" charset="0"/>
              </a:rPr>
              <a:t>ръtа</a:t>
            </a:r>
            <a:r>
              <a:rPr kumimoji="0" lang="ru-RU" sz="1400" b="0" i="0" u="none" strike="noStrike" cap="none" normalizeH="0" baseline="0" dirty="0" smtClean="0">
                <a:ln>
                  <a:noFill/>
                </a:ln>
                <a:solidFill>
                  <a:srgbClr val="000000"/>
                </a:solidFill>
                <a:effectLst/>
                <a:latin typeface="Arial Black" pitchFamily="34" charset="0"/>
                <a:cs typeface="Arial" pitchFamily="34" charset="0"/>
              </a:rPr>
              <a:t>, которое родственно </a:t>
            </a:r>
            <a:r>
              <a:rPr kumimoji="0" lang="ru-RU" sz="1400" b="0" i="0" u="none" strike="noStrike" cap="none" normalizeH="0" baseline="0" dirty="0" smtClean="0">
                <a:ln>
                  <a:noFill/>
                </a:ln>
                <a:solidFill>
                  <a:srgbClr val="0B0080"/>
                </a:solidFill>
                <a:effectLst/>
                <a:latin typeface="Arial Black" pitchFamily="34" charset="0"/>
                <a:cs typeface="Arial" pitchFamily="34" charset="0"/>
              </a:rPr>
              <a:t>латыш.</a:t>
            </a:r>
            <a:r>
              <a:rPr kumimoji="0" lang="ru-RU" sz="1400" b="0" i="0" u="none" strike="noStrike" cap="none" normalizeH="0" baseline="0" dirty="0" smtClean="0">
                <a:ln>
                  <a:noFill/>
                </a:ln>
                <a:solidFill>
                  <a:srgbClr val="000000"/>
                </a:solidFill>
                <a:effectLst/>
                <a:latin typeface="Arial Black" pitchFamily="34" charset="0"/>
                <a:cs typeface="Arial" pitchFamily="34" charset="0"/>
              </a:rPr>
              <a:t> </a:t>
            </a:r>
            <a:r>
              <a:rPr kumimoji="0" lang="lv-LV" sz="1400" b="0" i="1" u="none" strike="noStrike" cap="none" normalizeH="0" baseline="0" dirty="0" smtClean="0">
                <a:ln>
                  <a:noFill/>
                </a:ln>
                <a:solidFill>
                  <a:srgbClr val="000000"/>
                </a:solidFill>
                <a:effectLst/>
                <a:latin typeface="Arial Black" pitchFamily="34" charset="0"/>
                <a:cs typeface="Arial" pitchFamily="34" charset="0"/>
              </a:rPr>
              <a:t>putns</a:t>
            </a:r>
            <a:r>
              <a:rPr kumimoji="0" lang="lv-LV" sz="1400" b="0" i="0" u="none" strike="noStrike" cap="none" normalizeH="0" baseline="0" dirty="0" smtClean="0">
                <a:ln>
                  <a:noFill/>
                </a:ln>
                <a:solidFill>
                  <a:srgbClr val="000000"/>
                </a:solidFill>
                <a:effectLst/>
                <a:latin typeface="Arial Black" pitchFamily="34" charset="0"/>
                <a:cs typeface="Arial" pitchFamily="34" charset="0"/>
              </a:rPr>
              <a:t> «птица», </a:t>
            </a:r>
            <a:r>
              <a:rPr kumimoji="0" lang="lv-LV" sz="1400" b="0" i="0" u="none" strike="noStrike" cap="none" normalizeH="0" baseline="0" dirty="0" smtClean="0">
                <a:ln>
                  <a:noFill/>
                </a:ln>
                <a:solidFill>
                  <a:srgbClr val="0B0080"/>
                </a:solidFill>
                <a:effectLst/>
                <a:latin typeface="Arial Black" pitchFamily="34" charset="0"/>
                <a:cs typeface="Arial" pitchFamily="34" charset="0"/>
              </a:rPr>
              <a:t>лит.</a:t>
            </a:r>
            <a:r>
              <a:rPr kumimoji="0" lang="lv-LV" sz="1400" b="0" i="0" u="none" strike="noStrike" cap="none" normalizeH="0" baseline="0" dirty="0" smtClean="0">
                <a:ln>
                  <a:noFill/>
                </a:ln>
                <a:solidFill>
                  <a:srgbClr val="000000"/>
                </a:solidFill>
                <a:effectLst/>
                <a:latin typeface="Arial Black" pitchFamily="34" charset="0"/>
                <a:cs typeface="Arial" pitchFamily="34" charset="0"/>
              </a:rPr>
              <a:t> </a:t>
            </a:r>
            <a:r>
              <a:rPr kumimoji="0" lang="lt-LT" sz="1400" b="0" i="1" u="none" strike="noStrike" cap="none" normalizeH="0" baseline="0" dirty="0" smtClean="0">
                <a:ln>
                  <a:noFill/>
                </a:ln>
                <a:solidFill>
                  <a:srgbClr val="000000"/>
                </a:solidFill>
                <a:effectLst/>
                <a:latin typeface="Arial Black" pitchFamily="34" charset="0"/>
                <a:cs typeface="Arial" pitchFamily="34" charset="0"/>
              </a:rPr>
              <a:t>putýtis</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«пташка», </a:t>
            </a:r>
            <a:r>
              <a:rPr kumimoji="0" lang="lt-LT" sz="1400" b="0" i="0" u="none" strike="noStrike" cap="none" normalizeH="0" baseline="0" dirty="0" smtClean="0">
                <a:ln>
                  <a:noFill/>
                </a:ln>
                <a:solidFill>
                  <a:srgbClr val="0B0080"/>
                </a:solidFill>
                <a:effectLst/>
                <a:latin typeface="Arial Black" pitchFamily="34" charset="0"/>
                <a:cs typeface="Arial" pitchFamily="34" charset="0"/>
              </a:rPr>
              <a:t>лат.</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a:t>
            </a:r>
            <a:r>
              <a:rPr kumimoji="0" lang="lt-LT" sz="1400" b="0" i="1" u="none" strike="noStrike" cap="none" normalizeH="0" baseline="0" dirty="0" smtClean="0">
                <a:ln>
                  <a:noFill/>
                </a:ln>
                <a:solidFill>
                  <a:srgbClr val="000000"/>
                </a:solidFill>
                <a:effectLst/>
                <a:latin typeface="Arial Black" pitchFamily="34" charset="0"/>
                <a:cs typeface="Arial" pitchFamily="34" charset="0"/>
              </a:rPr>
              <a:t>putus</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«дитя»,</a:t>
            </a:r>
            <a:r>
              <a:rPr kumimoji="0" lang="lt-LT" sz="1400" b="0" i="1" u="none" strike="noStrike" cap="none" normalizeH="0" baseline="0" dirty="0" smtClean="0">
                <a:ln>
                  <a:noFill/>
                </a:ln>
                <a:solidFill>
                  <a:srgbClr val="000000"/>
                </a:solidFill>
                <a:effectLst/>
                <a:latin typeface="Arial Black" pitchFamily="34" charset="0"/>
                <a:cs typeface="Arial" pitchFamily="34" charset="0"/>
              </a:rPr>
              <a:t>putila</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«птенец», оскск. рuсlо- «дитя», </a:t>
            </a:r>
            <a:r>
              <a:rPr kumimoji="0" lang="lt-LT" sz="1400" b="0" i="0" u="none" strike="noStrike" cap="none" normalizeH="0" baseline="0" dirty="0" smtClean="0">
                <a:ln>
                  <a:noFill/>
                </a:ln>
                <a:solidFill>
                  <a:srgbClr val="0B0080"/>
                </a:solidFill>
                <a:effectLst/>
                <a:latin typeface="Arial Black" pitchFamily="34" charset="0"/>
                <a:cs typeface="Arial" pitchFamily="34" charset="0"/>
              </a:rPr>
              <a:t>др.-инд.</a:t>
            </a:r>
            <a:r>
              <a:rPr lang="ru-RU" sz="1400" dirty="0" smtClean="0">
                <a:solidFill>
                  <a:srgbClr val="000000"/>
                </a:solidFill>
                <a:latin typeface="Arial Black" pitchFamily="34" charset="0"/>
                <a:cs typeface="Arial" pitchFamily="34" charset="0"/>
              </a:rPr>
              <a:t> </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a:t>
            </a:r>
            <a:r>
              <a:rPr kumimoji="0" lang="lt-LT" sz="1400" b="0" i="0" u="none" strike="noStrike" cap="none" normalizeH="0" baseline="0" dirty="0" smtClean="0">
                <a:ln>
                  <a:noFill/>
                </a:ln>
                <a:solidFill>
                  <a:srgbClr val="000000"/>
                </a:solidFill>
                <a:effectLst/>
                <a:latin typeface="Arial Black" pitchFamily="34" charset="0"/>
                <a:ea typeface="Arial Unicode MS" pitchFamily="34" charset="-128"/>
                <a:cs typeface="Arial Unicode MS" pitchFamily="34" charset="-128"/>
              </a:rPr>
              <a:t>putráḥ </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«дитя, сын», </a:t>
            </a:r>
            <a:r>
              <a:rPr kumimoji="0" lang="lt-LT" sz="1400" b="0" i="0" u="none" strike="noStrike" cap="none" normalizeH="0" baseline="0" dirty="0" smtClean="0">
                <a:ln>
                  <a:noFill/>
                </a:ln>
                <a:solidFill>
                  <a:srgbClr val="0B0080"/>
                </a:solidFill>
                <a:effectLst/>
                <a:latin typeface="Arial Black" pitchFamily="34" charset="0"/>
                <a:cs typeface="Arial" pitchFamily="34" charset="0"/>
              </a:rPr>
              <a:t>др.-инд.</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a:t>
            </a:r>
            <a:r>
              <a:rPr kumimoji="0" lang="hi-IN" sz="1400" b="0" i="1" u="none" strike="noStrike" cap="none" normalizeH="0" baseline="0" dirty="0" smtClean="0">
                <a:ln>
                  <a:noFill/>
                </a:ln>
                <a:solidFill>
                  <a:srgbClr val="000000"/>
                </a:solidFill>
                <a:effectLst/>
                <a:latin typeface="Arial Black" pitchFamily="34" charset="0"/>
                <a:cs typeface="Mangal" pitchFamily="18" charset="0"/>
              </a:rPr>
              <a:t>प</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a:t>
            </a:r>
            <a:r>
              <a:rPr kumimoji="0" lang="lt-LT" sz="1400" b="0" i="0" u="none" strike="noStrike" cap="none" normalizeH="0" baseline="0" dirty="0" smtClean="0">
                <a:ln>
                  <a:noFill/>
                </a:ln>
                <a:solidFill>
                  <a:srgbClr val="000000"/>
                </a:solidFill>
                <a:effectLst/>
                <a:latin typeface="Arial Black" pitchFamily="34" charset="0"/>
                <a:ea typeface="Arial Unicode MS" pitchFamily="34" charset="-128"/>
                <a:cs typeface="Arial Unicode MS" pitchFamily="34" charset="-128"/>
              </a:rPr>
              <a:t>рótаḥ</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«детеныш животного», и восходит в свою очередь к </a:t>
            </a:r>
            <a:r>
              <a:rPr kumimoji="0" lang="lt-LT" sz="1400" b="0" i="0" u="none" strike="noStrike" cap="none" normalizeH="0" baseline="0" dirty="0" smtClean="0">
                <a:ln>
                  <a:noFill/>
                </a:ln>
                <a:solidFill>
                  <a:srgbClr val="0B0080"/>
                </a:solidFill>
                <a:effectLst/>
                <a:latin typeface="Arial Black" pitchFamily="34" charset="0"/>
                <a:cs typeface="Arial" pitchFamily="34" charset="0"/>
              </a:rPr>
              <a:t>пра-и.е.</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a:t>
            </a:r>
            <a:r>
              <a:rPr kumimoji="0" lang="lt-LT" sz="1400" b="0" i="1" u="none" strike="noStrike" cap="none" normalizeH="0" baseline="0" dirty="0" smtClean="0">
                <a:ln>
                  <a:noFill/>
                </a:ln>
                <a:solidFill>
                  <a:srgbClr val="000000"/>
                </a:solidFill>
                <a:effectLst/>
                <a:latin typeface="Arial Black" pitchFamily="34" charset="0"/>
                <a:ea typeface="Arial Unicode MS" pitchFamily="34" charset="-128"/>
                <a:cs typeface="Arial Unicode MS" pitchFamily="34" charset="-128"/>
              </a:rPr>
              <a:t>*pōu-/*pəu-/*pu-/*pū-</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«маленький».</a:t>
            </a:r>
            <a:endParaRPr kumimoji="0" lang="lt-LT"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sz="1400" b="0" i="0" u="none" strike="noStrike" cap="none" normalizeH="0" baseline="0" dirty="0" smtClean="0">
                <a:ln>
                  <a:noFill/>
                </a:ln>
                <a:solidFill>
                  <a:srgbClr val="000000"/>
                </a:solidFill>
                <a:effectLst/>
                <a:latin typeface="Arial Black" pitchFamily="34" charset="0"/>
                <a:cs typeface="Arial" pitchFamily="34" charset="0"/>
              </a:rPr>
              <a:t>Латинское слово </a:t>
            </a:r>
            <a:r>
              <a:rPr kumimoji="0" lang="lt-LT" sz="1400" b="0" i="1" u="none" strike="noStrike" cap="none" normalizeH="0" baseline="0" dirty="0" smtClean="0">
                <a:ln>
                  <a:noFill/>
                </a:ln>
                <a:solidFill>
                  <a:srgbClr val="000000"/>
                </a:solidFill>
                <a:effectLst/>
                <a:latin typeface="Arial Black" pitchFamily="34" charset="0"/>
                <a:cs typeface="Arial" pitchFamily="34" charset="0"/>
              </a:rPr>
              <a:t>avis</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восходит к </a:t>
            </a:r>
            <a:r>
              <a:rPr kumimoji="0" lang="lt-LT" sz="1400" b="0" i="0" u="none" strike="noStrike" cap="none" normalizeH="0" baseline="0" dirty="0" smtClean="0">
                <a:ln>
                  <a:noFill/>
                </a:ln>
                <a:solidFill>
                  <a:srgbClr val="0B0080"/>
                </a:solidFill>
                <a:effectLst/>
                <a:latin typeface="Arial Black" pitchFamily="34" charset="0"/>
                <a:cs typeface="Arial" pitchFamily="34" charset="0"/>
              </a:rPr>
              <a:t>пра-и.е.</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a:t>
            </a:r>
            <a:r>
              <a:rPr kumimoji="0" lang="lt-LT" sz="1400" b="0" i="1" u="none" strike="noStrike" cap="none" normalizeH="0" baseline="0" dirty="0" smtClean="0">
                <a:ln>
                  <a:noFill/>
                </a:ln>
                <a:solidFill>
                  <a:srgbClr val="000000"/>
                </a:solidFill>
                <a:effectLst/>
                <a:latin typeface="Arial Black" pitchFamily="34" charset="0"/>
                <a:ea typeface="Arial Unicode MS" pitchFamily="34" charset="-128"/>
                <a:cs typeface="Arial Unicode MS" pitchFamily="34" charset="-128"/>
              </a:rPr>
              <a:t>*h</a:t>
            </a:r>
            <a:r>
              <a:rPr kumimoji="0" lang="lt-LT" sz="1400" b="0" i="1" u="none" strike="noStrike" cap="none" normalizeH="0" baseline="-30000" dirty="0" smtClean="0">
                <a:ln>
                  <a:noFill/>
                </a:ln>
                <a:solidFill>
                  <a:srgbClr val="000000"/>
                </a:solidFill>
                <a:effectLst/>
                <a:latin typeface="Arial Black" pitchFamily="34" charset="0"/>
                <a:ea typeface="Arial Unicode MS" pitchFamily="34" charset="-128"/>
                <a:cs typeface="Arial Unicode MS" pitchFamily="34" charset="-128"/>
              </a:rPr>
              <a:t>2</a:t>
            </a:r>
            <a:r>
              <a:rPr kumimoji="0" lang="lt-LT" sz="1400" b="0" i="1" u="none" strike="noStrike" cap="none" normalizeH="0" baseline="0" dirty="0" smtClean="0">
                <a:ln>
                  <a:noFill/>
                </a:ln>
                <a:solidFill>
                  <a:srgbClr val="000000"/>
                </a:solidFill>
                <a:effectLst/>
                <a:latin typeface="Arial Black" pitchFamily="34" charset="0"/>
                <a:ea typeface="Arial Unicode MS" pitchFamily="34" charset="-128"/>
                <a:cs typeface="Arial Unicode MS" pitchFamily="34" charset="-128"/>
              </a:rPr>
              <a:t>ewis</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(в традиционной реконструкции </a:t>
            </a:r>
            <a:r>
              <a:rPr kumimoji="0" lang="lt-LT" sz="1400" b="0" i="1" u="none" strike="noStrike" cap="none" normalizeH="0" baseline="0" dirty="0" smtClean="0">
                <a:ln>
                  <a:noFill/>
                </a:ln>
                <a:solidFill>
                  <a:srgbClr val="000000"/>
                </a:solidFill>
                <a:effectLst/>
                <a:latin typeface="Arial Black" pitchFamily="34" charset="0"/>
                <a:cs typeface="Arial" pitchFamily="34" charset="0"/>
              </a:rPr>
              <a:t>*awis</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«птица», от которого происходят также </a:t>
            </a:r>
            <a:r>
              <a:rPr kumimoji="0" lang="lt-LT" sz="1400" b="0" i="0" u="none" strike="noStrike" cap="none" normalizeH="0" baseline="0" dirty="0" smtClean="0">
                <a:ln>
                  <a:noFill/>
                </a:ln>
                <a:solidFill>
                  <a:srgbClr val="0B0080"/>
                </a:solidFill>
                <a:effectLst/>
                <a:latin typeface="Arial Black" pitchFamily="34" charset="0"/>
                <a:cs typeface="Arial" pitchFamily="34" charset="0"/>
              </a:rPr>
              <a:t>др.-инд.</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a:t>
            </a:r>
            <a:r>
              <a:rPr kumimoji="0" lang="hi-IN" sz="1400" b="0" i="1" u="none" strike="noStrike" cap="none" normalizeH="0" baseline="0" dirty="0" smtClean="0">
                <a:ln>
                  <a:noFill/>
                </a:ln>
                <a:solidFill>
                  <a:srgbClr val="000000"/>
                </a:solidFill>
                <a:effectLst/>
                <a:latin typeface="Arial Black" pitchFamily="34" charset="0"/>
                <a:cs typeface="Mangal" pitchFamily="18" charset="0"/>
              </a:rPr>
              <a:t>वि</a:t>
            </a:r>
            <a:r>
              <a:rPr kumimoji="0" lang="lt-LT" sz="1400" b="0" i="0" u="none" strike="noStrike" cap="none" normalizeH="0" baseline="0" dirty="0" smtClean="0">
                <a:ln>
                  <a:noFill/>
                </a:ln>
                <a:solidFill>
                  <a:srgbClr val="000000"/>
                </a:solidFill>
                <a:effectLst/>
                <a:latin typeface="Arial Black" pitchFamily="34" charset="0"/>
                <a:cs typeface="Arial" pitchFamily="34" charset="0"/>
              </a:rPr>
              <a:t>) «птица»</a:t>
            </a:r>
            <a:r>
              <a:rPr kumimoji="0" lang="ru-RU" sz="1400" b="0" i="0" u="none" strike="noStrike" cap="none" normalizeH="0" baseline="0" dirty="0" smtClean="0">
                <a:ln>
                  <a:noFill/>
                </a:ln>
                <a:solidFill>
                  <a:srgbClr val="000000"/>
                </a:solidFill>
                <a:effectLst/>
                <a:latin typeface="Arial Black" pitchFamily="34" charset="0"/>
                <a:cs typeface="Arial" pitchFamily="34" charset="0"/>
              </a:rPr>
              <a:t>.</a:t>
            </a:r>
            <a:endParaRPr kumimoji="0" lang="cy-GB" sz="14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Размеры</a:t>
            </a:r>
            <a:endParaRPr lang="ru-RU" dirty="0"/>
          </a:p>
        </p:txBody>
      </p:sp>
      <p:sp>
        <p:nvSpPr>
          <p:cNvPr id="4" name="Прямоугольник 3"/>
          <p:cNvSpPr/>
          <p:nvPr/>
        </p:nvSpPr>
        <p:spPr>
          <a:xfrm>
            <a:off x="928662" y="1285859"/>
            <a:ext cx="5929338" cy="3970318"/>
          </a:xfrm>
          <a:prstGeom prst="rect">
            <a:avLst/>
          </a:prstGeom>
        </p:spPr>
        <p:txBody>
          <a:bodyPr wrap="square">
            <a:spAutoFit/>
          </a:bodyPr>
          <a:lstStyle/>
          <a:p>
            <a:r>
              <a:rPr lang="ru-RU" dirty="0" smtClean="0"/>
              <a:t>Самым маленьким представителем этого класса считается обитающая на Кубе и острове </a:t>
            </a:r>
            <a:r>
              <a:rPr lang="ru-RU" dirty="0" err="1" smtClean="0"/>
              <a:t>Хувентуд</a:t>
            </a:r>
            <a:r>
              <a:rPr lang="ru-RU" dirty="0" smtClean="0"/>
              <a:t> колибри-пчёлка — длина тела не превышает 5,7 см. Самым крупным представителем является африканский страус высотой до 270 см и массой до 156 кг. Таким образом, масса самой маленькой птицы в 66 000 раз меньше массы самой крупной из ныне живущих.</a:t>
            </a:r>
          </a:p>
          <a:p>
            <a:r>
              <a:rPr lang="ru-RU" dirty="0" smtClean="0"/>
              <a:t>Андский кондор принадлежит к числу наиболее крупных летающих птиц — масса тела может достигать 11,4 кг, при размахе крыльев до 3,1 метров. Длина взрослых птиц варьирует в пределах от 117 до 135 см.</a:t>
            </a:r>
          </a:p>
          <a:p>
            <a:r>
              <a:rPr lang="ru-RU" dirty="0" smtClean="0"/>
              <a:t>Странствующий альбатрос (</a:t>
            </a:r>
            <a:r>
              <a:rPr lang="ru-RU" i="1" dirty="0" err="1" smtClean="0"/>
              <a:t>Diomedea</a:t>
            </a:r>
            <a:r>
              <a:rPr lang="ru-RU" i="1" dirty="0" smtClean="0"/>
              <a:t> </a:t>
            </a:r>
            <a:r>
              <a:rPr lang="ru-RU" i="1" dirty="0" err="1" smtClean="0"/>
              <a:t>exulans</a:t>
            </a:r>
            <a:r>
              <a:rPr lang="ru-RU" dirty="0" smtClean="0"/>
              <a:t>) достигает длины тела до 117 см и обладает самым большим среди птиц размахом крыльев, достигающим до 3,25 м.</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Происхождение</a:t>
            </a:r>
            <a:endParaRPr lang="ru-RU" dirty="0"/>
          </a:p>
        </p:txBody>
      </p:sp>
      <p:sp>
        <p:nvSpPr>
          <p:cNvPr id="5" name="Прямоугольник 4"/>
          <p:cNvSpPr/>
          <p:nvPr/>
        </p:nvSpPr>
        <p:spPr>
          <a:xfrm>
            <a:off x="285720" y="1142984"/>
            <a:ext cx="6572280" cy="5632311"/>
          </a:xfrm>
          <a:prstGeom prst="rect">
            <a:avLst/>
          </a:prstGeom>
        </p:spPr>
        <p:txBody>
          <a:bodyPr wrap="square">
            <a:spAutoFit/>
          </a:bodyPr>
          <a:lstStyle/>
          <a:p>
            <a:r>
              <a:rPr lang="ru-RU" dirty="0" smtClean="0"/>
              <a:t>Наиболее распространена гипотеза, что птицы произошли от </a:t>
            </a:r>
            <a:r>
              <a:rPr lang="ru-RU" dirty="0" err="1" smtClean="0"/>
              <a:t>тероподных</a:t>
            </a:r>
            <a:r>
              <a:rPr lang="ru-RU" dirty="0" smtClean="0"/>
              <a:t> динозавров из группы </a:t>
            </a:r>
            <a:r>
              <a:rPr lang="ru-RU" dirty="0" err="1" smtClean="0"/>
              <a:t>манирапторов</a:t>
            </a:r>
            <a:r>
              <a:rPr lang="ru-RU" dirty="0" smtClean="0"/>
              <a:t>, куда помимо прочего входят </a:t>
            </a:r>
            <a:r>
              <a:rPr lang="ru-RU" dirty="0" err="1" smtClean="0"/>
              <a:t>дромеозавры</a:t>
            </a:r>
            <a:r>
              <a:rPr lang="ru-RU" dirty="0" smtClean="0"/>
              <a:t> и </a:t>
            </a:r>
            <a:r>
              <a:rPr lang="ru-RU" dirty="0" err="1" smtClean="0"/>
              <a:t>овирапторы</a:t>
            </a:r>
            <a:r>
              <a:rPr lang="ru-RU" dirty="0" smtClean="0"/>
              <a:t>. По мере того, как учёные обнаруживают всё большее количество ископаемых останков нелетающих </a:t>
            </a:r>
            <a:r>
              <a:rPr lang="ru-RU" dirty="0" err="1" smtClean="0"/>
              <a:t>тероподов</a:t>
            </a:r>
            <a:r>
              <a:rPr lang="ru-RU" dirty="0" smtClean="0"/>
              <a:t> и тем не менее имеющих родство с пернатыми, точная граница между птицами и </a:t>
            </a:r>
            <a:r>
              <a:rPr lang="ru-RU" dirty="0" err="1" smtClean="0"/>
              <a:t>не-птицами</a:t>
            </a:r>
            <a:r>
              <a:rPr lang="ru-RU" dirty="0" smtClean="0"/>
              <a:t> становится размытой. Если раньше одним из определяющих признаков птиц было наличие перьевого покрова, то ряд открытий конца XX — начала XXI веков в провинции </a:t>
            </a:r>
            <a:r>
              <a:rPr lang="ru-RU" dirty="0" err="1" smtClean="0"/>
              <a:t>Ляонин</a:t>
            </a:r>
            <a:r>
              <a:rPr lang="ru-RU" dirty="0" smtClean="0"/>
              <a:t> на северо-востоке Китая показывает, что многие </a:t>
            </a:r>
            <a:r>
              <a:rPr lang="ru-RU" dirty="0" err="1" smtClean="0"/>
              <a:t>мелкиетероподы</a:t>
            </a:r>
            <a:r>
              <a:rPr lang="ru-RU" dirty="0" smtClean="0"/>
              <a:t> имели перья, внося свой вклад в эту неопределенность. Однако группа учёных Университета штата Орегон США показала, что некоторые особенности дыхательной системы птиц не позволяют с определённостью утверждать, что их предками были </a:t>
            </a:r>
            <a:r>
              <a:rPr lang="ru-RU" dirty="0" err="1" smtClean="0"/>
              <a:t>тероподные</a:t>
            </a:r>
            <a:r>
              <a:rPr lang="ru-RU" dirty="0" smtClean="0"/>
              <a:t> динозавры, поскольку малоподвижность бедра птицы определяет в конечном итоге её способность летать, а бедренные кости динозавров подвижны. Кроме того, возраст некоторых обнаруженных останков птиц превосходит возраст останков динозавров, их теоретических предков.</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8434" name="Picture 2" descr="C:\Users\7\Desktop\220px-Archaeopteryx_American_Museum_of_Natural_History.jpg"/>
          <p:cNvPicPr>
            <a:picLocks noChangeAspect="1" noChangeArrowheads="1"/>
          </p:cNvPicPr>
          <p:nvPr/>
        </p:nvPicPr>
        <p:blipFill>
          <a:blip r:embed="rId2"/>
          <a:srcRect/>
          <a:stretch>
            <a:fillRect/>
          </a:stretch>
        </p:blipFill>
        <p:spPr bwMode="auto">
          <a:xfrm>
            <a:off x="0" y="0"/>
            <a:ext cx="4857752" cy="4429132"/>
          </a:xfrm>
          <a:prstGeom prst="rect">
            <a:avLst/>
          </a:prstGeom>
          <a:noFill/>
        </p:spPr>
      </p:pic>
      <p:pic>
        <p:nvPicPr>
          <p:cNvPr id="18435" name="Picture 3" descr="C:\Users\7\Desktop\Confuciusornis_sanctus_(2).jpg"/>
          <p:cNvPicPr>
            <a:picLocks noChangeAspect="1" noChangeArrowheads="1"/>
          </p:cNvPicPr>
          <p:nvPr/>
        </p:nvPicPr>
        <p:blipFill>
          <a:blip r:embed="rId3"/>
          <a:srcRect/>
          <a:stretch>
            <a:fillRect/>
          </a:stretch>
        </p:blipFill>
        <p:spPr bwMode="auto">
          <a:xfrm>
            <a:off x="5286380" y="2428868"/>
            <a:ext cx="3857620" cy="37147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0"/>
            <a:ext cx="8229600" cy="857232"/>
          </a:xfrm>
        </p:spPr>
        <p:txBody>
          <a:bodyPr/>
          <a:lstStyle/>
          <a:p>
            <a:r>
              <a:rPr lang="ru-RU" dirty="0" smtClean="0"/>
              <a:t>Особенности строения</a:t>
            </a:r>
            <a:endParaRPr lang="ru-RU" dirty="0"/>
          </a:p>
        </p:txBody>
      </p:sp>
      <p:sp>
        <p:nvSpPr>
          <p:cNvPr id="6" name="Прямоугольник 5"/>
          <p:cNvSpPr/>
          <p:nvPr/>
        </p:nvSpPr>
        <p:spPr>
          <a:xfrm>
            <a:off x="214282" y="714356"/>
            <a:ext cx="8501122" cy="5909310"/>
          </a:xfrm>
          <a:prstGeom prst="rect">
            <a:avLst/>
          </a:prstGeom>
        </p:spPr>
        <p:txBody>
          <a:bodyPr wrap="square">
            <a:spAutoFit/>
          </a:bodyPr>
          <a:lstStyle/>
          <a:p>
            <a:r>
              <a:rPr lang="ru-RU" dirty="0" smtClean="0"/>
              <a:t>Внешняя морфология вид птиц отражает их приспособленность к полёту. Существует относительно небольшое количество (около 60 видов) нелетающих либо почти нелетающих птиц, однако все они в процессе эволюции так или иначе утратили это качество, которое имели их предки. Способность к полёту определяет особенности этого класса животных, включая общий план строения.</a:t>
            </a:r>
          </a:p>
          <a:p>
            <a:r>
              <a:rPr lang="ru-RU" dirty="0" smtClean="0"/>
              <a:t>Туловище птиц обтекаемой яйцеобразной формы, отличающееся компактностью. Шея у большинства видов тонкая и гибкая. На голове вперед выдается клюв, образованный надклювьем и </a:t>
            </a:r>
            <a:r>
              <a:rPr lang="ru-RU" dirty="0" err="1" smtClean="0"/>
              <a:t>подклювьем</a:t>
            </a:r>
            <a:r>
              <a:rPr lang="ru-RU" dirty="0" smtClean="0"/>
              <a:t>. Для полета служат видоизмененные передние конечности — крылья. Их несущую плоскость образуют большие маховые перья. Ноги птиц принимают всю тяжесть тела, при передвижении по земле, взлёте и посадке, лазании по деревьям. Ноги птиц имеют четыре отдела: бедро, голень, цевку и пальцы. Обычно ноги четырёхпалые, но иногда число пальцев сокращается до трех и даже двух (африканский страус). Из четырёх пальцев в преобладающем большинстве случаев три являются направленными вперед, а одни — назад. Передвижение по земле производится обычно при помощи ног. При этом бедренные кости малоподвижны, поэтому при перемещении по земле они практически не смещаются из горизонтального положения. Именно такая фиксированная позиция кости позволяет поддерживать брюшной воздухоносный мешок на вдохе, что определяет работу дыхательной системы птиц и позволяет им летать. Это одна из основных характеристик птиц; все прочие животные, передвигающиеся по земле, имеют подвижный тазобедренный сустав.</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0"/>
            <a:ext cx="8229600" cy="857232"/>
          </a:xfrm>
        </p:spPr>
        <p:txBody>
          <a:bodyPr/>
          <a:lstStyle/>
          <a:p>
            <a:r>
              <a:rPr lang="ru-RU" dirty="0" smtClean="0"/>
              <a:t>Общее строение птицы:</a:t>
            </a:r>
            <a:endParaRPr lang="ru-RU" dirty="0"/>
          </a:p>
        </p:txBody>
      </p:sp>
      <p:pic>
        <p:nvPicPr>
          <p:cNvPr id="3" name="Picture 3" descr="C:\Users\7\Desktop\300px-Birdmorphology.svg.png"/>
          <p:cNvPicPr>
            <a:picLocks noChangeAspect="1" noChangeArrowheads="1"/>
          </p:cNvPicPr>
          <p:nvPr/>
        </p:nvPicPr>
        <p:blipFill>
          <a:blip r:embed="rId3"/>
          <a:srcRect/>
          <a:stretch>
            <a:fillRect/>
          </a:stretch>
        </p:blipFill>
        <p:spPr bwMode="auto">
          <a:xfrm>
            <a:off x="5500694" y="1357298"/>
            <a:ext cx="3857652" cy="2857520"/>
          </a:xfrm>
          <a:prstGeom prst="rect">
            <a:avLst/>
          </a:prstGeom>
          <a:noFill/>
        </p:spPr>
      </p:pic>
      <p:sp>
        <p:nvSpPr>
          <p:cNvPr id="4" name="Прямоугольник 3"/>
          <p:cNvSpPr/>
          <p:nvPr/>
        </p:nvSpPr>
        <p:spPr>
          <a:xfrm>
            <a:off x="571472" y="714356"/>
            <a:ext cx="5357850" cy="6186309"/>
          </a:xfrm>
          <a:prstGeom prst="rect">
            <a:avLst/>
          </a:prstGeom>
        </p:spPr>
        <p:txBody>
          <a:bodyPr wrap="square">
            <a:spAutoFit/>
          </a:bodyPr>
          <a:lstStyle/>
          <a:p>
            <a:r>
              <a:rPr lang="ru-RU" dirty="0" smtClean="0"/>
              <a:t>1. Клюв </a:t>
            </a:r>
          </a:p>
          <a:p>
            <a:r>
              <a:rPr lang="ru-RU" dirty="0" smtClean="0"/>
              <a:t>2. Голова </a:t>
            </a:r>
          </a:p>
          <a:p>
            <a:r>
              <a:rPr lang="ru-RU" dirty="0" smtClean="0"/>
              <a:t>3. Радужная оболочка </a:t>
            </a:r>
          </a:p>
          <a:p>
            <a:r>
              <a:rPr lang="ru-RU" dirty="0" smtClean="0"/>
              <a:t>4. Зрачок </a:t>
            </a:r>
          </a:p>
          <a:p>
            <a:r>
              <a:rPr lang="ru-RU" dirty="0" smtClean="0"/>
              <a:t>5. Спина </a:t>
            </a:r>
          </a:p>
          <a:p>
            <a:r>
              <a:rPr lang="ru-RU" dirty="0" smtClean="0"/>
              <a:t>6. Малые кроющие крыла </a:t>
            </a:r>
          </a:p>
          <a:p>
            <a:r>
              <a:rPr lang="ru-RU" dirty="0" smtClean="0"/>
              <a:t>7. Плечо </a:t>
            </a:r>
          </a:p>
          <a:p>
            <a:r>
              <a:rPr lang="ru-RU" dirty="0" smtClean="0"/>
              <a:t>8. Кроющие второстепенных маховых </a:t>
            </a:r>
          </a:p>
          <a:p>
            <a:r>
              <a:rPr lang="ru-RU" dirty="0" smtClean="0"/>
              <a:t>9. Кроющие первостепенных маховых </a:t>
            </a:r>
          </a:p>
          <a:p>
            <a:r>
              <a:rPr lang="ru-RU" dirty="0" smtClean="0"/>
              <a:t>10. Надхвостье </a:t>
            </a:r>
          </a:p>
          <a:p>
            <a:r>
              <a:rPr lang="ru-RU" dirty="0" smtClean="0"/>
              <a:t>11. Первостепенные маховые </a:t>
            </a:r>
          </a:p>
          <a:p>
            <a:r>
              <a:rPr lang="ru-RU" dirty="0" smtClean="0"/>
              <a:t>12. Подхвостье </a:t>
            </a:r>
          </a:p>
          <a:p>
            <a:r>
              <a:rPr lang="ru-RU" dirty="0" smtClean="0"/>
              <a:t>13. Бедро </a:t>
            </a:r>
          </a:p>
          <a:p>
            <a:r>
              <a:rPr lang="ru-RU" dirty="0" smtClean="0"/>
              <a:t>14. Предплюсневой сустав </a:t>
            </a:r>
          </a:p>
          <a:p>
            <a:r>
              <a:rPr lang="ru-RU" dirty="0" smtClean="0"/>
              <a:t>15.Плюсна</a:t>
            </a:r>
          </a:p>
          <a:p>
            <a:r>
              <a:rPr lang="ru-RU" dirty="0" smtClean="0"/>
              <a:t>16. Пальцы </a:t>
            </a:r>
          </a:p>
          <a:p>
            <a:r>
              <a:rPr lang="ru-RU" dirty="0" smtClean="0"/>
              <a:t>17. Голень </a:t>
            </a:r>
          </a:p>
          <a:p>
            <a:r>
              <a:rPr lang="ru-RU" dirty="0" smtClean="0"/>
              <a:t>18. Брюхо </a:t>
            </a:r>
          </a:p>
          <a:p>
            <a:r>
              <a:rPr lang="ru-RU" dirty="0" smtClean="0"/>
              <a:t>19. Бок </a:t>
            </a:r>
          </a:p>
          <a:p>
            <a:r>
              <a:rPr lang="ru-RU" dirty="0" smtClean="0"/>
              <a:t>20. Грудь </a:t>
            </a:r>
          </a:p>
          <a:p>
            <a:r>
              <a:rPr lang="ru-RU" dirty="0" smtClean="0"/>
              <a:t>21. Горло </a:t>
            </a:r>
          </a:p>
          <a:p>
            <a:r>
              <a:rPr lang="ru-RU" dirty="0" smtClean="0"/>
              <a:t>22. Серёжка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C:\Users\7\Desktop\background-cute-gallery-white-bir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dirty="0" smtClean="0"/>
              <a:t>Перо</a:t>
            </a:r>
            <a:endParaRPr lang="ru-RU" dirty="0"/>
          </a:p>
        </p:txBody>
      </p:sp>
      <p:sp>
        <p:nvSpPr>
          <p:cNvPr id="3" name="Прямоугольник 2"/>
          <p:cNvSpPr/>
          <p:nvPr/>
        </p:nvSpPr>
        <p:spPr>
          <a:xfrm>
            <a:off x="4143372" y="3286124"/>
            <a:ext cx="4572000" cy="1477328"/>
          </a:xfrm>
          <a:prstGeom prst="rect">
            <a:avLst/>
          </a:prstGeom>
        </p:spPr>
        <p:txBody>
          <a:bodyPr>
            <a:spAutoFit/>
          </a:bodyPr>
          <a:lstStyle/>
          <a:p>
            <a:r>
              <a:rPr lang="ru-RU" dirty="0" smtClean="0"/>
              <a:t>1 — Опахало.</a:t>
            </a:r>
          </a:p>
          <a:p>
            <a:r>
              <a:rPr lang="ru-RU" dirty="0" smtClean="0"/>
              <a:t> 2 — Ствол. </a:t>
            </a:r>
          </a:p>
          <a:p>
            <a:r>
              <a:rPr lang="ru-RU" dirty="0" smtClean="0"/>
              <a:t>3 — Обычная поверхность.</a:t>
            </a:r>
          </a:p>
          <a:p>
            <a:r>
              <a:rPr lang="ru-RU" dirty="0" smtClean="0"/>
              <a:t> 4 — Пуховая часть. </a:t>
            </a:r>
          </a:p>
          <a:p>
            <a:r>
              <a:rPr lang="ru-RU" dirty="0" smtClean="0"/>
              <a:t>5 — </a:t>
            </a:r>
            <a:r>
              <a:rPr lang="ru-RU" dirty="0" err="1" smtClean="0"/>
              <a:t>Очин</a:t>
            </a:r>
            <a:r>
              <a:rPr lang="ru-RU" dirty="0" smtClean="0"/>
              <a:t> (стержень)</a:t>
            </a:r>
            <a:endParaRPr lang="ru-RU" dirty="0"/>
          </a:p>
        </p:txBody>
      </p:sp>
      <p:pic>
        <p:nvPicPr>
          <p:cNvPr id="21506" name="Picture 2" descr="C:\Users\7\Desktop\220px-Parts_of_feather_modified.jpg"/>
          <p:cNvPicPr>
            <a:picLocks noChangeAspect="1" noChangeArrowheads="1"/>
          </p:cNvPicPr>
          <p:nvPr/>
        </p:nvPicPr>
        <p:blipFill>
          <a:blip r:embed="rId3"/>
          <a:srcRect/>
          <a:stretch>
            <a:fillRect/>
          </a:stretch>
        </p:blipFill>
        <p:spPr bwMode="auto">
          <a:xfrm>
            <a:off x="500034" y="1142984"/>
            <a:ext cx="2794000" cy="279400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67</Words>
  <PresentationFormat>Экран (4:3)</PresentationFormat>
  <Paragraphs>64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ПТИЦЫ</vt:lpstr>
      <vt:lpstr>Слайд 2</vt:lpstr>
      <vt:lpstr>Этимология</vt:lpstr>
      <vt:lpstr>Размеры</vt:lpstr>
      <vt:lpstr>Происхождение</vt:lpstr>
      <vt:lpstr>Слайд 6</vt:lpstr>
      <vt:lpstr>Особенности строения</vt:lpstr>
      <vt:lpstr>Общее строение птицы:</vt:lpstr>
      <vt:lpstr>Перо</vt:lpstr>
      <vt:lpstr>Типы перьев у птиц</vt:lpstr>
      <vt:lpstr>Перья крыла птицы</vt:lpstr>
      <vt:lpstr>Скелет птицы на примере голубя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ПТИЦЫ</dc:title>
  <dc:creator>Секретарь</dc:creator>
  <cp:lastModifiedBy>7</cp:lastModifiedBy>
  <cp:revision>6</cp:revision>
  <dcterms:created xsi:type="dcterms:W3CDTF">2014-02-11T07:52:15Z</dcterms:created>
  <dcterms:modified xsi:type="dcterms:W3CDTF">2014-02-11T10:18:23Z</dcterms:modified>
</cp:coreProperties>
</file>