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9" r:id="rId2"/>
  </p:sldMasterIdLst>
  <p:notesMasterIdLst>
    <p:notesMasterId r:id="rId33"/>
  </p:notesMasterIdLst>
  <p:sldIdLst>
    <p:sldId id="258" r:id="rId3"/>
    <p:sldId id="259" r:id="rId4"/>
    <p:sldId id="260" r:id="rId5"/>
    <p:sldId id="261" r:id="rId6"/>
    <p:sldId id="286" r:id="rId7"/>
    <p:sldId id="296" r:id="rId8"/>
    <p:sldId id="294" r:id="rId9"/>
    <p:sldId id="299" r:id="rId10"/>
    <p:sldId id="298" r:id="rId11"/>
    <p:sldId id="297" r:id="rId12"/>
    <p:sldId id="295" r:id="rId13"/>
    <p:sldId id="293" r:id="rId14"/>
    <p:sldId id="288" r:id="rId15"/>
    <p:sldId id="262" r:id="rId16"/>
    <p:sldId id="289" r:id="rId17"/>
    <p:sldId id="290" r:id="rId18"/>
    <p:sldId id="291" r:id="rId19"/>
    <p:sldId id="292" r:id="rId20"/>
    <p:sldId id="264" r:id="rId21"/>
    <p:sldId id="278" r:id="rId22"/>
    <p:sldId id="281" r:id="rId23"/>
    <p:sldId id="283" r:id="rId24"/>
    <p:sldId id="268" r:id="rId25"/>
    <p:sldId id="269" r:id="rId26"/>
    <p:sldId id="267" r:id="rId27"/>
    <p:sldId id="270" r:id="rId28"/>
    <p:sldId id="285" r:id="rId29"/>
    <p:sldId id="272" r:id="rId30"/>
    <p:sldId id="273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7F6"/>
    <a:srgbClr val="DE0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>
        <p:scale>
          <a:sx n="100" d="100"/>
          <a:sy n="100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EF18-B791-412A-A175-CF68135AD59C}" type="datetimeFigureOut">
              <a:rPr lang="ru-RU" smtClean="0"/>
              <a:pPr/>
              <a:t>04.11.2014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AB3D1-4F66-4344-A2C9-B591C9A3E4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33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2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B2488F-6A93-4D31-8352-39A9C7D5FED5}" type="slidenum">
              <a:rPr lang="ru-RU" smtClean="0">
                <a:solidFill>
                  <a:srgbClr val="000000"/>
                </a:solidFill>
              </a:rPr>
              <a:pPr eaLnBrk="1" hangingPunct="1"/>
              <a:t>19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B3D1-4F66-4344-A2C9-B591C9A3E483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45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23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24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4CAB63D-EBC9-4F56-84CF-B038C9151F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652113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99F25E0-E63A-4107-8EEE-346D2F139D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027968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CF02012-C8FB-4B4B-8F0A-B95BA360F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326902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ED90AE3-A8B3-4A15-B8FC-489BDC2DB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75490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71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0946-4594-4D94-9ABB-C90E89124E2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45CF-22C6-4E5B-B1D5-C0C9EF3D95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0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CA9C-B8FF-45DE-9A6F-FAA0D981A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A9B3D-C2C4-4632-A325-99BCD38284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62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FBD7-C421-47AA-9CFA-FD2F62F1465C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EEEB-DCAF-4CF9-ACA9-2265024961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1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FB968-4BF0-4FFF-B6D0-785BF4D06C7B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FE3D5-C670-48BC-9034-1F0A940582D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4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C6CA-65DC-4156-A99D-45873E472A8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637DD-460B-48F0-9CA9-D995D41554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88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666F-39F5-409A-9527-5B37B0AAFF6F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D057-063A-420E-B16B-672BA5AB17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33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0947-BBE5-40A8-B725-1E4E56B3955F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015A-A883-4C4A-9F5C-F5624F8D17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B8BC4C3-5F43-4B24-98C9-4C0128D69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821446"/>
      </p:ext>
    </p:extLst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EE8E-CE50-4434-9E17-AE10B290B7E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A01EF-F09E-40BA-9B96-E24601E097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21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DD76-77B2-417B-A23D-A01D6B960E6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46B2-F038-48BA-BD1B-022848C74A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08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5DF09-3E65-4F6D-9B5A-31AA69C6B58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B94A-402E-4BFB-AE0C-D525D98435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69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A2EB-FEE4-4A50-9B19-F9A9E75681B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BED47-AF42-4C77-B925-87D0E60EAC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AE752B9-DBB2-435A-9822-4EA9690E45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399676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1893CD8-90F9-4D50-BC1E-96B335EDBB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13358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2966A5F-4749-4CE6-8A7F-0AB3FC2754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31841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966D1C0-713C-445B-9AC0-CF7D1EB66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191490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FBB8CB-1722-47E5-BE54-18D1E546A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26922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F9746A0-602B-49F2-A0C1-4A74C273EC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53812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2C8582-388F-4807-B911-22156AB241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52231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/>
              <a:t>20.01.2009 г.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9E8E8-0B9B-44D6-8E54-617D3CD0DB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6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strips dir="rd"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0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1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61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669D16-0B78-46EF-88F8-DF4CE51EAAE0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04.11.2014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61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DC6FC-DBC6-4B4B-8B8B-EF5FAD651FA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7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57188" y="2813050"/>
            <a:ext cx="8358187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solidFill>
                  <a:srgbClr val="000000"/>
                </a:solidFill>
                <a:latin typeface="Times New Roman" pitchFamily="18" charset="0"/>
              </a:rPr>
              <a:t>Современный урок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solidFill>
                  <a:srgbClr val="000000"/>
                </a:solidFill>
                <a:latin typeface="Times New Roman" pitchFamily="18" charset="0"/>
              </a:rPr>
              <a:t>в условиях реализации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solidFill>
                  <a:srgbClr val="000000"/>
                </a:solidFill>
                <a:latin typeface="Times New Roman" pitchFamily="18" charset="0"/>
              </a:rPr>
              <a:t>ФГОС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4" t="-4277"/>
          <a:stretch>
            <a:fillRect/>
          </a:stretch>
        </p:blipFill>
        <p:spPr bwMode="auto">
          <a:xfrm>
            <a:off x="2339975" y="188913"/>
            <a:ext cx="460851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0" y="500063"/>
            <a:ext cx="6429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              </a:t>
            </a:r>
            <a:endParaRPr lang="ru-RU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  <a:latin typeface="Arial" charset="0"/>
              </a:rPr>
              <a:t>ФГОС</a:t>
            </a:r>
            <a:r>
              <a:rPr lang="ru-RU" sz="1200" dirty="0">
                <a:solidFill>
                  <a:srgbClr val="000000"/>
                </a:solidFill>
                <a:latin typeface="Arial" charset="0"/>
              </a:rPr>
              <a:t> 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2343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Содержимое 46"/>
          <p:cNvSpPr>
            <a:spLocks noGrp="1"/>
          </p:cNvSpPr>
          <p:nvPr>
            <p:ph idx="4294967295"/>
          </p:nvPr>
        </p:nvSpPr>
        <p:spPr>
          <a:xfrm>
            <a:off x="1043608" y="620688"/>
            <a:ext cx="8100392" cy="5113337"/>
          </a:xfrm>
          <a:prstGeom prst="foldedCorner">
            <a:avLst>
              <a:gd name="adj" fmla="val 7197"/>
            </a:avLst>
          </a:prstGeom>
          <a:gradFill flip="none" rotWithShape="1">
            <a:gsLst>
              <a:gs pos="63000">
                <a:schemeClr val="bg1"/>
              </a:gs>
              <a:gs pos="86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8775" eaLnBrk="1" hangingPunct="1">
              <a:buFont typeface="Arial" charset="0"/>
              <a:buNone/>
              <a:defRPr/>
            </a:pPr>
            <a:r>
              <a:rPr lang="ru-RU" sz="2000" b="1" dirty="0" smtClean="0">
                <a:latin typeface="Georgia" pitchFamily="18" charset="0"/>
              </a:rPr>
              <a:t>Задание 1. </a:t>
            </a:r>
            <a:r>
              <a:rPr lang="ru-RU" sz="2000" dirty="0" smtClean="0">
                <a:latin typeface="Georgia" pitchFamily="18" charset="0"/>
              </a:rPr>
              <a:t>Как орфографическая ошибка может изменить содержание словосочетания: </a:t>
            </a:r>
            <a:r>
              <a:rPr lang="ru-RU" sz="2000" i="1" dirty="0" smtClean="0">
                <a:latin typeface="Georgia" pitchFamily="18" charset="0"/>
              </a:rPr>
              <a:t>письмо Маше – письмо Маши?</a:t>
            </a:r>
          </a:p>
          <a:p>
            <a:pPr marL="0" indent="358775" eaLnBrk="1" hangingPunct="1">
              <a:buFont typeface="Arial" charset="0"/>
              <a:buNone/>
              <a:defRPr/>
            </a:pPr>
            <a:r>
              <a:rPr lang="ru-RU" sz="2000" b="1" dirty="0" smtClean="0">
                <a:latin typeface="Georgia" pitchFamily="18" charset="0"/>
              </a:rPr>
              <a:t>Задание 2. </a:t>
            </a:r>
            <a:r>
              <a:rPr lang="ru-RU" sz="2000" dirty="0" smtClean="0">
                <a:latin typeface="Georgia" pitchFamily="18" charset="0"/>
              </a:rPr>
              <a:t>Отвечая на вопрос о правописании падежных окончаний существительных II склонения, ученик сказал:</a:t>
            </a:r>
            <a:r>
              <a:rPr lang="ru-RU" sz="2000" i="1" dirty="0" smtClean="0">
                <a:latin typeface="Georgia" pitchFamily="18" charset="0"/>
              </a:rPr>
              <a:t> «У существительных II склонения в предложном падеже пишется окончание – е». </a:t>
            </a:r>
            <a:r>
              <a:rPr lang="ru-RU" sz="2000" dirty="0" smtClean="0">
                <a:latin typeface="Georgia" pitchFamily="18" charset="0"/>
              </a:rPr>
              <a:t>Верным ли является данный ответ? Если нет, то исправьте.</a:t>
            </a:r>
          </a:p>
          <a:p>
            <a:pPr marL="0" indent="358775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000" b="1" dirty="0" smtClean="0">
                <a:latin typeface="Georgia" pitchFamily="18" charset="0"/>
              </a:rPr>
              <a:t>Задание 3.  </a:t>
            </a:r>
            <a:r>
              <a:rPr lang="ru-RU" sz="2000" dirty="0" smtClean="0">
                <a:latin typeface="Georgia" pitchFamily="18" charset="0"/>
              </a:rPr>
              <a:t>Назовите действия, необходимые для правильного написания падежных окончаний существительных. </a:t>
            </a:r>
          </a:p>
          <a:p>
            <a:pPr marL="0" indent="358775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000" dirty="0" smtClean="0">
                <a:latin typeface="Georgia" pitchFamily="18" charset="0"/>
              </a:rPr>
              <a:t>Укажите, какие из названных действий относятся к «морфологии» и «словообразованию».</a:t>
            </a:r>
            <a:endParaRPr lang="ru-RU" sz="2000" i="1" dirty="0" smtClean="0">
              <a:latin typeface="Georgia" pitchFamily="18" charset="0"/>
            </a:endParaRPr>
          </a:p>
        </p:txBody>
      </p:sp>
      <p:graphicFrame>
        <p:nvGraphicFramePr>
          <p:cNvPr id="74764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93013"/>
              </p:ext>
            </p:extLst>
          </p:nvPr>
        </p:nvGraphicFramePr>
        <p:xfrm>
          <a:off x="1187624" y="4077072"/>
          <a:ext cx="7632700" cy="1859264"/>
        </p:xfrm>
        <a:graphic>
          <a:graphicData uri="http://schemas.openxmlformats.org/drawingml/2006/table">
            <a:tbl>
              <a:tblPr/>
              <a:tblGrid>
                <a:gridCol w="3456384"/>
                <a:gridCol w="4176316"/>
              </a:tblGrid>
              <a:tr h="18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поставить ударение;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определить род;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определить падеж;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выделить окончание;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определить число;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определить склонение;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подобрать проверочное слово;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– определить группу.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72667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55680" y="3573016"/>
            <a:ext cx="3733920" cy="200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</a:rPr>
              <a:t>Не надо делать за ребенка домашнее задание и другие дела, которые он может сделать сам.</a:t>
            </a:r>
            <a:r>
              <a:rPr lang="ru-RU" altLang="ru-RU" sz="2800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26" y="3625453"/>
            <a:ext cx="529920" cy="48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40" y="3654520"/>
            <a:ext cx="52992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412060" y="3608917"/>
            <a:ext cx="3886560" cy="16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</a:rPr>
              <a:t>Поддержите стремление ребенка быть самостоятельным.</a:t>
            </a:r>
            <a:r>
              <a:rPr lang="ru-RU" altLang="ru-RU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1077120" y="856890"/>
            <a:ext cx="3710904" cy="156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«Если не успел что-то сделать на уроке – дома с родителями разберешься».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436096" y="1041864"/>
            <a:ext cx="3312368" cy="119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Домашнее задание – это способ развития самостоятельности.</a:t>
            </a:r>
          </a:p>
        </p:txBody>
      </p:sp>
      <p:sp>
        <p:nvSpPr>
          <p:cNvPr id="18440" name="Text Box 2"/>
          <p:cNvSpPr txBox="1">
            <a:spLocks noChangeArrowheads="1"/>
          </p:cNvSpPr>
          <p:nvPr/>
        </p:nvSpPr>
        <p:spPr bwMode="auto">
          <a:xfrm>
            <a:off x="260641" y="1208287"/>
            <a:ext cx="3733920" cy="53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1"/>
                </a:solidFill>
              </a:rPr>
              <a:t>     </a:t>
            </a:r>
            <a:endParaRPr lang="ru-RU" altLang="ru-RU" b="1">
              <a:solidFill>
                <a:schemeClr val="tx1"/>
              </a:solidFill>
            </a:endParaRP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1889744" y="2780928"/>
            <a:ext cx="685872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894" tIns="41446" rIns="82894" bIns="41446"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900" b="1" dirty="0"/>
              <a:t>Роль родителей</a:t>
            </a: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580112" y="116632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12" name="AutoShape 4"/>
          <p:cNvSpPr txBox="1">
            <a:spLocks noChangeArrowheads="1"/>
          </p:cNvSpPr>
          <p:nvPr/>
        </p:nvSpPr>
        <p:spPr bwMode="auto">
          <a:xfrm>
            <a:off x="1187624" y="116632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>
                <a:solidFill>
                  <a:schemeClr val="tx1"/>
                </a:solidFill>
              </a:rPr>
              <a:t>Так учили </a:t>
            </a:r>
          </a:p>
        </p:txBody>
      </p:sp>
    </p:spTree>
    <p:extLst>
      <p:ext uri="{BB962C8B-B14F-4D97-AF65-F5344CB8AC3E}">
        <p14:creationId xmlns:p14="http://schemas.microsoft.com/office/powerpoint/2010/main" val="200668540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5" grpId="0"/>
      <p:bldP spid="22538" grpId="0"/>
      <p:bldP spid="11" grpId="0" animBg="1" autoUpdateAnimBg="0"/>
      <p:bldP spid="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60641" y="1208287"/>
            <a:ext cx="3733920" cy="53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1"/>
                </a:solidFill>
              </a:rPr>
              <a:t>     </a:t>
            </a:r>
            <a:endParaRPr lang="ru-RU" altLang="ru-RU" b="1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93810" y="4488904"/>
            <a:ext cx="3733920" cy="163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</a:rPr>
              <a:t>Нельзя останавливать ребенка словами: «Мал еще, взрослые лучше знают!»</a:t>
            </a:r>
            <a:r>
              <a:rPr lang="ru-RU" altLang="ru-RU" sz="2800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76" y="4903715"/>
            <a:ext cx="529920" cy="48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30" y="4938535"/>
            <a:ext cx="52992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577047" y="4488903"/>
            <a:ext cx="3733920" cy="163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altLang="ru-RU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039761" y="836712"/>
            <a:ext cx="3810240" cy="244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В учебнике всегда есть один правильный ответ!</a:t>
            </a:r>
            <a:r>
              <a:rPr lang="ru-RU" altLang="ru-RU" sz="1600" b="1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7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7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В учебнике излагается одна «правильная» точка зрения.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932040" y="793928"/>
            <a:ext cx="3961401" cy="323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Часто в учебнике нет готового ответа, его надо создать самим, опираясь на текст.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1106776" y="4025515"/>
            <a:ext cx="685872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894" tIns="41446" rIns="82894" bIns="41446"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900" b="1" dirty="0"/>
              <a:t>Роль родителей</a:t>
            </a: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1074376" y="116632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>
                <a:solidFill>
                  <a:schemeClr val="tx1"/>
                </a:solidFill>
              </a:rPr>
              <a:t>Так учили </a:t>
            </a:r>
          </a:p>
        </p:txBody>
      </p:sp>
      <p:sp>
        <p:nvSpPr>
          <p:cNvPr id="12" name="AutoShape 4"/>
          <p:cNvSpPr txBox="1">
            <a:spLocks noChangeArrowheads="1"/>
          </p:cNvSpPr>
          <p:nvPr/>
        </p:nvSpPr>
        <p:spPr bwMode="auto">
          <a:xfrm>
            <a:off x="5431681" y="125198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Так будут учить</a:t>
            </a:r>
          </a:p>
        </p:txBody>
      </p:sp>
    </p:spTree>
    <p:extLst>
      <p:ext uri="{BB962C8B-B14F-4D97-AF65-F5344CB8AC3E}">
        <p14:creationId xmlns:p14="http://schemas.microsoft.com/office/powerpoint/2010/main" val="204791344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1" grpId="0"/>
      <p:bldP spid="21514" grpId="0"/>
      <p:bldP spid="11" grpId="0" animBg="1" autoUpdateAnimBg="0"/>
      <p:bldP spid="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93594" cy="4896544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73000"/>
              </a:lnSpc>
            </a:pPr>
            <a:r>
              <a:rPr lang="ru-RU" altLang="ru-RU" sz="2000" b="1" dirty="0"/>
              <a:t>Стандарты  </a:t>
            </a:r>
            <a:r>
              <a:rPr lang="ru-RU" altLang="ru-RU" sz="2000" b="1" dirty="0" smtClean="0"/>
              <a:t>1 поколения                   Стандарты 2 </a:t>
            </a:r>
            <a:r>
              <a:rPr lang="ru-RU" altLang="ru-RU" sz="2000" b="1" dirty="0"/>
              <a:t>поколения</a:t>
            </a:r>
          </a:p>
          <a:p>
            <a:pPr marL="0" indent="0" eaLnBrk="1">
              <a:lnSpc>
                <a:spcPct val="73000"/>
              </a:lnSpc>
            </a:pPr>
            <a:r>
              <a:rPr lang="ru-RU" altLang="ru-RU" sz="2000" dirty="0" smtClean="0"/>
              <a:t>Формировать</a:t>
            </a:r>
            <a:r>
              <a:rPr lang="ru-RU" altLang="ru-RU" sz="2000" dirty="0"/>
              <a:t>, давать знания                  </a:t>
            </a:r>
            <a:r>
              <a:rPr lang="ru-RU" altLang="ru-RU" sz="2000" dirty="0" smtClean="0"/>
              <a:t> Развивать </a:t>
            </a:r>
            <a:r>
              <a:rPr lang="ru-RU" altLang="ru-RU" sz="2000" dirty="0"/>
              <a:t>умения</a:t>
            </a:r>
          </a:p>
          <a:p>
            <a:pPr marL="0" indent="0" eaLnBrk="1">
              <a:lnSpc>
                <a:spcPct val="73000"/>
              </a:lnSpc>
              <a:buNone/>
            </a:pPr>
            <a:endParaRPr lang="ru-RU" altLang="ru-RU" sz="1300" b="1" dirty="0" smtClean="0"/>
          </a:p>
          <a:p>
            <a:pPr marL="0" indent="0" eaLnBrk="1">
              <a:lnSpc>
                <a:spcPct val="73000"/>
              </a:lnSpc>
            </a:pPr>
            <a:endParaRPr lang="ru-RU" altLang="ru-RU" sz="1300" b="1" dirty="0"/>
          </a:p>
          <a:p>
            <a:pPr marL="0" indent="0" eaLnBrk="1">
              <a:lnSpc>
                <a:spcPct val="73000"/>
              </a:lnSpc>
            </a:pPr>
            <a:r>
              <a:rPr lang="ru-RU" altLang="ru-RU" sz="2000" b="1" dirty="0"/>
              <a:t>Целью школы становятся не только знания, но и  умения: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ставить цель и добиваться ее;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самостоятельно добывать и применять знания;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составлять план своих действий и самостоятельно оценивать их последствия;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задавать вопросы; 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ясно выражать свои мысли; 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заботиться о других, быть нравственным человеком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altLang="ru-RU" sz="2000" b="1" dirty="0"/>
              <a:t>сохранять и укреплять своё здоровье </a:t>
            </a:r>
          </a:p>
          <a:p>
            <a:pPr marL="0" indent="0" eaLnBrk="1">
              <a:lnSpc>
                <a:spcPct val="73000"/>
              </a:lnSpc>
            </a:pPr>
            <a:endParaRPr lang="ru-RU" altLang="ru-RU" sz="1300" b="1" dirty="0"/>
          </a:p>
          <a:p>
            <a:pPr marL="0" indent="0" eaLnBrk="1">
              <a:lnSpc>
                <a:spcPct val="73000"/>
              </a:lnSpc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информационном обществе главными стали не знания, а умения ими пользоваться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alt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1682" y="3755915"/>
            <a:ext cx="8425440" cy="34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885" tIns="41442" rIns="82885" bIns="41442">
            <a:spAutoFit/>
          </a:bodyPr>
          <a:lstStyle/>
          <a:p>
            <a:pPr defTabSz="40604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b="1" smtClean="0">
              <a:solidFill>
                <a:srgbClr val="009900"/>
              </a:solidFill>
            </a:endParaRPr>
          </a:p>
        </p:txBody>
      </p:sp>
      <p:sp>
        <p:nvSpPr>
          <p:cNvPr id="5" name="AutoShape 4"/>
          <p:cNvSpPr txBox="1">
            <a:spLocks noChangeArrowheads="1"/>
          </p:cNvSpPr>
          <p:nvPr/>
        </p:nvSpPr>
        <p:spPr>
          <a:xfrm>
            <a:off x="323528" y="235572"/>
            <a:ext cx="8640960" cy="1249212"/>
          </a:xfrm>
          <a:prstGeom prst="rect">
            <a:avLst/>
          </a:prstGeom>
          <a:solidFill>
            <a:schemeClr val="bg1"/>
          </a:solidFill>
          <a:ln w="19050">
            <a:solidFill>
              <a:srgbClr val="008080"/>
            </a:solidFill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85" tIns="41442" rIns="82885" bIns="41442"/>
          <a:lstStyle/>
          <a:p>
            <a:pPr marL="248655" indent="-248655" algn="ctr" defTabSz="828850">
              <a:spcBef>
                <a:spcPct val="20000"/>
              </a:spcBef>
              <a:buClr>
                <a:srgbClr val="FFFFFF"/>
              </a:buClr>
              <a:buSzPct val="95000"/>
              <a:defRPr/>
            </a:pPr>
            <a:r>
              <a:rPr lang="ru-RU" sz="2400" b="1" dirty="0">
                <a:solidFill>
                  <a:srgbClr val="003399"/>
                </a:solidFill>
              </a:rPr>
              <a:t>Что является отличительной особенностью нового Стандарта?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3355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/>
              </a:rPr>
              <a:t>Учебная ситуация </a:t>
            </a:r>
            <a:r>
              <a:rPr lang="ru-RU" dirty="0" smtClean="0"/>
              <a:t>– </a:t>
            </a:r>
            <a:r>
              <a:rPr lang="ru-RU" sz="3600" b="1" i="1" dirty="0" smtClean="0">
                <a:effectLst/>
              </a:rPr>
              <a:t>это такая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 или предлагают свое описание, частично запоминают.    </a:t>
            </a:r>
            <a:endParaRPr lang="ru-RU" sz="3600" b="1" i="1" dirty="0">
              <a:effectLst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686066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894921"/>
      </p:ext>
    </p:extLst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" y="1208288"/>
            <a:ext cx="3875040" cy="5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648" y="4595527"/>
            <a:ext cx="3788640" cy="156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61" y="5013176"/>
            <a:ext cx="529920" cy="48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71" y="5108395"/>
            <a:ext cx="53136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53280" y="4909654"/>
            <a:ext cx="3722400" cy="8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altLang="ru-RU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946801" y="877773"/>
            <a:ext cx="3657600" cy="332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 Д/з. </a:t>
            </a:r>
            <a:r>
              <a:rPr lang="ru-RU" alt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«выучил – пересказал».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объявляет новую тему.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объясняет новую тему («сиди и слушай!»).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проверяет, как поняли «повтори!»).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82674" y="877772"/>
            <a:ext cx="4419360" cy="301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.Ученики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 вспоминают знания, которые пригодятся.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ситуацию.</a:t>
            </a:r>
            <a:r>
              <a:rPr lang="ru-RU" alt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Ученики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тему, вопрос.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alt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 открывают новые знания (в диалоге с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учебнике).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делают вывод по теме. </a:t>
            </a:r>
          </a:p>
        </p:txBody>
      </p:sp>
      <p:sp>
        <p:nvSpPr>
          <p:cNvPr id="15" name="AutoShape 4"/>
          <p:cNvSpPr txBox="1">
            <a:spLocks noChangeArrowheads="1"/>
          </p:cNvSpPr>
          <p:nvPr/>
        </p:nvSpPr>
        <p:spPr bwMode="auto">
          <a:xfrm>
            <a:off x="1275981" y="116632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Так учили </a:t>
            </a:r>
          </a:p>
        </p:txBody>
      </p:sp>
      <p:sp>
        <p:nvSpPr>
          <p:cNvPr id="16" name="AutoShape 4"/>
          <p:cNvSpPr txBox="1">
            <a:spLocks noChangeArrowheads="1"/>
          </p:cNvSpPr>
          <p:nvPr/>
        </p:nvSpPr>
        <p:spPr bwMode="auto">
          <a:xfrm>
            <a:off x="5583600" y="114772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17" name="AutoShape 4"/>
          <p:cNvSpPr txBox="1">
            <a:spLocks noChangeArrowheads="1"/>
          </p:cNvSpPr>
          <p:nvPr/>
        </p:nvSpPr>
        <p:spPr bwMode="auto">
          <a:xfrm>
            <a:off x="1876034" y="4231168"/>
            <a:ext cx="5813280" cy="364359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200" b="1" dirty="0"/>
              <a:t>Меняется и 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6212167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3" grpId="0"/>
      <p:bldP spid="6156" grpId="0"/>
      <p:bldP spid="15" grpId="0" animBg="1" autoUpdateAnimBg="0"/>
      <p:bldP spid="16" grpId="0" animBg="1" autoUpdateAnimBg="0"/>
      <p:bldP spid="1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49676"/>
      </p:ext>
    </p:extLst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1680" y="1142041"/>
            <a:ext cx="2439360" cy="5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05783" y="3996420"/>
            <a:ext cx="3711600" cy="16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</a:rPr>
              <a:t>Не требуйте, чтобы ребенок читал и выполнял все, что есть в учебнике!</a:t>
            </a:r>
            <a:r>
              <a:rPr lang="ru-RU" altLang="ru-RU" sz="28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19" y="4083855"/>
            <a:ext cx="529920" cy="48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61" y="4414980"/>
            <a:ext cx="53136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847121" y="4118239"/>
            <a:ext cx="3581280" cy="126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</a:rPr>
              <a:t>Нужно учиться выбирать главное и интересное!</a:t>
            </a:r>
            <a:r>
              <a:rPr lang="ru-RU" altLang="ru-RU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197361" y="1120491"/>
            <a:ext cx="3437960" cy="156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«Успешный ученик тот – кто читает весь учебник и выполняет все задания – «</a:t>
            </a:r>
            <a:r>
              <a:rPr lang="ru-RU" alt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корки до корки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659121" y="1132889"/>
            <a:ext cx="4769280" cy="83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 тексты в учебнике   даны с избытком – для выбора</a:t>
            </a:r>
            <a:r>
              <a:rPr lang="ru-RU" altLang="ru-RU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717441" y="2090433"/>
            <a:ext cx="4247047" cy="12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0" tIns="45687" rIns="91370" bIns="45687">
            <a:spAutoFit/>
          </a:bodyPr>
          <a:lstStyle>
            <a:lvl1pPr defTabSz="1008063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8063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8063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8063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8063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контрольных спрашивается только </a:t>
            </a:r>
            <a:r>
              <a:rPr lang="ru-RU" alt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малая часть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есть в учебнике.</a:t>
            </a:r>
          </a:p>
        </p:txBody>
      </p:sp>
      <p:sp>
        <p:nvSpPr>
          <p:cNvPr id="16394" name="Rectangle 17"/>
          <p:cNvSpPr>
            <a:spLocks noChangeArrowheads="1"/>
          </p:cNvSpPr>
          <p:nvPr/>
        </p:nvSpPr>
        <p:spPr bwMode="auto">
          <a:xfrm>
            <a:off x="1708561" y="3501008"/>
            <a:ext cx="6858720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894" tIns="41446" rIns="82894" bIns="41446"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900" b="1" dirty="0"/>
              <a:t>Роль родителей</a:t>
            </a:r>
          </a:p>
        </p:txBody>
      </p:sp>
      <p:sp>
        <p:nvSpPr>
          <p:cNvPr id="12" name="AutoShape 4"/>
          <p:cNvSpPr txBox="1">
            <a:spLocks noChangeArrowheads="1"/>
          </p:cNvSpPr>
          <p:nvPr/>
        </p:nvSpPr>
        <p:spPr bwMode="auto">
          <a:xfrm>
            <a:off x="1197361" y="404664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>
                <a:solidFill>
                  <a:schemeClr val="tx1"/>
                </a:solidFill>
              </a:rPr>
              <a:t>Так учили </a:t>
            </a:r>
          </a:p>
        </p:txBody>
      </p:sp>
      <p:sp>
        <p:nvSpPr>
          <p:cNvPr id="13" name="AutoShape 4"/>
          <p:cNvSpPr txBox="1">
            <a:spLocks noChangeArrowheads="1"/>
          </p:cNvSpPr>
          <p:nvPr/>
        </p:nvSpPr>
        <p:spPr bwMode="auto">
          <a:xfrm>
            <a:off x="5425201" y="403705"/>
            <a:ext cx="3461760" cy="522774"/>
          </a:xfrm>
          <a:prstGeom prst="rect">
            <a:avLst/>
          </a:prstGeom>
          <a:gradFill rotWithShape="0">
            <a:gsLst>
              <a:gs pos="0">
                <a:srgbClr val="95F3AE"/>
              </a:gs>
              <a:gs pos="50000">
                <a:srgbClr val="E5FCEB"/>
              </a:gs>
              <a:gs pos="100000">
                <a:srgbClr val="95F3AE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82894" tIns="41446" rIns="82894" bIns="41446"/>
          <a:lstStyle>
            <a:lvl1pPr defTabSz="1006475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</a:defRPr>
            </a:lvl1pPr>
            <a:lvl2pPr defTabSz="1006475"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</a:defRPr>
            </a:lvl2pPr>
            <a:lvl3pPr defTabSz="1006475"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</a:defRPr>
            </a:lvl3pPr>
            <a:lvl4pPr defTabSz="1006475"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4pPr>
            <a:lvl5pPr defTabSz="1006475"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30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02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74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4613" indent="-227013" defTabSz="10064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 b="1">
                <a:solidFill>
                  <a:schemeClr val="tx1"/>
                </a:solidFill>
              </a:rPr>
              <a:t>Так будут учить</a:t>
            </a:r>
          </a:p>
        </p:txBody>
      </p:sp>
    </p:spTree>
    <p:extLst>
      <p:ext uri="{BB962C8B-B14F-4D97-AF65-F5344CB8AC3E}">
        <p14:creationId xmlns:p14="http://schemas.microsoft.com/office/powerpoint/2010/main" val="31335051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7" grpId="0"/>
      <p:bldP spid="20490" grpId="0"/>
      <p:bldP spid="20499" grpId="0"/>
      <p:bldP spid="12" grpId="0" animBg="1" autoUpdateAnimBg="0"/>
      <p:bldP spid="1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196752"/>
            <a:ext cx="7313612" cy="4968551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>Создание учебной ситуации должно строится с учетом: </a:t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>возраста ребенка;</a:t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>специфики учебного предмета;</a:t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>меры </a:t>
            </a:r>
            <a:r>
              <a:rPr lang="ru-RU" b="1" i="1" dirty="0" err="1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>сформированности</a:t>
            </a: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> универсальных учебных действий учащихся;</a:t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endParaRPr lang="ru-RU" b="1" i="1" dirty="0" smtClean="0">
              <a:solidFill>
                <a:srgbClr val="DE0CB1"/>
              </a:solidFill>
              <a:latin typeface="Calibri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8243246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260350"/>
            <a:ext cx="7313612" cy="5184775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>Урок есть часть жизни ребенка, и проживание этой жизни должно совершаться на уровне высокой культуры.</a:t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>Урок – главная составная часть учебного процесса.</a:t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>Учебная деятельность учителя и учащегося в значительной мере </a:t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>сосредотачивается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19842272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523"/>
            <a:ext cx="8784976" cy="742181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effectLst/>
              </a:rPr>
              <a:t>Характеристика деятельности педагога, работающего по ФГОС</a:t>
            </a:r>
            <a:endParaRPr lang="ru-RU" sz="2400" b="1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235989"/>
              </p:ext>
            </p:extLst>
          </p:nvPr>
        </p:nvGraphicFramePr>
        <p:xfrm>
          <a:off x="107504" y="836712"/>
          <a:ext cx="8928992" cy="601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51"/>
                <a:gridCol w="3027355"/>
                <a:gridCol w="3468286"/>
              </a:tblGrid>
              <a:tr h="7744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6399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Подготовка уроку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Учитель пользуется </a:t>
                      </a: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жестко </a:t>
                      </a:r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структурным конспектом урока.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Учитель пользуется </a:t>
                      </a: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сценарным планом </a:t>
                      </a:r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урока.</a:t>
                      </a:r>
                      <a:endParaRPr lang="ru-RU" sz="2000" b="1" i="1" dirty="0"/>
                    </a:p>
                  </a:txBody>
                  <a:tcPr/>
                </a:tc>
              </a:tr>
              <a:tr h="1608879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Основные этапы урока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Объяснение и закрепление учебного материала.</a:t>
                      </a:r>
                    </a:p>
                    <a:p>
                      <a:pPr algn="l"/>
                      <a:r>
                        <a:rPr lang="ru-RU" sz="20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Большое количество времени </a:t>
                      </a: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занимает речь учителя. </a:t>
                      </a:r>
                      <a:endParaRPr lang="ru-RU" sz="20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Самостоятельная</a:t>
                      </a:r>
                      <a:r>
                        <a:rPr lang="ru-RU" sz="2000" b="1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деятельность обучающихся.</a:t>
                      </a:r>
                      <a:endParaRPr lang="ru-RU" sz="20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920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Главная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цель учителя на уроке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Успеть</a:t>
                      </a:r>
                      <a:r>
                        <a:rPr lang="ru-RU" sz="2000" b="1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выполнить </a:t>
                      </a:r>
                      <a:r>
                        <a:rPr lang="ru-RU" sz="2000" b="1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все, что запланировано</a:t>
                      </a:r>
                      <a:endParaRPr lang="ru-RU" sz="20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Организовать</a:t>
                      </a:r>
                      <a:r>
                        <a:rPr lang="ru-RU" sz="1800" b="1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деятельность </a:t>
                      </a:r>
                      <a:r>
                        <a:rPr lang="ru-RU" sz="1800" b="1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детей: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поиску</a:t>
                      </a: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и обработке информации;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обобщению способов действия;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постановке учебной задачи;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92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04" y="27856"/>
            <a:ext cx="8964488" cy="736848"/>
          </a:xfrm>
          <a:solidFill>
            <a:schemeClr val="accent1"/>
          </a:solidFill>
        </p:spPr>
        <p:txBody>
          <a:bodyPr/>
          <a:lstStyle/>
          <a:p>
            <a:r>
              <a:rPr lang="ru-RU" sz="2000" b="1" i="1" dirty="0" smtClean="0">
                <a:effectLst/>
              </a:rPr>
              <a:t>Характеристика деятельности педагога, работающего по ФГОС</a:t>
            </a:r>
            <a:endParaRPr lang="ru-RU" sz="2000" b="1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124029"/>
              </p:ext>
            </p:extLst>
          </p:nvPr>
        </p:nvGraphicFramePr>
        <p:xfrm>
          <a:off x="179512" y="836712"/>
          <a:ext cx="8787444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775"/>
                <a:gridCol w="2979364"/>
                <a:gridCol w="3413305"/>
              </a:tblGrid>
              <a:tr h="6764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044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Формулировка заданий для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Формулировки: </a:t>
                      </a:r>
                      <a:r>
                        <a:rPr lang="ru-RU" sz="20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решите, спишите, сравните, найдите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Формулировки: </a:t>
                      </a:r>
                      <a:r>
                        <a:rPr lang="ru-RU" sz="20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проанализируйте, докажите, выразите</a:t>
                      </a:r>
                      <a:r>
                        <a:rPr lang="ru-RU" sz="20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символом, создайте схему или модель, измените, придумайте. </a:t>
                      </a:r>
                      <a:endParaRPr lang="ru-RU" sz="2000" b="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84306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Форма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Преимущественно </a:t>
                      </a: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фронтальная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Преимущественно </a:t>
                      </a:r>
                      <a:r>
                        <a:rPr lang="ru-RU" sz="2000" b="1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групповая и /или индивидуальная</a:t>
                      </a:r>
                    </a:p>
                  </a:txBody>
                  <a:tcPr/>
                </a:tc>
              </a:tr>
              <a:tr h="193947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Взаимодействие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с родителями обучающихся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Родители не включены в образовательный процесс.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000" b="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Информированность родителей обучающихся. Они имеют возможность участвовать в образовательном процессе.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921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81901" cy="90872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sz="2400" b="1" i="1" dirty="0" smtClean="0">
                <a:effectLst/>
              </a:rPr>
              <a:t>Характеристика деятельности педагога, работающего по ФГОС</a:t>
            </a:r>
            <a:endParaRPr lang="ru-RU" sz="2400" b="1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024268"/>
              </p:ext>
            </p:extLst>
          </p:nvPr>
        </p:nvGraphicFramePr>
        <p:xfrm>
          <a:off x="142845" y="1052736"/>
          <a:ext cx="9001155" cy="556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851"/>
                <a:gridCol w="3168352"/>
                <a:gridCol w="4139952"/>
              </a:tblGrid>
              <a:tr h="7254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87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Образовательная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 среда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Создается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учителем.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Выставки работ обучающихся.</a:t>
                      </a:r>
                      <a:endParaRPr lang="ru-RU" sz="1800" b="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Создается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обучающимися.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Дети изготавливают учебный материал, проводят презентации.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23638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Результаты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 обучения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предметные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результаты;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портфолио обучающегося;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основная оценка- </a:t>
                      </a:r>
                      <a:r>
                        <a:rPr lang="ru-RU" sz="1800" b="0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оценка учителя;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важны положительные оценки учеников по итогам </a:t>
                      </a:r>
                      <a:r>
                        <a:rPr lang="ru-RU" sz="1800" b="0" i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контрольных работ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800" b="0" i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не только предметные результаты, но и личностные, </a:t>
                      </a:r>
                      <a:r>
                        <a:rPr lang="ru-RU" sz="1800" b="0" i="1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создание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ориентир на </a:t>
                      </a: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самооценку 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обучающегося, формирование адекватной самооценки;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800" b="0" i="1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b="0" i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Учет динамики </a:t>
                      </a:r>
                      <a:r>
                        <a:rPr lang="ru-RU" sz="1800" b="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результатов обучения детей относительно самих  себя. Оценка промежуточных результатов обучения;</a:t>
                      </a:r>
                      <a:endParaRPr lang="ru-RU" sz="1800" b="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5286388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92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332656"/>
            <a:ext cx="7313612" cy="532859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</a:rPr>
              <a:t>Структура урока в рамках деятельностного подхода.</a:t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1.Организационный </a:t>
            </a:r>
            <a:r>
              <a:rPr lang="ru-RU" sz="28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момент.</a:t>
            </a:r>
            <a:r>
              <a:rPr lang="ru-RU" sz="4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Цель: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включение учащихся в деятельность на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личностно - значимом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уровне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«Хочу, потому что могу».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</a:b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53655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452320" cy="5832648"/>
          </a:xfrm>
        </p:spPr>
        <p:txBody>
          <a:bodyPr/>
          <a:lstStyle/>
          <a:p>
            <a:pPr lvl="0" algn="ctr" eaLnBrk="1" hangingPunct="1"/>
            <a:r>
              <a:rPr lang="ru-RU" sz="2800" b="1" dirty="0">
                <a:solidFill>
                  <a:srgbClr val="C00000"/>
                </a:solidFill>
                <a:cs typeface="Times New Roman" pitchFamily="18" charset="0"/>
              </a:rPr>
              <a:t>II. Актуализация знаний.</a:t>
            </a:r>
            <a:br>
              <a:rPr lang="ru-RU" sz="2800" b="1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Цель</a:t>
            </a:r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учащегося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400" dirty="0">
                <a:cs typeface="Times New Roman" pitchFamily="18" charset="0"/>
              </a:rPr>
              <a:t/>
            </a:r>
            <a:br>
              <a:rPr lang="ru-RU" sz="2400" dirty="0">
                <a:cs typeface="Times New Roman" pitchFamily="18" charset="0"/>
              </a:rPr>
            </a:br>
            <a:r>
              <a:rPr lang="ru-RU" sz="28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III. Постановка учебной </a:t>
            </a: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задачи.</a:t>
            </a:r>
            <a:r>
              <a:rPr lang="ru-RU" sz="2800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2800" kern="1200" dirty="0" smtClean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              </a:t>
            </a:r>
            <a:r>
              <a:rPr lang="ru-RU" sz="2400" b="1" i="1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Цель</a:t>
            </a:r>
            <a:r>
              <a:rPr lang="ru-RU" sz="2400" b="1" i="1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:</a:t>
            </a:r>
            <a:r>
              <a:rPr lang="ru-RU" sz="2400" b="1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обсуждение </a:t>
            </a: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затруднений</a:t>
            </a:r>
            <a:b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(«Почему возникли затруднения?», </a:t>
            </a: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«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Чего мы ещё не знаем?»); </a:t>
            </a:r>
            <a:b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проговаривание цели урока в виде вопроса, на который предстоит </a:t>
            </a: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ответить, или 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  <a:t>в виде темы урока.</a:t>
            </a:r>
            <a:br>
              <a:rPr lang="ru-RU" sz="2400" kern="1200" dirty="0">
                <a:solidFill>
                  <a:srgbClr val="00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9197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543" y="116632"/>
            <a:ext cx="8229600" cy="6120680"/>
          </a:xfrm>
        </p:spPr>
        <p:txBody>
          <a:bodyPr>
            <a:normAutofit fontScale="90000"/>
          </a:bodyPr>
          <a:lstStyle/>
          <a:p>
            <a:pPr lvl="0" algn="ctr" eaLnBrk="1" hangingPunct="1"/>
            <a:r>
              <a:rPr lang="ru-RU" sz="2800" b="1" kern="1200" dirty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IV. «Открытие нового знания»</a:t>
            </a:r>
            <a:r>
              <a:rPr lang="ru-RU" sz="2800" b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 </a:t>
            </a:r>
            <a:br>
              <a:rPr lang="ru-RU" sz="2800" b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(построение проекта выхода из затруднения).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 </a:t>
            </a:r>
            <a:b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i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Этап изучения новых знаний и способов </a:t>
            </a:r>
            <a:r>
              <a:rPr lang="ru-RU" sz="2400" i="1" kern="1200" dirty="0" smtClean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действий.</a:t>
            </a:r>
            <a:r>
              <a:rPr lang="ru-RU" sz="2400" i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i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i="1" kern="1200" dirty="0" smtClean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i="1" kern="1200" dirty="0" smtClean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V</a:t>
            </a:r>
            <a:r>
              <a:rPr lang="ru-RU" sz="2800" b="1" dirty="0">
                <a:solidFill>
                  <a:srgbClr val="C00000"/>
                </a:solidFill>
                <a:effectLst/>
                <a:cs typeface="Times New Roman" pitchFamily="18" charset="0"/>
              </a:rPr>
              <a:t>. Первичное закрепление</a:t>
            </a:r>
            <a:r>
              <a:rPr lang="ru-RU" sz="2800" b="1" dirty="0">
                <a:solidFill>
                  <a:srgbClr val="000000"/>
                </a:solidFill>
                <a:effectLst/>
                <a:cs typeface="Times New Roman" pitchFamily="18" charset="0"/>
              </a:rPr>
              <a:t>.</a:t>
            </a:r>
            <a:r>
              <a:rPr lang="ru-RU" sz="2800" dirty="0">
                <a:effectLst/>
                <a:cs typeface="Times New Roman" pitchFamily="18" charset="0"/>
              </a:rPr>
              <a:t> </a:t>
            </a:r>
            <a:br>
              <a:rPr lang="ru-RU" sz="2800" dirty="0">
                <a:effectLst/>
                <a:cs typeface="Times New Roman" pitchFamily="18" charset="0"/>
              </a:rPr>
            </a:br>
            <a:r>
              <a:rPr lang="ru-RU" sz="2400" i="1" dirty="0">
                <a:effectLst/>
                <a:cs typeface="Times New Roman" pitchFamily="18" charset="0"/>
              </a:rPr>
              <a:t>Этап закрепления  знаний и способов действий</a:t>
            </a:r>
            <a:br>
              <a:rPr lang="ru-RU" sz="2400" i="1" dirty="0">
                <a:effectLst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effectLst/>
                <a:cs typeface="Times New Roman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effectLst/>
                <a:cs typeface="Times New Roman" pitchFamily="18" charset="0"/>
              </a:rPr>
              <a:t>Цель:</a:t>
            </a:r>
            <a:r>
              <a:rPr lang="ru-RU" sz="2400" b="1" dirty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cs typeface="Times New Roman" pitchFamily="18" charset="0"/>
              </a:rPr>
              <a:t>проговаривание нового знания, </a:t>
            </a:r>
            <a: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запись </a:t>
            </a:r>
            <a:r>
              <a:rPr lang="ru-RU" sz="2400" dirty="0">
                <a:solidFill>
                  <a:srgbClr val="000000"/>
                </a:solidFill>
                <a:effectLst/>
                <a:cs typeface="Times New Roman" pitchFamily="18" charset="0"/>
              </a:rPr>
              <a:t>в виде опорного </a:t>
            </a:r>
            <a: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сигнала.</a:t>
            </a:r>
            <a:b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VI</a:t>
            </a:r>
            <a:r>
              <a:rPr lang="ru-RU" sz="2800" b="1" kern="1200" dirty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. </a:t>
            </a:r>
            <a:r>
              <a:rPr lang="ru-RU" sz="2800" b="1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Самоанализ </a:t>
            </a:r>
            <a:r>
              <a:rPr lang="ru-RU" sz="2800" b="1" kern="1200" dirty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и самоконтроль</a:t>
            </a:r>
            <a:r>
              <a:rPr lang="ru-RU" sz="2800" kern="1200" dirty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 </a:t>
            </a:r>
            <a:br>
              <a:rPr lang="ru-RU" sz="2800" kern="1200" dirty="0">
                <a:solidFill>
                  <a:srgbClr val="C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i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Этап  применения  знаний и способов действий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i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Цель:</a:t>
            </a:r>
            <a:r>
              <a:rPr lang="ru-RU" sz="2400" b="1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  <a:t>каждый для себя должен сделать вывод о том, что он уже умеет.</a:t>
            </a:r>
            <a:br>
              <a:rPr lang="ru-RU" sz="2400" kern="12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Times New Roman" pitchFamily="18" charset="0"/>
              </a:rPr>
            </a:br>
            <a:endParaRPr lang="ru-RU" sz="24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414135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313613" cy="5530626"/>
          </a:xfrm>
        </p:spPr>
        <p:txBody>
          <a:bodyPr/>
          <a:lstStyle/>
          <a:p>
            <a:pPr lvl="0" algn="ctr" eaLnBrk="1" hangingPunct="1"/>
            <a: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VII.  Включение нового знания</a:t>
            </a:r>
            <a:b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> в систему знаний и повторение.</a:t>
            </a:r>
            <a:b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kern="1200" dirty="0">
                <a:solidFill>
                  <a:srgbClr val="C0000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800" b="1" kern="1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b="1" kern="1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800" b="1" kern="1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VIII.   Рефлексия.</a:t>
            </a:r>
            <a:r>
              <a:rPr lang="ru-RU" sz="2800" kern="1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800" kern="1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400" b="1" i="1" kern="12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Цель:</a:t>
            </a:r>
            <a:r>
              <a:rPr lang="ru-RU" sz="2400" b="1" kern="12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осознание учащимися </a:t>
            </a:r>
            <a:r>
              <a:rPr lang="ru-RU" sz="2400" kern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своей УД, </a:t>
            </a:r>
            <a:r>
              <a:rPr lang="ru-RU" sz="2400" kern="12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самооценка результатов деятельности своей и всего класса.</a:t>
            </a:r>
            <a:br>
              <a:rPr lang="ru-RU" sz="2400" kern="12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12987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286488"/>
              </p:ext>
            </p:extLst>
          </p:nvPr>
        </p:nvGraphicFramePr>
        <p:xfrm>
          <a:off x="353144" y="260648"/>
          <a:ext cx="8611343" cy="6379318"/>
        </p:xfrm>
        <a:graphic>
          <a:graphicData uri="http://schemas.openxmlformats.org/drawingml/2006/table">
            <a:tbl>
              <a:tblPr/>
              <a:tblGrid>
                <a:gridCol w="1888453"/>
                <a:gridCol w="3399214"/>
                <a:gridCol w="3323676"/>
              </a:tblGrid>
              <a:tr h="26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Традиционный урок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современного типа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Объявление темы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Сообщение целей и задач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Планирование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Осуществление контроля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Оценивание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Итог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Проводится рефлексия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136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7813"/>
            <a:ext cx="8856984" cy="631953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i="1" dirty="0" smtClean="0">
                <a:solidFill>
                  <a:srgbClr val="00B050"/>
                </a:solidFill>
              </a:rPr>
              <a:t>Современный урок – это урок, характеризующийся следующими признаками:</a:t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800" i="1" dirty="0" smtClean="0">
                <a:solidFill>
                  <a:srgbClr val="00B050"/>
                </a:solidFill>
              </a:rPr>
              <a:t/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- главной целью урока является развитие каждой личности, в процессе обучения и воспитания;</a:t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- на уроке реализуется </a:t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личностно – ориентированный подход к обучению;</a:t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- на уроке реализуется </a:t>
            </a:r>
            <a:r>
              <a:rPr lang="ru-RU" sz="2400" b="1" i="1" dirty="0" err="1" smtClean="0">
                <a:solidFill>
                  <a:schemeClr val="tx1"/>
                </a:solidFill>
                <a:effectLst/>
              </a:rPr>
              <a:t>деятельностный</a:t>
            </a:r>
            <a:r>
              <a:rPr lang="ru-RU" sz="2400" b="1" i="1" dirty="0" smtClean="0">
                <a:solidFill>
                  <a:schemeClr val="tx1"/>
                </a:solidFill>
                <a:effectLst/>
              </a:rPr>
              <a:t> подход;</a:t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- организация урока динамична и вариативна;</a:t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</a:rPr>
              <a:t>- на уроке используются современные педагогические технологии;</a:t>
            </a:r>
            <a:r>
              <a:rPr lang="ru-RU" sz="24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effectLst/>
              </a:rPr>
            </a:br>
            <a:endParaRPr lang="ru-RU" sz="240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656770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785813" y="466954"/>
            <a:ext cx="750093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Calibri" charset="-52"/>
                <a:cs typeface="Times New Roman" pitchFamily="18" charset="0"/>
              </a:rPr>
              <a:t>Учитель,</a:t>
            </a:r>
            <a:r>
              <a:rPr lang="ru-RU" sz="2800" dirty="0" smtClean="0">
                <a:solidFill>
                  <a:srgbClr val="000000"/>
                </a:solidFill>
                <a:latin typeface="Calibri" charset="-52"/>
                <a:cs typeface="Times New Roman" pitchFamily="18" charset="0"/>
              </a:rPr>
              <a:t> его отношение к учебному процессу, его творчество и профессионализм, его желание раскрыть способности каждого ребенка – вот это всё и есть главный ресурс, без которого невозможно воплощение новых стандартов школьного образования. </a:t>
            </a:r>
            <a:endParaRPr lang="ru-RU" sz="28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07" name="Прямоугольник 2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0000"/>
                </a:solidFill>
                <a:latin typeface="Arial" charset="0"/>
              </a:rPr>
              <a:t>ФГОС</a:t>
            </a: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pic>
        <p:nvPicPr>
          <p:cNvPr id="4710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3144610"/>
            <a:ext cx="5040559" cy="366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29684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928992" cy="4176464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 – 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основ.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502"/>
            <a:ext cx="8964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будем учить сегодня так, как мы учили вчера, мы украдем у наших детей завтра</a:t>
            </a:r>
            <a:br>
              <a:rPr lang="ru-RU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ru-RU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5129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67544" y="-430886"/>
            <a:ext cx="8358187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Учить детей сегодня трудно,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И раньше было нелегко,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Читать, считать, писать учили: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«Дает корова молоко».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Век  ХХ1 – век открытий,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Век инноваций, новизны,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Но от учителя зависит,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Какими дети быть должны.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4" t="-4277"/>
          <a:stretch>
            <a:fillRect/>
          </a:stretch>
        </p:blipFill>
        <p:spPr bwMode="auto">
          <a:xfrm>
            <a:off x="5572132" y="3929066"/>
            <a:ext cx="3096343" cy="244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29654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116013" y="404664"/>
            <a:ext cx="7764462" cy="5904656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3600" b="1" dirty="0" smtClean="0"/>
              <a:t>Особое место в образовательном процессе занимает система УУД учащихся: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3600" b="1" i="1" dirty="0" smtClean="0">
                <a:solidFill>
                  <a:srgbClr val="FF0000"/>
                </a:solidFill>
              </a:rPr>
              <a:t>коммуникативные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FF0000"/>
                </a:solidFill>
              </a:rPr>
              <a:t>  познавательные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FF0000"/>
                </a:solidFill>
              </a:rPr>
              <a:t>  личностные  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FF0000"/>
                </a:solidFill>
              </a:rPr>
              <a:t> регулятивные       </a:t>
            </a:r>
          </a:p>
          <a:p>
            <a:pPr marL="0" indent="0" algn="ctr" eaLnBrk="1" hangingPunct="1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     </a:t>
            </a:r>
          </a:p>
          <a:p>
            <a:pPr algn="ctr" eaLnBrk="1" hangingPunct="1">
              <a:buFont typeface="Wingdings" pitchFamily="2" charset="2"/>
              <a:buChar char="ü"/>
            </a:pPr>
            <a:endParaRPr lang="ru-RU" sz="3600" b="1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ru-RU" dirty="0" smtClean="0"/>
          </a:p>
        </p:txBody>
      </p:sp>
      <p:sp>
        <p:nvSpPr>
          <p:cNvPr id="23555" name="Дата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2208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19352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45"/>
          <p:cNvSpPr>
            <a:spLocks noGrp="1"/>
          </p:cNvSpPr>
          <p:nvPr>
            <p:ph type="title" idx="4294967295"/>
          </p:nvPr>
        </p:nvSpPr>
        <p:spPr>
          <a:xfrm>
            <a:off x="1115616" y="0"/>
            <a:ext cx="7705551" cy="1340768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ru-RU" sz="2800" dirty="0" smtClean="0">
                <a:solidFill>
                  <a:srgbClr val="000066"/>
                </a:solidFill>
                <a:latin typeface="Garamond" pitchFamily="18" charset="0"/>
              </a:rPr>
              <a:t/>
            </a:r>
            <a:br>
              <a:rPr lang="ru-RU" sz="2800" dirty="0" smtClean="0">
                <a:solidFill>
                  <a:srgbClr val="000066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rgbClr val="000066"/>
                </a:solidFill>
                <a:latin typeface="Garamond" pitchFamily="18" charset="0"/>
              </a:rPr>
              <a:t/>
            </a:r>
            <a:br>
              <a:rPr lang="ru-RU" sz="2800" dirty="0" smtClean="0">
                <a:solidFill>
                  <a:srgbClr val="000066"/>
                </a:solidFill>
                <a:latin typeface="Garamond" pitchFamily="18" charset="0"/>
              </a:rPr>
            </a:br>
            <a:r>
              <a:rPr lang="ru-RU" sz="3000" b="1" dirty="0" smtClean="0">
                <a:solidFill>
                  <a:srgbClr val="000066"/>
                </a:solidFill>
                <a:latin typeface="Garamond" pitchFamily="18" charset="0"/>
              </a:rPr>
              <a:t>Продуктивные задания – главное средство </a:t>
            </a:r>
            <a:r>
              <a:rPr lang="ru-RU" sz="3000" b="1" dirty="0" smtClean="0">
                <a:solidFill>
                  <a:srgbClr val="000066"/>
                </a:solidFill>
                <a:latin typeface="Garamond" pitchFamily="18" charset="0"/>
              </a:rPr>
              <a:t>достижения результата </a:t>
            </a:r>
            <a:r>
              <a:rPr lang="ru-RU" sz="3000" b="1" dirty="0">
                <a:solidFill>
                  <a:srgbClr val="000066"/>
                </a:solidFill>
                <a:latin typeface="Garamond" pitchFamily="18" charset="0"/>
              </a:rPr>
              <a:t>образования</a:t>
            </a:r>
            <a:r>
              <a:rPr lang="ru-RU" sz="3000" dirty="0">
                <a:solidFill>
                  <a:srgbClr val="C00000"/>
                </a:solidFill>
              </a:rPr>
              <a:t> </a:t>
            </a:r>
            <a:r>
              <a:rPr lang="ru-RU" sz="3000" b="1" dirty="0" smtClean="0">
                <a:solidFill>
                  <a:srgbClr val="000066"/>
                </a:solidFill>
                <a:latin typeface="Garamond" pitchFamily="18" charset="0"/>
              </a:rPr>
              <a:t/>
            </a:r>
            <a:br>
              <a:rPr lang="ru-RU" sz="3000" b="1" dirty="0" smtClean="0">
                <a:solidFill>
                  <a:srgbClr val="000066"/>
                </a:solidFill>
                <a:latin typeface="Garamond" pitchFamily="18" charset="0"/>
              </a:rPr>
            </a:br>
            <a:r>
              <a:rPr lang="ru-RU" sz="3000" dirty="0" smtClean="0">
                <a:solidFill>
                  <a:srgbClr val="C00000"/>
                </a:solidFill>
              </a:rPr>
              <a:t/>
            </a:r>
            <a:br>
              <a:rPr lang="ru-RU" sz="3000" dirty="0" smtClean="0">
                <a:solidFill>
                  <a:srgbClr val="C00000"/>
                </a:solidFill>
              </a:rPr>
            </a:br>
            <a:endParaRPr lang="ru-RU" sz="3000" dirty="0" smtClean="0">
              <a:solidFill>
                <a:srgbClr val="C0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4294967295"/>
          </p:nvPr>
        </p:nvSpPr>
        <p:spPr>
          <a:xfrm>
            <a:off x="1115616" y="1628800"/>
            <a:ext cx="7921253" cy="4464050"/>
          </a:xfrm>
          <a:prstGeom prst="foldedCorner">
            <a:avLst>
              <a:gd name="adj" fmla="val 7197"/>
            </a:avLst>
          </a:prstGeom>
          <a:gradFill flip="none" rotWithShape="1">
            <a:gsLst>
              <a:gs pos="63000">
                <a:schemeClr val="bg1"/>
              </a:gs>
              <a:gs pos="86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8775" algn="ctr" eaLnBrk="1" hangingPunct="1">
              <a:buFont typeface="Arial" charset="0"/>
              <a:buNone/>
              <a:defRPr/>
            </a:pPr>
            <a:r>
              <a:rPr lang="ru-RU" sz="2800" b="1" u="sng" dirty="0" smtClean="0">
                <a:latin typeface="Georgia" pitchFamily="18" charset="0"/>
              </a:rPr>
              <a:t>Традиционное задание</a:t>
            </a:r>
          </a:p>
          <a:p>
            <a:pPr marL="0" indent="358775" algn="ctr" eaLnBrk="1" hangingPunct="1">
              <a:buFont typeface="Arial" charset="0"/>
              <a:buNone/>
              <a:defRPr/>
            </a:pPr>
            <a:r>
              <a:rPr lang="ru-RU" sz="2800" i="1" dirty="0" smtClean="0">
                <a:latin typeface="Georgia" pitchFamily="18" charset="0"/>
              </a:rPr>
              <a:t>Перечислите отличия растений от животных</a:t>
            </a:r>
            <a:r>
              <a:rPr lang="ru-RU" sz="2800" i="1" dirty="0" smtClean="0">
                <a:latin typeface="Georgia" pitchFamily="18" charset="0"/>
              </a:rPr>
              <a:t>.</a:t>
            </a:r>
            <a:endParaRPr lang="ru-RU" sz="2800" b="1" u="sng" dirty="0" smtClean="0">
              <a:latin typeface="Georgia" pitchFamily="18" charset="0"/>
            </a:endParaRPr>
          </a:p>
          <a:p>
            <a:pPr marL="0" indent="358775" algn="ctr" eaLnBrk="1" hangingPunct="1">
              <a:buFont typeface="Arial" charset="0"/>
              <a:buNone/>
              <a:defRPr/>
            </a:pPr>
            <a:r>
              <a:rPr lang="ru-RU" sz="2800" b="1" u="sng" dirty="0" smtClean="0">
                <a:latin typeface="Georgia" pitchFamily="18" charset="0"/>
              </a:rPr>
              <a:t>Задание в учебниках ФГОС</a:t>
            </a:r>
          </a:p>
          <a:p>
            <a:pPr marL="0" indent="358775" algn="ctr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800" i="1" dirty="0" smtClean="0">
                <a:latin typeface="Georgia" pitchFamily="18" charset="0"/>
              </a:rPr>
              <a:t>Лягушонок прыгал и кричал: «Я зелёный – значит, я растение!» Что ему ответил умный утёнок Кряк?</a:t>
            </a:r>
          </a:p>
        </p:txBody>
      </p:sp>
      <p:graphicFrame>
        <p:nvGraphicFramePr>
          <p:cNvPr id="78872" name="Group 24"/>
          <p:cNvGraphicFramePr>
            <a:graphicFrameLocks noGrp="1"/>
          </p:cNvGraphicFramePr>
          <p:nvPr/>
        </p:nvGraphicFramePr>
        <p:xfrm>
          <a:off x="971550" y="4868863"/>
          <a:ext cx="7632700" cy="1223962"/>
        </p:xfrm>
        <a:graphic>
          <a:graphicData uri="http://schemas.openxmlformats.org/drawingml/2006/table">
            <a:tbl>
              <a:tblPr/>
              <a:tblGrid>
                <a:gridCol w="3444875"/>
                <a:gridCol w="4187825"/>
              </a:tblGrid>
              <a:tr h="1223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5688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400239"/>
      </p:ext>
    </p:extLst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45"/>
          <p:cNvSpPr>
            <a:spLocks noGrp="1"/>
          </p:cNvSpPr>
          <p:nvPr>
            <p:ph type="title" idx="4294967295"/>
          </p:nvPr>
        </p:nvSpPr>
        <p:spPr>
          <a:xfrm>
            <a:off x="1115616" y="188913"/>
            <a:ext cx="7920880" cy="86360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800" b="1" smtClean="0">
                <a:solidFill>
                  <a:srgbClr val="000066"/>
                </a:solidFill>
                <a:latin typeface="Garamond" pitchFamily="18" charset="0"/>
              </a:rPr>
              <a:t>Требования к современному уроку</a:t>
            </a:r>
          </a:p>
        </p:txBody>
      </p:sp>
      <p:sp>
        <p:nvSpPr>
          <p:cNvPr id="47" name="Содержимое 46"/>
          <p:cNvSpPr>
            <a:spLocks noGrp="1"/>
          </p:cNvSpPr>
          <p:nvPr>
            <p:ph idx="4294967295"/>
          </p:nvPr>
        </p:nvSpPr>
        <p:spPr>
          <a:xfrm>
            <a:off x="971600" y="1196975"/>
            <a:ext cx="8064896" cy="5472113"/>
          </a:xfrm>
          <a:prstGeom prst="foldedCorner">
            <a:avLst>
              <a:gd name="adj" fmla="val 7197"/>
            </a:avLst>
          </a:prstGeom>
          <a:solidFill>
            <a:schemeClr val="accent1"/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Хорошо оборудованный кабинет.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Есть план деятельности учителя, ученика, чётко сформулирована тема, цель, задачи.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Урок развивающий: учитель – ученик, ученик – ученик; максимум творчества, сотворчества. 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Организация проблемных и поисковых ситуаций, активизация деятельности учащихся.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Вывод делают сами учащиеся.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Время сбережение </a:t>
            </a:r>
            <a:r>
              <a:rPr lang="ru-RU" sz="2400" dirty="0" smtClean="0">
                <a:latin typeface="Georgia" pitchFamily="18" charset="0"/>
              </a:rPr>
              <a:t>и </a:t>
            </a:r>
            <a:r>
              <a:rPr lang="ru-RU" sz="2400" dirty="0" smtClean="0">
                <a:latin typeface="Georgia" pitchFamily="18" charset="0"/>
              </a:rPr>
              <a:t>здоровье сбережение.</a:t>
            </a:r>
            <a:endParaRPr lang="ru-RU" sz="2400" dirty="0" smtClean="0">
              <a:latin typeface="Georgia" pitchFamily="18" charset="0"/>
            </a:endParaRP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Учёт уровня и возможностей учащихся, выстраивание индивидуальной  траектории учащихся.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Планирование обратной связи.</a:t>
            </a:r>
          </a:p>
          <a:p>
            <a:pPr marL="0" indent="358775" eaLnBrk="1" hangingPunct="1">
              <a:defRPr/>
            </a:pPr>
            <a:r>
              <a:rPr lang="ru-RU" sz="2400" dirty="0" smtClean="0">
                <a:latin typeface="Georgia" pitchFamily="18" charset="0"/>
              </a:rPr>
              <a:t>Урок должен быть добрым.</a:t>
            </a:r>
          </a:p>
          <a:p>
            <a:pPr marL="0" indent="358775" eaLnBrk="1" hangingPunct="1">
              <a:defRPr/>
            </a:pPr>
            <a:endParaRPr lang="ru-RU" sz="2400" dirty="0" smtClean="0">
              <a:latin typeface="Georgia" pitchFamily="18" charset="0"/>
            </a:endParaRPr>
          </a:p>
          <a:p>
            <a:pPr marL="0" indent="358775" eaLnBrk="1" hangingPunct="1">
              <a:defRPr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93414717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45"/>
          <p:cNvSpPr>
            <a:spLocks noGrp="1"/>
          </p:cNvSpPr>
          <p:nvPr>
            <p:ph type="title" idx="4294967295"/>
          </p:nvPr>
        </p:nvSpPr>
        <p:spPr>
          <a:xfrm>
            <a:off x="1475655" y="260350"/>
            <a:ext cx="7222257" cy="7921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Garamond" pitchFamily="18" charset="0"/>
              </a:rPr>
              <a:t>Виды     тестов</a:t>
            </a:r>
          </a:p>
        </p:txBody>
      </p:sp>
      <p:sp>
        <p:nvSpPr>
          <p:cNvPr id="47" name="Содержимое 46"/>
          <p:cNvSpPr>
            <a:spLocks noGrp="1"/>
          </p:cNvSpPr>
          <p:nvPr>
            <p:ph idx="4294967295"/>
          </p:nvPr>
        </p:nvSpPr>
        <p:spPr>
          <a:xfrm>
            <a:off x="1085578" y="1268760"/>
            <a:ext cx="8064896" cy="5113337"/>
          </a:xfrm>
          <a:prstGeom prst="foldedCorner">
            <a:avLst>
              <a:gd name="adj" fmla="val 7197"/>
            </a:avLst>
          </a:prstGeom>
          <a:gradFill flip="none" rotWithShape="1">
            <a:gsLst>
              <a:gs pos="63000">
                <a:schemeClr val="bg1"/>
              </a:gs>
              <a:gs pos="86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8775" eaLnBrk="1" hangingPunct="1">
              <a:lnSpc>
                <a:spcPct val="115000"/>
              </a:lnSpc>
              <a:buFont typeface="Wingdings" pitchFamily="2" charset="2"/>
              <a:buChar char=""/>
              <a:defRPr/>
            </a:pPr>
            <a:r>
              <a:rPr lang="ru-RU" sz="2400" b="1" i="1" dirty="0" smtClean="0">
                <a:latin typeface="Georgia" pitchFamily="18" charset="0"/>
              </a:rPr>
              <a:t>установочный;           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 </a:t>
            </a:r>
            <a:r>
              <a:rPr lang="ru-RU" sz="2400" b="1" i="1" dirty="0" smtClean="0">
                <a:latin typeface="Georgia" pitchFamily="18" charset="0"/>
              </a:rPr>
              <a:t>тест-напоминание;  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 </a:t>
            </a:r>
            <a:r>
              <a:rPr lang="ru-RU" sz="2400" b="1" i="1" dirty="0" smtClean="0">
                <a:latin typeface="Georgia" pitchFamily="18" charset="0"/>
              </a:rPr>
              <a:t>обучающий;                   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</a:t>
            </a:r>
            <a:r>
              <a:rPr lang="ru-RU" sz="2400" b="1" i="1" dirty="0" smtClean="0">
                <a:latin typeface="Georgia" pitchFamily="18" charset="0"/>
              </a:rPr>
              <a:t> тест-дополнение;       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 </a:t>
            </a:r>
            <a:r>
              <a:rPr lang="ru-RU" sz="2400" b="1" i="1" dirty="0" smtClean="0">
                <a:latin typeface="Georgia" pitchFamily="18" charset="0"/>
              </a:rPr>
              <a:t>диагностический;      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  </a:t>
            </a:r>
            <a:r>
              <a:rPr lang="ru-RU" sz="2400" b="1" i="1" dirty="0" smtClean="0">
                <a:latin typeface="Georgia" pitchFamily="18" charset="0"/>
              </a:rPr>
              <a:t>тест-сличение;</a:t>
            </a:r>
          </a:p>
          <a:p>
            <a:pPr marL="0" indent="358775" eaLnBrk="1" hangingPunct="1">
              <a:lnSpc>
                <a:spcPct val="115000"/>
              </a:lnSpc>
              <a:buFont typeface="Wingdings" pitchFamily="2" charset="2"/>
              <a:buChar char=""/>
              <a:defRPr/>
            </a:pPr>
            <a:r>
              <a:rPr lang="ru-RU" sz="2400" b="1" i="1" dirty="0" smtClean="0">
                <a:latin typeface="Georgia" pitchFamily="18" charset="0"/>
              </a:rPr>
              <a:t>итоговый;                        </a:t>
            </a: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</a:t>
            </a:r>
            <a:r>
              <a:rPr lang="ru-RU" sz="2400" b="1" i="1" dirty="0" smtClean="0">
                <a:latin typeface="Georgia" pitchFamily="18" charset="0"/>
              </a:rPr>
              <a:t> тест-ранжирование</a:t>
            </a:r>
          </a:p>
          <a:p>
            <a:pPr marL="0" indent="358775" eaLnBrk="1" hangingPunct="1">
              <a:lnSpc>
                <a:spcPct val="115000"/>
              </a:lnSpc>
              <a:buFont typeface="Wingdings" pitchFamily="2" charset="2"/>
              <a:buChar char=""/>
              <a:defRPr/>
            </a:pPr>
            <a:endParaRPr lang="ru-RU" sz="2400" b="1" i="1" dirty="0" smtClean="0">
              <a:latin typeface="Georgia" pitchFamily="18" charset="0"/>
            </a:endParaRPr>
          </a:p>
          <a:p>
            <a:pPr marL="0" indent="358775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Georgia" pitchFamily="18" charset="0"/>
                <a:sym typeface="Wingdings" pitchFamily="2" charset="2"/>
              </a:rPr>
              <a:t>  </a:t>
            </a:r>
            <a:r>
              <a:rPr lang="ru-RU" sz="2400" b="1" i="1" dirty="0" smtClean="0">
                <a:latin typeface="Georgia" pitchFamily="18" charset="0"/>
              </a:rPr>
              <a:t>письменный, компьютерный, тест с выбором ответа, тест с «изюминкой», тест-сопоставление, тест с развёрнутым ответом…</a:t>
            </a:r>
          </a:p>
        </p:txBody>
      </p:sp>
    </p:spTree>
    <p:extLst>
      <p:ext uri="{BB962C8B-B14F-4D97-AF65-F5344CB8AC3E}">
        <p14:creationId xmlns:p14="http://schemas.microsoft.com/office/powerpoint/2010/main" val="40551005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1246</Words>
  <Application>Microsoft Office PowerPoint</Application>
  <PresentationFormat>Экран (4:3)</PresentationFormat>
  <Paragraphs>235</Paragraphs>
  <Slides>30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Шаблон оформления 'Надпись крупным планом'</vt:lpstr>
      <vt:lpstr>Равновесие</vt:lpstr>
      <vt:lpstr>Презентация PowerPoint</vt:lpstr>
      <vt:lpstr>Урок есть часть жизни ребенка, и проживание этой жизни должно совершаться на уровне высокой культуры. Урок – главная составная часть учебного процесса. Учебная деятельность учителя и учащегося в значительной мере  сосредотачивается на уроке.</vt:lpstr>
      <vt:lpstr>Современный урок – 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основ.</vt:lpstr>
      <vt:lpstr>Презентация PowerPoint</vt:lpstr>
      <vt:lpstr>Презентация PowerPoint</vt:lpstr>
      <vt:lpstr>  Продуктивные задания – главное средство достижения результата образования   </vt:lpstr>
      <vt:lpstr>Презентация PowerPoint</vt:lpstr>
      <vt:lpstr>Требования к современному уроку</vt:lpstr>
      <vt:lpstr>Виды     тестов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Учебная ситуация – это такая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 или предлагают свое описание, частично запоминают.    </vt:lpstr>
      <vt:lpstr>Презентация PowerPoint</vt:lpstr>
      <vt:lpstr>Презентация PowerPoint</vt:lpstr>
      <vt:lpstr>Презентация PowerPoint</vt:lpstr>
      <vt:lpstr>Презентация PowerPoint</vt:lpstr>
      <vt:lpstr>   Создание учебной ситуации должно строится с учетом:   возраста ребенка;  специфики учебного предмета;  меры сформированности универсальных учебных действий учащихся;     </vt:lpstr>
      <vt:lpstr>Характеристика деятельности педагога, работающего по ФГОС</vt:lpstr>
      <vt:lpstr>Характеристика деятельности педагога, работающего по ФГОС</vt:lpstr>
      <vt:lpstr>Характеристика деятельности педагога, работающего по ФГОС</vt:lpstr>
      <vt:lpstr>Структура урока в рамках деятельностного подхода.  1.Организационный момент. Цель: включение учащихся в деятельность на личностно - значимом уровне.  «Хочу, потому что могу». </vt:lpstr>
      <vt:lpstr>II. Актуализация знаний. Цель: повторение изученного материала, необходимого для «открытия нового знания», и выявление затруднений в индивидуальной деятельности каждого учащегося.  III. Постановка учебной задачи.               Цель: обсуждение затруднений  («Почему возникли затруднения?»,  «Чего мы ещё не знаем?»);  проговаривание цели урока в виде вопроса, на который предстоит ответить, или в виде темы урока. </vt:lpstr>
      <vt:lpstr>IV. «Открытие нового знания»  (построение проекта выхода из затруднения).  Этап изучения новых знаний и способов действий.  V. Первичное закрепление.  Этап закрепления  знаний и способов действий  Цель: проговаривание нового знания,  запись в виде опорного сигнала.  VI. Самоанализ и самоконтроль  Этап  применения  знаний и способов действий  Цель: каждый для себя должен сделать вывод о том, что он уже умеет. </vt:lpstr>
      <vt:lpstr>VII.  Включение нового знания  в систему знаний и повторение.   VIII.   Рефлексия. Цель: осознание учащимися своей УД, самооценка результатов деятельности своей и всего класса. </vt:lpstr>
      <vt:lpstr>Презентация PowerPoint</vt:lpstr>
      <vt:lpstr>Современный урок – это урок, характеризующийся следующими признаками:  - главной целью урока является развитие каждой личности, в процессе обучения и воспитания;  - на уроке реализуется  личностно – ориентированный подход к обучению;  - на уроке реализуется деятельностный подход;  - организация урока динамична и вариативна;  - на уроке используются современные педагогические технологии;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1</cp:lastModifiedBy>
  <cp:revision>44</cp:revision>
  <dcterms:created xsi:type="dcterms:W3CDTF">2013-03-26T15:59:35Z</dcterms:created>
  <dcterms:modified xsi:type="dcterms:W3CDTF">2014-11-04T06:37:22Z</dcterms:modified>
</cp:coreProperties>
</file>