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9" r:id="rId6"/>
    <p:sldId id="260" r:id="rId7"/>
    <p:sldId id="263" r:id="rId8"/>
    <p:sldId id="274" r:id="rId9"/>
    <p:sldId id="275" r:id="rId10"/>
    <p:sldId id="265" r:id="rId11"/>
    <p:sldId id="268" r:id="rId12"/>
    <p:sldId id="269" r:id="rId13"/>
    <p:sldId id="270" r:id="rId14"/>
    <p:sldId id="271" r:id="rId15"/>
    <p:sldId id="277" r:id="rId16"/>
    <p:sldId id="272" r:id="rId17"/>
    <p:sldId id="281" r:id="rId18"/>
    <p:sldId id="278" r:id="rId19"/>
    <p:sldId id="282" r:id="rId20"/>
    <p:sldId id="285" r:id="rId21"/>
    <p:sldId id="286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9FFCC"/>
    <a:srgbClr val="C7E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43" autoAdjust="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человек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Выше нормы</c:v>
                </c:pt>
                <c:pt idx="1">
                  <c:v>Норма</c:v>
                </c:pt>
                <c:pt idx="2">
                  <c:v>Пограничный уровень</c:v>
                </c:pt>
                <c:pt idx="3">
                  <c:v>Ниже нормы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3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020992"/>
        <c:axId val="124051456"/>
      </c:barChart>
      <c:catAx>
        <c:axId val="124020992"/>
        <c:scaling>
          <c:orientation val="minMax"/>
        </c:scaling>
        <c:delete val="0"/>
        <c:axPos val="b"/>
        <c:majorTickMark val="out"/>
        <c:minorTickMark val="none"/>
        <c:tickLblPos val="nextTo"/>
        <c:crossAx val="124051456"/>
        <c:crosses val="autoZero"/>
        <c:auto val="1"/>
        <c:lblAlgn val="ctr"/>
        <c:lblOffset val="100"/>
        <c:noMultiLvlLbl val="0"/>
      </c:catAx>
      <c:valAx>
        <c:axId val="124051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0209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человек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На "4" и "5"</c:v>
                </c:pt>
                <c:pt idx="1">
                  <c:v>На "3"</c:v>
                </c:pt>
                <c:pt idx="2">
                  <c:v>На "2"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763136"/>
        <c:axId val="36764672"/>
      </c:barChart>
      <c:catAx>
        <c:axId val="36763136"/>
        <c:scaling>
          <c:orientation val="minMax"/>
        </c:scaling>
        <c:delete val="0"/>
        <c:axPos val="b"/>
        <c:majorTickMark val="out"/>
        <c:minorTickMark val="none"/>
        <c:tickLblPos val="nextTo"/>
        <c:crossAx val="36764672"/>
        <c:crosses val="autoZero"/>
        <c:auto val="1"/>
        <c:lblAlgn val="ctr"/>
        <c:lblOffset val="100"/>
        <c:noMultiLvlLbl val="0"/>
      </c:catAx>
      <c:valAx>
        <c:axId val="36764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763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2-D93A-4C40-B7DC-FAD5505FD483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E64A-9548-4DC3-BF87-D6720DBD5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20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2-D93A-4C40-B7DC-FAD5505FD483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E64A-9548-4DC3-BF87-D6720DBD5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29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2-D93A-4C40-B7DC-FAD5505FD483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E64A-9548-4DC3-BF87-D6720DBD5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20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2-D93A-4C40-B7DC-FAD5505FD483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E64A-9548-4DC3-BF87-D6720DBD5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7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2-D93A-4C40-B7DC-FAD5505FD483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E64A-9548-4DC3-BF87-D6720DBD5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64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2-D93A-4C40-B7DC-FAD5505FD483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E64A-9548-4DC3-BF87-D6720DBD5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33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2-D93A-4C40-B7DC-FAD5505FD483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E64A-9548-4DC3-BF87-D6720DBD5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71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2-D93A-4C40-B7DC-FAD5505FD483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E64A-9548-4DC3-BF87-D6720DBD5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57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2-D93A-4C40-B7DC-FAD5505FD483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E64A-9548-4DC3-BF87-D6720DBD5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89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2-D93A-4C40-B7DC-FAD5505FD483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E64A-9548-4DC3-BF87-D6720DBD5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06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2-D93A-4C40-B7DC-FAD5505FD483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E64A-9548-4DC3-BF87-D6720DBD5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0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B2B12-D93A-4C40-B7DC-FAD5505FD483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AE64A-9548-4DC3-BF87-D6720DBD5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86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1.doc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288031"/>
          </a:xfrm>
        </p:spPr>
        <p:txBody>
          <a:bodyPr>
            <a:noAutofit/>
          </a:bodyPr>
          <a:lstStyle/>
          <a:p>
            <a:r>
              <a:rPr lang="ru-RU" sz="2000" b="1" dirty="0"/>
              <a:t>Комплексная работа для 2 класса по ФГОС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60648"/>
            <a:ext cx="8496944" cy="648072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4400" dirty="0" smtClean="0">
                <a:solidFill>
                  <a:schemeClr val="tx1"/>
                </a:solidFill>
              </a:rPr>
              <a:t>Когда </a:t>
            </a:r>
            <a:r>
              <a:rPr lang="ru-RU" sz="4400" dirty="0">
                <a:solidFill>
                  <a:schemeClr val="tx1"/>
                </a:solidFill>
              </a:rPr>
              <a:t>я был </a:t>
            </a:r>
            <a:r>
              <a:rPr lang="ru-RU" sz="4400" b="1" dirty="0">
                <a:solidFill>
                  <a:schemeClr val="tx1"/>
                </a:solidFill>
              </a:rPr>
              <a:t>маленький</a:t>
            </a:r>
            <a:r>
              <a:rPr lang="ru-RU" sz="4400" dirty="0">
                <a:solidFill>
                  <a:schemeClr val="tx1"/>
                </a:solidFill>
              </a:rPr>
              <a:t>, меня послали в лес за грибами. Я дошел до лесу, набрал </a:t>
            </a:r>
            <a:r>
              <a:rPr lang="ru-RU" sz="4400" b="1" dirty="0">
                <a:solidFill>
                  <a:schemeClr val="tx1"/>
                </a:solidFill>
              </a:rPr>
              <a:t>грибов </a:t>
            </a:r>
            <a:r>
              <a:rPr lang="ru-RU" sz="4400" dirty="0">
                <a:solidFill>
                  <a:schemeClr val="tx1"/>
                </a:solidFill>
              </a:rPr>
              <a:t>и хотел идти </a:t>
            </a:r>
            <a:r>
              <a:rPr lang="ru-RU" sz="4400" b="1" dirty="0">
                <a:solidFill>
                  <a:schemeClr val="tx1"/>
                </a:solidFill>
              </a:rPr>
              <a:t>домой</a:t>
            </a:r>
            <a:r>
              <a:rPr lang="ru-RU" sz="4400" dirty="0">
                <a:solidFill>
                  <a:schemeClr val="tx1"/>
                </a:solidFill>
              </a:rPr>
              <a:t>. </a:t>
            </a:r>
          </a:p>
          <a:p>
            <a:pPr algn="l"/>
            <a:r>
              <a:rPr lang="ru-RU" sz="4400" dirty="0">
                <a:solidFill>
                  <a:schemeClr val="tx1"/>
                </a:solidFill>
              </a:rPr>
              <a:t>Вдруг стало темно, пошел дождь и загремело. Я испугался и сел под большой дуб. Блеснула молния такая светлая, что мне глазам больно стало, и я зажмурился. Над моей головой что-то затрещало и загремело; потом что-то ударило меня в голову. Я упал и лежал до тех пор, пока перестал дождь. </a:t>
            </a:r>
          </a:p>
          <a:p>
            <a:pPr algn="l"/>
            <a:r>
              <a:rPr lang="ru-RU" sz="4400" dirty="0">
                <a:solidFill>
                  <a:schemeClr val="tx1"/>
                </a:solidFill>
              </a:rPr>
              <a:t>Когда я очнулся, по всему лесу капало с деревьев, пели птицы и играло солнышко. Большой дуб сломался, и из пня шел дым. Вокруг меня лежали </a:t>
            </a:r>
            <a:r>
              <a:rPr lang="ru-RU" sz="4400" dirty="0" err="1">
                <a:solidFill>
                  <a:schemeClr val="tx1"/>
                </a:solidFill>
              </a:rPr>
              <a:t>оскретки</a:t>
            </a:r>
            <a:r>
              <a:rPr lang="ru-RU" sz="4400" dirty="0">
                <a:solidFill>
                  <a:schemeClr val="tx1"/>
                </a:solidFill>
              </a:rPr>
              <a:t> от дуба. Платье на мне было все мокрое и липло к телу; на голове была шишка, и было немножко больно. Я нашел свою шапку, взял грибы и побежал домой. </a:t>
            </a:r>
          </a:p>
          <a:p>
            <a:pPr algn="l"/>
            <a:r>
              <a:rPr lang="ru-RU" sz="4400" dirty="0">
                <a:solidFill>
                  <a:schemeClr val="tx1"/>
                </a:solidFill>
              </a:rPr>
              <a:t>Дома никого не было, я достал в столе хлеба и влез на печку. Когда я проснулся, я увидал с печки, что грибы мои изжарили, поставили на стол и уже хотят есть. </a:t>
            </a:r>
          </a:p>
          <a:p>
            <a:pPr algn="l"/>
            <a:r>
              <a:rPr lang="ru-RU" sz="4400" dirty="0">
                <a:solidFill>
                  <a:schemeClr val="tx1"/>
                </a:solidFill>
              </a:rPr>
              <a:t>Я закричал: «Что вы без меня едите?» Они говорят: «Что ж ты спишь? Иди скорей, ешь».</a:t>
            </a:r>
          </a:p>
          <a:p>
            <a:endParaRPr lang="ru-RU" sz="4400" b="1" dirty="0" smtClean="0">
              <a:solidFill>
                <a:schemeClr val="tx1"/>
              </a:solidFill>
            </a:endParaRPr>
          </a:p>
          <a:p>
            <a:r>
              <a:rPr lang="ru-RU" sz="4400" b="1" dirty="0" smtClean="0">
                <a:solidFill>
                  <a:schemeClr val="tx1"/>
                </a:solidFill>
              </a:rPr>
              <a:t>Чтение</a:t>
            </a:r>
            <a:endParaRPr lang="ru-RU" sz="4400" dirty="0">
              <a:solidFill>
                <a:schemeClr val="tx1"/>
              </a:solidFill>
            </a:endParaRPr>
          </a:p>
          <a:p>
            <a:pPr algn="l"/>
            <a:r>
              <a:rPr lang="ru-RU" sz="4400" b="1" dirty="0">
                <a:solidFill>
                  <a:schemeClr val="tx1"/>
                </a:solidFill>
              </a:rPr>
              <a:t>1. </a:t>
            </a:r>
            <a:r>
              <a:rPr lang="ru-RU" sz="4400" b="1" dirty="0" smtClean="0">
                <a:solidFill>
                  <a:schemeClr val="tx1"/>
                </a:solidFill>
              </a:rPr>
              <a:t> </a:t>
            </a:r>
            <a:r>
              <a:rPr lang="ru-RU" sz="4400" dirty="0">
                <a:solidFill>
                  <a:schemeClr val="tx1"/>
                </a:solidFill>
              </a:rPr>
              <a:t>Сколько в этом тексте абзацев? Запиши цифрой.</a:t>
            </a:r>
          </a:p>
          <a:p>
            <a:pPr algn="l"/>
            <a:r>
              <a:rPr lang="ru-RU" sz="4400" b="1" dirty="0" smtClean="0">
                <a:solidFill>
                  <a:schemeClr val="tx1"/>
                </a:solidFill>
              </a:rPr>
              <a:t>2. </a:t>
            </a:r>
            <a:r>
              <a:rPr lang="ru-RU" sz="4400" dirty="0">
                <a:solidFill>
                  <a:schemeClr val="tx1"/>
                </a:solidFill>
              </a:rPr>
              <a:t>Найди второй абзац. О чём в нем говорится? Допиши в предложении одно слово.</a:t>
            </a:r>
          </a:p>
          <a:p>
            <a:pPr algn="l"/>
            <a:r>
              <a:rPr lang="ru-RU" sz="4400" u="sng" dirty="0">
                <a:solidFill>
                  <a:schemeClr val="tx1"/>
                </a:solidFill>
              </a:rPr>
              <a:t>Ответ</a:t>
            </a:r>
            <a:r>
              <a:rPr lang="ru-RU" sz="4400" dirty="0">
                <a:solidFill>
                  <a:schemeClr val="tx1"/>
                </a:solidFill>
              </a:rPr>
              <a:t>: В этом абзаце говорится о </a:t>
            </a:r>
            <a:r>
              <a:rPr lang="ru-RU" sz="4400" b="1" dirty="0">
                <a:solidFill>
                  <a:schemeClr val="tx1"/>
                </a:solidFill>
              </a:rPr>
              <a:t>_______________ </a:t>
            </a:r>
            <a:r>
              <a:rPr lang="ru-RU" sz="4400" b="1" dirty="0" smtClean="0">
                <a:solidFill>
                  <a:schemeClr val="tx1"/>
                </a:solidFill>
              </a:rPr>
              <a:t>.</a:t>
            </a:r>
            <a:endParaRPr lang="ru-RU" sz="4400" dirty="0">
              <a:solidFill>
                <a:schemeClr val="tx1"/>
              </a:solidFill>
            </a:endParaRPr>
          </a:p>
          <a:p>
            <a:pPr algn="l"/>
            <a:r>
              <a:rPr lang="ru-RU" sz="4400" b="1" dirty="0" smtClean="0">
                <a:solidFill>
                  <a:schemeClr val="tx1"/>
                </a:solidFill>
              </a:rPr>
              <a:t>3. </a:t>
            </a:r>
            <a:r>
              <a:rPr lang="ru-RU" sz="4400" dirty="0">
                <a:solidFill>
                  <a:schemeClr val="tx1"/>
                </a:solidFill>
              </a:rPr>
              <a:t>Прочитай пословицы. Подумай, какая из этих пословиц могла бы стать названием рассказа, который ты прочитал(а). Подчеркни её.</a:t>
            </a:r>
          </a:p>
          <a:p>
            <a:pPr algn="l"/>
            <a:r>
              <a:rPr lang="ru-RU" sz="4400" i="1" dirty="0">
                <a:solidFill>
                  <a:schemeClr val="tx1"/>
                </a:solidFill>
              </a:rPr>
              <a:t>Волков бояться – в лес не ходить.</a:t>
            </a:r>
            <a:endParaRPr lang="ru-RU" sz="4400" dirty="0">
              <a:solidFill>
                <a:schemeClr val="tx1"/>
              </a:solidFill>
            </a:endParaRPr>
          </a:p>
          <a:p>
            <a:pPr algn="l"/>
            <a:r>
              <a:rPr lang="ru-RU" sz="4400" i="1" dirty="0">
                <a:solidFill>
                  <a:schemeClr val="tx1"/>
                </a:solidFill>
              </a:rPr>
              <a:t>Всё хорошо, что хорошо кончается</a:t>
            </a:r>
            <a:r>
              <a:rPr lang="ru-RU" sz="4400" i="1" dirty="0" smtClean="0">
                <a:solidFill>
                  <a:schemeClr val="tx1"/>
                </a:solidFill>
              </a:rPr>
              <a:t>.</a:t>
            </a:r>
            <a:endParaRPr lang="ru-RU" sz="4400" dirty="0">
              <a:solidFill>
                <a:schemeClr val="tx1"/>
              </a:solidFill>
            </a:endParaRPr>
          </a:p>
          <a:p>
            <a:pPr algn="l"/>
            <a:r>
              <a:rPr lang="ru-RU" sz="4400" b="1" dirty="0" smtClean="0">
                <a:solidFill>
                  <a:schemeClr val="tx1"/>
                </a:solidFill>
              </a:rPr>
              <a:t>4. </a:t>
            </a:r>
            <a:r>
              <a:rPr lang="ru-RU" sz="4400" dirty="0">
                <a:solidFill>
                  <a:schemeClr val="tx1"/>
                </a:solidFill>
              </a:rPr>
              <a:t>Ответь одним предложением на каждый вопрос.</a:t>
            </a:r>
          </a:p>
          <a:p>
            <a:pPr algn="l"/>
            <a:r>
              <a:rPr lang="ru-RU" sz="4400" dirty="0">
                <a:solidFill>
                  <a:schemeClr val="tx1"/>
                </a:solidFill>
              </a:rPr>
              <a:t>Вопрос 1. Что ударило мальчика?</a:t>
            </a:r>
          </a:p>
          <a:p>
            <a:pPr algn="l"/>
            <a:r>
              <a:rPr lang="ru-RU" sz="4400" dirty="0" smtClean="0">
                <a:solidFill>
                  <a:schemeClr val="tx1"/>
                </a:solidFill>
              </a:rPr>
              <a:t>Вопрос </a:t>
            </a:r>
            <a:r>
              <a:rPr lang="ru-RU" sz="4400" dirty="0">
                <a:solidFill>
                  <a:schemeClr val="tx1"/>
                </a:solidFill>
              </a:rPr>
              <a:t>2. Почему сломался дуб?</a:t>
            </a:r>
          </a:p>
          <a:p>
            <a:r>
              <a:rPr lang="ru-RU" sz="4400" b="1" dirty="0" smtClean="0">
                <a:solidFill>
                  <a:schemeClr val="tx1"/>
                </a:solidFill>
              </a:rPr>
              <a:t>Русский </a:t>
            </a:r>
            <a:r>
              <a:rPr lang="ru-RU" sz="4400" b="1" dirty="0">
                <a:solidFill>
                  <a:schemeClr val="tx1"/>
                </a:solidFill>
              </a:rPr>
              <a:t>язык</a:t>
            </a:r>
            <a:endParaRPr lang="ru-RU" sz="4400" dirty="0">
              <a:solidFill>
                <a:schemeClr val="tx1"/>
              </a:solidFill>
            </a:endParaRPr>
          </a:p>
          <a:p>
            <a:pPr lvl="0" algn="l"/>
            <a:r>
              <a:rPr lang="ru-RU" sz="4400" dirty="0" smtClean="0">
                <a:solidFill>
                  <a:schemeClr val="tx1"/>
                </a:solidFill>
              </a:rPr>
              <a:t>1. Спиши </a:t>
            </a:r>
            <a:r>
              <a:rPr lang="ru-RU" sz="4400" dirty="0">
                <a:solidFill>
                  <a:schemeClr val="tx1"/>
                </a:solidFill>
              </a:rPr>
              <a:t>первый абзац текста. Проверь. Если надо исправь. </a:t>
            </a:r>
          </a:p>
          <a:p>
            <a:pPr algn="l"/>
            <a:r>
              <a:rPr lang="ru-RU" sz="4400" dirty="0">
                <a:solidFill>
                  <a:schemeClr val="tx1"/>
                </a:solidFill>
              </a:rPr>
              <a:t>В выделенных словах подчеркни безударную гласную, проверяемую ударением</a:t>
            </a:r>
            <a:r>
              <a:rPr lang="ru-RU" sz="4400" dirty="0" smtClean="0">
                <a:solidFill>
                  <a:schemeClr val="tx1"/>
                </a:solidFill>
              </a:rPr>
              <a:t>.</a:t>
            </a:r>
            <a:endParaRPr lang="ru-RU" sz="4400" dirty="0">
              <a:solidFill>
                <a:schemeClr val="tx1"/>
              </a:solidFill>
            </a:endParaRPr>
          </a:p>
          <a:p>
            <a:pPr algn="l"/>
            <a:r>
              <a:rPr lang="ru-RU" sz="4400" b="1" dirty="0">
                <a:solidFill>
                  <a:schemeClr val="tx1"/>
                </a:solidFill>
              </a:rPr>
              <a:t>2.  </a:t>
            </a:r>
            <a:r>
              <a:rPr lang="ru-RU" sz="4400" dirty="0">
                <a:solidFill>
                  <a:schemeClr val="tx1"/>
                </a:solidFill>
              </a:rPr>
              <a:t>Раздели слово на слоги:   МОЛНИЯ </a:t>
            </a:r>
          </a:p>
          <a:p>
            <a:pPr algn="l"/>
            <a:r>
              <a:rPr lang="ru-RU" sz="4400" b="1" dirty="0">
                <a:solidFill>
                  <a:schemeClr val="tx1"/>
                </a:solidFill>
              </a:rPr>
              <a:t>3.</a:t>
            </a:r>
            <a:r>
              <a:rPr lang="ru-RU" sz="4400" dirty="0">
                <a:solidFill>
                  <a:schemeClr val="tx1"/>
                </a:solidFill>
              </a:rPr>
              <a:t> Запиши сколько звуков и букв в слове «молния» </a:t>
            </a:r>
          </a:p>
          <a:p>
            <a:pPr algn="l"/>
            <a:r>
              <a:rPr lang="ru-RU" sz="4400" u="sng" dirty="0">
                <a:solidFill>
                  <a:schemeClr val="tx1"/>
                </a:solidFill>
              </a:rPr>
              <a:t>       </a:t>
            </a:r>
            <a:r>
              <a:rPr lang="ru-RU" sz="4400" dirty="0">
                <a:solidFill>
                  <a:schemeClr val="tx1"/>
                </a:solidFill>
              </a:rPr>
              <a:t>букв </a:t>
            </a:r>
            <a:r>
              <a:rPr lang="ru-RU" sz="4400" u="sng" dirty="0">
                <a:solidFill>
                  <a:schemeClr val="tx1"/>
                </a:solidFill>
              </a:rPr>
              <a:t>	 </a:t>
            </a:r>
            <a:r>
              <a:rPr lang="ru-RU" sz="4400" dirty="0">
                <a:solidFill>
                  <a:schemeClr val="tx1"/>
                </a:solidFill>
              </a:rPr>
              <a:t>звуков.  </a:t>
            </a:r>
          </a:p>
          <a:p>
            <a:pPr algn="l"/>
            <a:r>
              <a:rPr lang="ru-RU" sz="4400" b="1" dirty="0">
                <a:solidFill>
                  <a:schemeClr val="tx1"/>
                </a:solidFill>
              </a:rPr>
              <a:t>4</a:t>
            </a:r>
            <a:r>
              <a:rPr lang="ru-RU" sz="4400" dirty="0">
                <a:solidFill>
                  <a:schemeClr val="tx1"/>
                </a:solidFill>
              </a:rPr>
              <a:t>. Выпиши выделенные  </a:t>
            </a:r>
            <a:r>
              <a:rPr lang="ru-RU" sz="4400" dirty="0" smtClean="0">
                <a:solidFill>
                  <a:schemeClr val="tx1"/>
                </a:solidFill>
              </a:rPr>
              <a:t>слова. </a:t>
            </a:r>
            <a:r>
              <a:rPr lang="ru-RU" sz="4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Подбери проверочные слова.</a:t>
            </a:r>
          </a:p>
          <a:p>
            <a:r>
              <a:rPr lang="ru-RU" sz="44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</a:rPr>
              <a:t>Математика</a:t>
            </a:r>
            <a:endParaRPr lang="ru-RU" sz="4400" dirty="0" smtClean="0">
              <a:solidFill>
                <a:schemeClr val="tx1"/>
              </a:solidFill>
            </a:endParaRPr>
          </a:p>
          <a:p>
            <a:pPr lvl="0" algn="l">
              <a:lnSpc>
                <a:spcPct val="120000"/>
              </a:lnSpc>
            </a:pPr>
            <a:r>
              <a:rPr lang="ru-RU" sz="4400" b="1" dirty="0" smtClean="0">
                <a:solidFill>
                  <a:schemeClr val="tx1"/>
                </a:solidFill>
              </a:rPr>
              <a:t>1</a:t>
            </a:r>
            <a:r>
              <a:rPr lang="ru-RU" sz="4400" i="1" dirty="0" smtClean="0">
                <a:solidFill>
                  <a:schemeClr val="tx1"/>
                </a:solidFill>
              </a:rPr>
              <a:t>. Сильные </a:t>
            </a:r>
            <a:r>
              <a:rPr lang="ru-RU" sz="4400" i="1" dirty="0">
                <a:solidFill>
                  <a:schemeClr val="tx1"/>
                </a:solidFill>
              </a:rPr>
              <a:t>грозы обычно дают много молний. Во время одной грозы наблюдатель за 15 минут насчитал 100 молний. Посчитай, сколько вспышек молний случилось за час?</a:t>
            </a:r>
            <a:endParaRPr lang="ru-RU" sz="4400" dirty="0">
              <a:solidFill>
                <a:schemeClr val="tx1"/>
              </a:solidFill>
            </a:endParaRPr>
          </a:p>
          <a:p>
            <a:pPr lvl="0" algn="just">
              <a:lnSpc>
                <a:spcPct val="12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4400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. Берёза может прожить 100 лет, а слива живёт 20 лет. </a:t>
            </a:r>
            <a:r>
              <a:rPr lang="ru-RU" sz="44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На сколько лет берёза живёт дольше</a:t>
            </a:r>
            <a:r>
              <a:rPr lang="ru-RU" sz="44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?</a:t>
            </a:r>
            <a:endParaRPr lang="ru-RU" sz="36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20000"/>
              </a:lnSpc>
            </a:pPr>
            <a:r>
              <a:rPr lang="ru-RU" sz="4400" b="1" dirty="0" smtClean="0">
                <a:solidFill>
                  <a:schemeClr val="tx1"/>
                </a:solidFill>
              </a:rPr>
              <a:t>3</a:t>
            </a:r>
            <a:r>
              <a:rPr lang="ru-RU" sz="4400" b="1" dirty="0">
                <a:solidFill>
                  <a:schemeClr val="tx1"/>
                </a:solidFill>
              </a:rPr>
              <a:t>. </a:t>
            </a:r>
            <a:r>
              <a:rPr lang="ru-RU" sz="4400" dirty="0">
                <a:solidFill>
                  <a:schemeClr val="tx1"/>
                </a:solidFill>
              </a:rPr>
              <a:t>Отметь, высота какого дерева меньше, чем у тополя, но больше, чем у клёна.</a:t>
            </a:r>
          </a:p>
          <a:p>
            <a:pPr lvl="0" algn="l">
              <a:lnSpc>
                <a:spcPct val="120000"/>
              </a:lnSpc>
            </a:pPr>
            <a:r>
              <a:rPr lang="ru-RU" sz="4400" dirty="0">
                <a:solidFill>
                  <a:schemeClr val="tx1"/>
                </a:solidFill>
              </a:rPr>
              <a:t>Тополь – 35 </a:t>
            </a:r>
            <a:r>
              <a:rPr lang="ru-RU" sz="4400" dirty="0" smtClean="0">
                <a:solidFill>
                  <a:schemeClr val="tx1"/>
                </a:solidFill>
              </a:rPr>
              <a:t>м               Дуб </a:t>
            </a:r>
            <a:r>
              <a:rPr lang="ru-RU" sz="4400" dirty="0">
                <a:solidFill>
                  <a:schemeClr val="tx1"/>
                </a:solidFill>
              </a:rPr>
              <a:t>– 50 </a:t>
            </a:r>
            <a:r>
              <a:rPr lang="ru-RU" sz="4400" dirty="0" smtClean="0">
                <a:solidFill>
                  <a:schemeClr val="tx1"/>
                </a:solidFill>
              </a:rPr>
              <a:t>м                   Клён </a:t>
            </a:r>
            <a:r>
              <a:rPr lang="ru-RU" sz="4400" dirty="0">
                <a:solidFill>
                  <a:schemeClr val="tx1"/>
                </a:solidFill>
              </a:rPr>
              <a:t>– 6 </a:t>
            </a:r>
            <a:r>
              <a:rPr lang="ru-RU" sz="4400" dirty="0" smtClean="0">
                <a:solidFill>
                  <a:schemeClr val="tx1"/>
                </a:solidFill>
              </a:rPr>
              <a:t>м                      Берёза </a:t>
            </a:r>
            <a:r>
              <a:rPr lang="ru-RU" sz="4400" dirty="0">
                <a:solidFill>
                  <a:schemeClr val="tx1"/>
                </a:solidFill>
              </a:rPr>
              <a:t>– 20 м</a:t>
            </a:r>
          </a:p>
          <a:p>
            <a:pPr algn="l">
              <a:lnSpc>
                <a:spcPct val="120000"/>
              </a:lnSpc>
            </a:pPr>
            <a:r>
              <a:rPr lang="ru-RU" sz="4400" b="1" dirty="0">
                <a:solidFill>
                  <a:schemeClr val="tx1"/>
                </a:solidFill>
              </a:rPr>
              <a:t>4. </a:t>
            </a:r>
            <a:r>
              <a:rPr lang="ru-RU" sz="4400" dirty="0">
                <a:solidFill>
                  <a:schemeClr val="tx1"/>
                </a:solidFill>
              </a:rPr>
              <a:t>Миша с Колей в лес </a:t>
            </a:r>
            <a:r>
              <a:rPr lang="ru-RU" sz="4400" dirty="0" smtClean="0">
                <a:solidFill>
                  <a:schemeClr val="tx1"/>
                </a:solidFill>
              </a:rPr>
              <a:t>пошли,   много </a:t>
            </a:r>
            <a:r>
              <a:rPr lang="ru-RU" sz="4400" dirty="0">
                <a:solidFill>
                  <a:schemeClr val="tx1"/>
                </a:solidFill>
              </a:rPr>
              <a:t>там грибов нашли.</a:t>
            </a:r>
          </a:p>
          <a:p>
            <a:pPr algn="l">
              <a:lnSpc>
                <a:spcPct val="120000"/>
              </a:lnSpc>
            </a:pPr>
            <a:r>
              <a:rPr lang="ru-RU" sz="4400" dirty="0">
                <a:solidFill>
                  <a:schemeClr val="tx1"/>
                </a:solidFill>
              </a:rPr>
              <a:t>Принесли по семь </a:t>
            </a:r>
            <a:r>
              <a:rPr lang="ru-RU" sz="4400" dirty="0" smtClean="0">
                <a:solidFill>
                  <a:schemeClr val="tx1"/>
                </a:solidFill>
              </a:rPr>
              <a:t>маслят   и  </a:t>
            </a:r>
            <a:r>
              <a:rPr lang="ru-RU" sz="4400" dirty="0">
                <a:solidFill>
                  <a:schemeClr val="tx1"/>
                </a:solidFill>
              </a:rPr>
              <a:t>по тридцать пять опят.</a:t>
            </a:r>
          </a:p>
          <a:p>
            <a:pPr algn="l">
              <a:lnSpc>
                <a:spcPct val="120000"/>
              </a:lnSpc>
            </a:pPr>
            <a:r>
              <a:rPr lang="ru-RU" sz="4400" dirty="0">
                <a:solidFill>
                  <a:schemeClr val="tx1"/>
                </a:solidFill>
              </a:rPr>
              <a:t>Сколько же всего </a:t>
            </a:r>
            <a:r>
              <a:rPr lang="ru-RU" sz="4400" dirty="0" smtClean="0">
                <a:solidFill>
                  <a:schemeClr val="tx1"/>
                </a:solidFill>
              </a:rPr>
              <a:t>грибов?     У </a:t>
            </a:r>
            <a:r>
              <a:rPr lang="ru-RU" sz="4400" dirty="0">
                <a:solidFill>
                  <a:schemeClr val="tx1"/>
                </a:solidFill>
              </a:rPr>
              <a:t>тебя ответ готов?</a:t>
            </a:r>
          </a:p>
          <a:p>
            <a:pPr algn="l"/>
            <a:r>
              <a:rPr lang="ru-RU" sz="4400" u="sng" dirty="0">
                <a:solidFill>
                  <a:schemeClr val="tx1"/>
                </a:solidFill>
              </a:rPr>
              <a:t>Ответ:	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65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Входной </a:t>
            </a:r>
            <a:r>
              <a:rPr lang="ru-RU" sz="2200" b="1" dirty="0"/>
              <a:t>тест по математике (4 класс).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301648"/>
              </p:ext>
            </p:extLst>
          </p:nvPr>
        </p:nvGraphicFramePr>
        <p:xfrm>
          <a:off x="827584" y="439262"/>
          <a:ext cx="7560840" cy="6537960"/>
        </p:xfrm>
        <a:graphic>
          <a:graphicData uri="http://schemas.openxmlformats.org/drawingml/2006/table">
            <a:tbl>
              <a:tblPr firstRow="1" firstCol="1" bandRow="1"/>
              <a:tblGrid>
                <a:gridCol w="3888104"/>
                <a:gridCol w="3672736"/>
              </a:tblGrid>
              <a:tr h="62658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1. Указать частное: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А) 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а + 7                </a:t>
                      </a:r>
                      <a: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Б) 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а х 7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</a:br>
                      <a: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В) 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а : 7                 </a:t>
                      </a:r>
                      <a: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Г) 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а – 7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2. Если к разности прибавить вычитаемое, то получится: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А)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 произведение           </a:t>
                      </a:r>
                      <a: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Б) 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слагаемое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</a:br>
                      <a: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В) 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уменьшаемое           </a:t>
                      </a:r>
                      <a: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Г) 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делимое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3. В каком из уравнений правильно названо неизвестное число?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А)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 а : 18 = 5 – деление </a:t>
                      </a:r>
                      <a: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Б) 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а х 32 = 64 – слагаемое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</a:br>
                      <a: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В) 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27 : а = 3 – делитель </a:t>
                      </a:r>
                      <a: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Г) 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34 – а = 17 – остаток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4. Какое из неравенств верно?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А) 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1 кг &gt; 837 г         </a:t>
                      </a:r>
                      <a: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Б) 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1 м &lt; 9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дм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/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</a:br>
                      <a: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В) 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3 ч &gt; 300 мин.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5. Указать верно записанное выражение: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А)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 30 х 9 &gt; 30 х 8     </a:t>
                      </a:r>
                      <a: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Б)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 30 х 9 = 30 х 8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</a:br>
                      <a: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В) 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30 х 9 &lt; 30 х 8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6. </a:t>
                      </a:r>
                      <a:r>
                        <a:rPr lang="ru-RU" sz="1400" b="1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Указать </a:t>
                      </a:r>
                      <a: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число, состоящее только из сотен и единиц: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А) 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596             </a:t>
                      </a:r>
                      <a: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Б) 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604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</a:br>
                      <a: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В) 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630             </a:t>
                      </a:r>
                      <a: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Г)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 85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7. </a:t>
                      </a:r>
                      <a: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Указать число, состоящее из 8 сотен и 4 десятков: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А) 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84               </a:t>
                      </a:r>
                      <a: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Б) 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804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</a:br>
                      <a: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В) 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840             </a:t>
                      </a:r>
                      <a: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Г) 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480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8. </a:t>
                      </a:r>
                      <a:r>
                        <a:rPr lang="ru-RU" sz="1400" b="1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/>
                        </a:rPr>
                        <a:t>Какой из примеров решен верно</a:t>
                      </a:r>
                      <a:r>
                        <a:rPr lang="ru-RU" sz="1100" b="1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/>
                        </a:rPr>
                        <a:t>:</a:t>
                      </a:r>
                      <a:endParaRPr lang="ru-RU" sz="10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9. Указать ряд чисел, расположенных в порядке убывания: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А)</a:t>
                      </a: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 357, 645, 654, 729, 935, 953, 928</a:t>
                      </a:r>
                      <a:b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</a:b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Б)</a:t>
                      </a: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 935, 953, 928, 729, 654, 645, 357</a:t>
                      </a:r>
                      <a:b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</a:b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В) </a:t>
                      </a: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953, 935, 928, 729, 654, 645, 357</a:t>
                      </a:r>
                      <a:b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</a:b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Г) </a:t>
                      </a: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953, 935, 928, 729, 645, 654, 357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10. Произведение чисел 16 и 4 равно: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А) </a:t>
                      </a: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20           </a:t>
                      </a: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Б) </a:t>
                      </a: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64</a:t>
                      </a:r>
                      <a:b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</a:b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В) </a:t>
                      </a: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68            </a:t>
                      </a: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Г) </a:t>
                      </a: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11. Сумма чисел 580 + 140 = …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А) </a:t>
                      </a: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990            </a:t>
                      </a: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Б) </a:t>
                      </a: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720</a:t>
                      </a:r>
                      <a:b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</a:b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В) </a:t>
                      </a: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640             </a:t>
                      </a: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Г)</a:t>
                      </a: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 730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12. Указать верно записанное выражение: сумму чисел 69 и 23 уменьшить в раза.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А) </a:t>
                      </a: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(69 + 23) – 4            </a:t>
                      </a: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Б)</a:t>
                      </a: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 (69 – 23) + 4</a:t>
                      </a:r>
                      <a:b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</a:b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В)</a:t>
                      </a: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 (69 + 23) : 4             </a:t>
                      </a: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Г)</a:t>
                      </a: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 (69 – 23) : 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13. В театральной кассе продали 56 детских и 14 взрослых билетов. На сколько меньше взрослых билетов продали? Укажите верное решение: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А)</a:t>
                      </a: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 56 – 14           </a:t>
                      </a: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Б) </a:t>
                      </a: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56 + 14</a:t>
                      </a:r>
                      <a:b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</a:b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В) </a:t>
                      </a: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56 : 14             </a:t>
                      </a: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Г)</a:t>
                      </a: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 (56 – 14) + 56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14. В 7 рядах 63 куста смородины. Сколько кустов смородины в 4-х таких рядах?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А) </a:t>
                      </a: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49           </a:t>
                      </a: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Б) </a:t>
                      </a: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28</a:t>
                      </a:r>
                      <a:b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</a:b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В) </a:t>
                      </a: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36           </a:t>
                      </a: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Г)</a:t>
                      </a: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 90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15. Чему равна сумма длин всех сторон квадрата, если длина одной его стороны равна 6 см?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А) </a:t>
                      </a: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18 см           </a:t>
                      </a: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Б) </a:t>
                      </a: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36 см</a:t>
                      </a:r>
                      <a:b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</a:b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В) </a:t>
                      </a: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24 см           </a:t>
                      </a: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Г) </a:t>
                      </a: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24 см</a:t>
                      </a:r>
                      <a:r>
                        <a:rPr lang="ru-RU" sz="1300" baseline="300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16. Чему равна одна девятая часть числа 45?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А) </a:t>
                      </a: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9                 </a:t>
                      </a: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Б) </a:t>
                      </a: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11</a:t>
                      </a:r>
                      <a:b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</a:b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В) </a:t>
                      </a: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5                 </a:t>
                      </a:r>
                      <a:r>
                        <a:rPr lang="ru-RU" sz="1300" b="1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Г)</a:t>
                      </a: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Times New Roman"/>
                        </a:rPr>
                        <a:t> 10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Рисунок 2" descr="Описание: http://festival.1september.ru/articles/62766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024600"/>
            <a:ext cx="30099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01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Входной </a:t>
            </a:r>
            <a:r>
              <a:rPr lang="ru-RU" sz="1800" b="1" dirty="0"/>
              <a:t>тест по русскому языку (4 класс) №</a:t>
            </a:r>
            <a:r>
              <a:rPr lang="ru-RU" sz="1800" b="1" dirty="0" smtClean="0"/>
              <a:t>1</a:t>
            </a:r>
            <a:br>
              <a:rPr lang="ru-RU" sz="1800" b="1" dirty="0" smtClean="0"/>
            </a:br>
            <a:r>
              <a:rPr lang="ru-RU" sz="1800" b="1" dirty="0" smtClean="0"/>
              <a:t>Имя </a:t>
            </a:r>
            <a:r>
              <a:rPr lang="ru-RU" sz="1800" b="1" dirty="0"/>
              <a:t>существительное.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36613"/>
            <a:ext cx="4533589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68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Промежуточный </a:t>
            </a:r>
            <a:r>
              <a:rPr lang="ru-RU" sz="2000" b="1" dirty="0"/>
              <a:t>тест по русскому языку (4 класс)  №2.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1 склонение существительных.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729" y="692150"/>
            <a:ext cx="5022542" cy="604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09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Контрольный </a:t>
            </a:r>
            <a:r>
              <a:rPr lang="ru-RU" sz="2000" b="1" dirty="0"/>
              <a:t>тест </a:t>
            </a:r>
            <a:r>
              <a:rPr lang="ru-RU" sz="2000" b="1" dirty="0" err="1"/>
              <a:t>тест</a:t>
            </a:r>
            <a:r>
              <a:rPr lang="ru-RU" sz="2000" b="1" dirty="0"/>
              <a:t> №3.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Имена существительные единственного числа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99" y="620713"/>
            <a:ext cx="5061401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79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Качество знаний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721112"/>
              </p:ext>
            </p:extLst>
          </p:nvPr>
        </p:nvGraphicFramePr>
        <p:xfrm>
          <a:off x="467544" y="836713"/>
          <a:ext cx="8064896" cy="5400114"/>
        </p:xfrm>
        <a:graphic>
          <a:graphicData uri="http://schemas.openxmlformats.org/drawingml/2006/table">
            <a:tbl>
              <a:tblPr firstRow="1" firstCol="1" bandRow="1"/>
              <a:tblGrid>
                <a:gridCol w="2448272"/>
                <a:gridCol w="1080120"/>
                <a:gridCol w="792088"/>
                <a:gridCol w="936104"/>
                <a:gridCol w="1080120"/>
                <a:gridCol w="1728192"/>
              </a:tblGrid>
              <a:tr h="1550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8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 детей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8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«5»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8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«4»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8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«3»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8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качества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9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Тест №</a:t>
                      </a:r>
                      <a:r>
                        <a:rPr lang="ru-RU" sz="2800" b="1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Имя существительное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80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2800" dirty="0" smtClean="0">
                        <a:solidFill>
                          <a:srgbClr val="333333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80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60%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Тест №</a:t>
                      </a:r>
                      <a:r>
                        <a:rPr lang="ru-RU" sz="2800" b="1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1 склонение существительных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2800" dirty="0" smtClean="0">
                        <a:solidFill>
                          <a:srgbClr val="333333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80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72%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Тест №</a:t>
                      </a:r>
                      <a:r>
                        <a:rPr lang="ru-RU" sz="2800" b="1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Имена существительные единственного числа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8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8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2800" dirty="0" smtClean="0">
                        <a:solidFill>
                          <a:srgbClr val="333333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2800" dirty="0" smtClean="0">
                        <a:solidFill>
                          <a:srgbClr val="333333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80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75%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97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Техника чтения</a:t>
            </a:r>
            <a:endParaRPr lang="ru-RU" dirty="0"/>
          </a:p>
        </p:txBody>
      </p:sp>
      <p:pic>
        <p:nvPicPr>
          <p:cNvPr id="1026" name="Picture 2" descr="C:\Users\tehno-boom\Desktop\Новая папка (2)\CIMG61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71296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5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tehno-boom\Desktop\Новая папка (2)\CIMG60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835292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01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Техника чтения </a:t>
            </a:r>
            <a:br>
              <a:rPr lang="ru-RU" sz="3200" b="1" dirty="0" smtClean="0"/>
            </a:br>
            <a:r>
              <a:rPr lang="ru-RU" sz="3200" b="1" dirty="0" smtClean="0"/>
              <a:t>на конец </a:t>
            </a:r>
            <a:r>
              <a:rPr lang="en-US" sz="3200" b="1" dirty="0" smtClean="0"/>
              <a:t>I </a:t>
            </a:r>
            <a:r>
              <a:rPr lang="ru-RU" sz="3200" b="1" dirty="0" smtClean="0"/>
              <a:t>полугодия 4 класса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9945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2908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Таблица умножения</a:t>
            </a:r>
            <a:endParaRPr lang="ru-RU" dirty="0"/>
          </a:p>
        </p:txBody>
      </p:sp>
      <p:pic>
        <p:nvPicPr>
          <p:cNvPr id="2050" name="Picture 2" descr="C:\Users\tehno-boom\Desktop\Новая папка (2)\CIMG61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4096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48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prstClr val="black"/>
                </a:solidFill>
              </a:rPr>
              <a:t>Таблица умножения</a:t>
            </a:r>
            <a:br>
              <a:rPr lang="ru-RU" sz="3600" b="1" dirty="0">
                <a:solidFill>
                  <a:prstClr val="black"/>
                </a:solidFill>
              </a:rPr>
            </a:br>
            <a:r>
              <a:rPr lang="ru-RU" sz="3600" b="1" dirty="0">
                <a:solidFill>
                  <a:prstClr val="black"/>
                </a:solidFill>
              </a:rPr>
              <a:t> на конец </a:t>
            </a:r>
            <a:r>
              <a:rPr lang="en-US" sz="3600" b="1" dirty="0">
                <a:solidFill>
                  <a:prstClr val="black"/>
                </a:solidFill>
              </a:rPr>
              <a:t>I </a:t>
            </a:r>
            <a:r>
              <a:rPr lang="ru-RU" sz="3600" b="1" dirty="0">
                <a:solidFill>
                  <a:prstClr val="black"/>
                </a:solidFill>
              </a:rPr>
              <a:t>полугодия 4 класса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6777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136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4568" y="274638"/>
            <a:ext cx="216024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08912" cy="729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30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Лист индивидуальных достижений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русскому языку 4 класс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23611"/>
              </p:ext>
            </p:extLst>
          </p:nvPr>
        </p:nvGraphicFramePr>
        <p:xfrm>
          <a:off x="467542" y="404676"/>
          <a:ext cx="8064898" cy="6363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8996"/>
                <a:gridCol w="802890"/>
                <a:gridCol w="803436"/>
                <a:gridCol w="802890"/>
                <a:gridCol w="802890"/>
                <a:gridCol w="933796"/>
              </a:tblGrid>
              <a:tr h="561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 dirty="0">
                          <a:effectLst/>
                        </a:rPr>
                        <a:t>Умения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1 четверть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2 четверть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3 четверть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4 четверть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С результатами ознакомлен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</a:tr>
              <a:tr h="179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Значимые части слова  (отличительные признаки)                     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</a:tr>
              <a:tr h="179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Части речи(отличительные признаки)  :                                 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</a:tr>
              <a:tr h="179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                                имя существительное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</a:tr>
              <a:tr h="179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                                   имя прилагательное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</a:tr>
              <a:tr h="179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                                    глагол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</a:tr>
              <a:tr h="179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                                   личные местоимения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</a:tr>
              <a:tr h="179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                                    предлоги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</a:tr>
              <a:tr h="179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                                    союзы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</a:tr>
              <a:tr h="179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Члены предложения ( подлежащее, сказуемое)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</a:tr>
              <a:tr h="179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Типы предложений по цели высказывания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</a:tr>
              <a:tr h="179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                                  по интонации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</a:tr>
              <a:tr h="179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Правописание падежных окончаний существит.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</a:tr>
              <a:tr h="179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прилагательных                                                      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</a:tr>
              <a:tr h="216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местоимений                                                         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</a:tr>
              <a:tr h="179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 Правописание личных окончаний глаголов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</a:tr>
              <a:tr h="179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</a:rPr>
                        <a:t> Ь после шипящих в глаголах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</a:tr>
              <a:tr h="179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 Знаки препинания в конце предложений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</a:tr>
              <a:tr h="179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 Запятая в предложении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</a:tr>
              <a:tr h="369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</a:rPr>
                        <a:t>       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</a:rPr>
                        <a:t>                       Что необходимо уметь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</a:tr>
              <a:tr h="179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Списывать текст без искажений  (70-90слов)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</a:tr>
              <a:tr h="179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Писать без ошибок текст под диктовку (80 слов)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</a:tr>
              <a:tr h="179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Производить фонетический анализ слов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</a:tr>
              <a:tr h="179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Производить разбор слов по составу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</a:tr>
              <a:tr h="179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Производить разбор слова, как часть речи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</a:tr>
              <a:tr h="179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Произ-дить синтаксический анализ предложений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</a:tr>
              <a:tr h="179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Различать произношение и написание слов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</a:tr>
              <a:tr h="179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Находить способы проверки написания слов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</a:tr>
              <a:tr h="179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 Создавать несложные монологические тексты на заданные темы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</a:tr>
              <a:tr h="179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Использовать полученные знания в повседневной жизни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</a:tr>
              <a:tr h="1798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Количество баллов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</a:tr>
              <a:tr h="1798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Уровень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0" marR="5434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9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6004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 smtClean="0">
                <a:solidFill>
                  <a:srgbClr val="7030A0"/>
                </a:solidFill>
                <a:ea typeface="Calibri"/>
                <a:cs typeface="Times New Roman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ea typeface="Calibri"/>
                <a:cs typeface="Times New Roman"/>
              </a:rPr>
            </a:br>
            <a:r>
              <a:rPr lang="ru-RU" sz="2200" b="1" dirty="0" smtClean="0">
                <a:solidFill>
                  <a:srgbClr val="7030A0"/>
                </a:solidFill>
                <a:ea typeface="Calibri"/>
                <a:cs typeface="Times New Roman"/>
              </a:rPr>
              <a:t>Лист </a:t>
            </a:r>
            <a:r>
              <a:rPr lang="ru-RU" sz="2200" b="1" dirty="0">
                <a:solidFill>
                  <a:srgbClr val="7030A0"/>
                </a:solidFill>
                <a:ea typeface="Calibri"/>
                <a:cs typeface="Times New Roman"/>
              </a:rPr>
              <a:t>индивидуальных достижений по математике 4 класс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17456"/>
              </p:ext>
            </p:extLst>
          </p:nvPr>
        </p:nvGraphicFramePr>
        <p:xfrm>
          <a:off x="-2" y="476672"/>
          <a:ext cx="9144002" cy="63777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81653"/>
                <a:gridCol w="787084"/>
                <a:gridCol w="893670"/>
                <a:gridCol w="894255"/>
                <a:gridCol w="893670"/>
                <a:gridCol w="893670"/>
              </a:tblGrid>
              <a:tr h="1112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 dirty="0">
                          <a:effectLst/>
                        </a:rPr>
                        <a:t>Умения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1 четверть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2 четверть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3 четверть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4 четверть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С результатами ознакомлен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444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 dirty="0">
                          <a:effectLst/>
                        </a:rPr>
                        <a:t>Последовательность и название чисел в пределах 100.000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2458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 dirty="0">
                          <a:effectLst/>
                        </a:rPr>
                        <a:t>Таблицу сложения и вычитания однозначных чисел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2458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 dirty="0">
                          <a:effectLst/>
                        </a:rPr>
                        <a:t>Таблицу умножения и деления однозначных чисел                                            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2458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 dirty="0">
                          <a:effectLst/>
                        </a:rPr>
                        <a:t>Правила порядка выполнения действий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3268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 dirty="0">
                          <a:effectLst/>
                        </a:rPr>
                        <a:t>Связь между компонентами и результатом действия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2458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 dirty="0">
                          <a:effectLst/>
                        </a:rPr>
                        <a:t>Соотношение между  единицами  длины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2458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 dirty="0">
                          <a:effectLst/>
                        </a:rPr>
                        <a:t>                                                           массы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2458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 dirty="0">
                          <a:effectLst/>
                        </a:rPr>
                        <a:t>                                                           времени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2458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 dirty="0">
                          <a:effectLst/>
                        </a:rPr>
                        <a:t>Название геометрических фигур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2458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 dirty="0">
                          <a:effectLst/>
                        </a:rPr>
                        <a:t>                       Что необходимо уметь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2458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 dirty="0">
                          <a:effectLst/>
                        </a:rPr>
                        <a:t>В пределах 1000 000 числа:    читать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2458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 dirty="0">
                          <a:effectLst/>
                        </a:rPr>
                        <a:t>                                                   записывать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2458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 dirty="0">
                          <a:effectLst/>
                        </a:rPr>
                        <a:t>                                                   сравнивать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444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 dirty="0">
                          <a:effectLst/>
                        </a:rPr>
                        <a:t>Представлять число в виде суммы разрядных слагаемых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2458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 dirty="0">
                          <a:effectLst/>
                        </a:rPr>
                        <a:t>Использовать математическую терминологию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2458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 dirty="0">
                          <a:effectLst/>
                        </a:rPr>
                        <a:t>Выполнять устно ( в пределах 100)   сложение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2458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 dirty="0">
                          <a:effectLst/>
                        </a:rPr>
                        <a:t>                                                              вычитание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2458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400" dirty="0">
                          <a:effectLst/>
                        </a:rPr>
                        <a:t>                                                              умножение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2458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</a:rPr>
                        <a:t>                                                              деление                                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00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116632"/>
            <a:ext cx="2170584" cy="360040"/>
          </a:xfrm>
        </p:spPr>
        <p:txBody>
          <a:bodyPr>
            <a:normAutofit/>
          </a:bodyPr>
          <a:lstStyle/>
          <a:p>
            <a:pPr algn="r"/>
            <a:r>
              <a:rPr lang="ru-RU" sz="1400" b="1" dirty="0" smtClean="0"/>
              <a:t>Продолжение таблицы </a:t>
            </a:r>
            <a:endParaRPr lang="ru-RU" sz="1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321433"/>
              </p:ext>
            </p:extLst>
          </p:nvPr>
        </p:nvGraphicFramePr>
        <p:xfrm>
          <a:off x="467544" y="476671"/>
          <a:ext cx="8229600" cy="6264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3489"/>
                <a:gridCol w="708376"/>
                <a:gridCol w="804302"/>
                <a:gridCol w="804829"/>
                <a:gridCol w="804302"/>
                <a:gridCol w="804302"/>
              </a:tblGrid>
              <a:tr h="501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</a:rPr>
                        <a:t>Находить значение числовых выражений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</a:rPr>
                        <a:t>   без скобок                                                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250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 dirty="0">
                          <a:effectLst/>
                        </a:rPr>
                        <a:t>                                                     со скобками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250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Выполнять в пределах 1000 000  письменное    сложение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250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вычитание                                                                             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250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Выполнять вычисления с нулём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250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Выполнять проверку  правильности вычислений 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250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Находить и сравнивать доли величины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250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Числа по его доле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250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Решать уравнения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250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Решать текстовые задачи  арифметическим способом                                                    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250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Находить числовые значения буквенных выражений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250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Устанавливать зависимость между величинами                                             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250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Сравнивать величины по их числовым значениям                                                          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250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Выполнять действия с именованными числами                                          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250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Вычислять периметр многоуг., решать задачи                                                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250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Вычислять площадь (прям ) , решать задачи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250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Чертить отрезок заданной длины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250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Измерять длину заданного отрезка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250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Распознавать  и изображать изученные геометрические фигуры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250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Распознавать пространственные тела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250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Проводить несложные логические       рассуждения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250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000">
                          <a:effectLst/>
                        </a:rPr>
                        <a:t>Находить закономерность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25058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Количество баллов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25058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Уровень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212580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339752" y="44625"/>
            <a:ext cx="6118448" cy="288031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2200" b="1" dirty="0" smtClean="0"/>
              <a:t>Таблица </a:t>
            </a:r>
            <a:r>
              <a:rPr lang="ru-RU" sz="2200" b="1" dirty="0"/>
              <a:t>предметных умений  2  класс                                                                                                          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1520" y="548680"/>
            <a:ext cx="8568952" cy="6264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9413"/>
            <a:ext cx="8712968" cy="571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05264"/>
            <a:ext cx="813690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26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6004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Комплексная работа для 3 класса по ФГОС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32656"/>
            <a:ext cx="8352928" cy="64087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Начни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читать текст. По сигналу учителя поставь палочку после того слова, до которого дочитал. Дочитай текст до конца.</a:t>
            </a:r>
          </a:p>
          <a:p>
            <a:pPr marL="0" indent="0"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ЖАБА АГА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Среди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жаб самая крупная – жаба ага, обитатель Центральной и Южной Америки. Она достигает в длину 25 сантиметров, ширина её 12 сантиметров, вес до 1 килограмма. В «ассортименте» пищи этой жабы значительную роль играют насекомые – вредители тропических сельскохозяйственных культур. 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Ещё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девятнадцатом веке жаба ага была завезена в Индию, где она размножилась и истребила вредных насекомых. В тридцатые годы двадцатого века 150 экземпляров этих жаб было доставлено на самолёте на Гавайские острова для охраны плантаций сахарного тростника. В течение нескольких лет жабы ага быстро размножились и успешно выполнили эту задачу. Впоследствии потомки жаб расселились по Филиппинским островам, Новой Гвинее, Австралии и другим местам с тропическим климатом. Однако попытки поселить этих полезных животных к северу оказались безуспешными.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Отметим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особенности жабы ага. У неё есть две железы, которые выделяют ядовитое вещество, спасающее животное от четвероногих и пернатых врагов. В период размножения жабы издают звуки, похожие на хриплый лай собаки. Многоголосые «концерты» этих земноводных, в противоположность мелодичным звукам, издаваемым нашими жабами, производят впечатление не из приятных.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Несколько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лет назад пять экземпляров жабы ага были доставлены в Московский зоопарк. Живут они в отделе пресмыкающихся и земноводных. На «обед» получают мучных червей, мотыля и кусочки мяса. </a:t>
            </a:r>
          </a:p>
          <a:p>
            <a:pPr marL="0" indent="0" algn="ctr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Чтение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Сколько абзацев в этом тексте? Запиши цифрой.</a:t>
            </a:r>
          </a:p>
          <a:p>
            <a:pPr marL="0" indent="0">
              <a:buNone/>
            </a:pP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______</a:t>
            </a: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Подчеркни незнакомые тебе слова. Попробуй выяснить значение одного любого незнакомого слова и запиши его рядом с этим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словом.</a:t>
            </a:r>
          </a:p>
          <a:p>
            <a:pPr marL="0" indent="0">
              <a:buNone/>
            </a:pP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______</a:t>
            </a:r>
          </a:p>
          <a:p>
            <a:pPr marL="0" indent="0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Озаглавь две последние части текста.</a:t>
            </a:r>
          </a:p>
          <a:p>
            <a:pPr marL="0" indent="0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Перечитай текст и «расскажи» о жабе аге, коротко ответив на вопросы таблицы.</a:t>
            </a:r>
          </a:p>
          <a:p>
            <a:pPr marL="0" lvl="0" indent="0">
              <a:buNone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Откуда жаба ага родом?  _________________________________________________________</a:t>
            </a:r>
          </a:p>
          <a:p>
            <a:pPr marL="0" lvl="0" indent="0">
              <a:buNone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Чем питается жаба ага? __________________________________________________________</a:t>
            </a:r>
          </a:p>
          <a:p>
            <a:pPr marL="0" lvl="0" indent="0">
              <a:buNone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Больше или меньше она нашей жабы? _____________________________________________</a:t>
            </a:r>
          </a:p>
          <a:p>
            <a:pPr marL="0" lvl="0" indent="0">
              <a:buNone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Чем она ещё не похожа на нашу жабу? ______________________________________________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5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0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075240" cy="1800200"/>
          </a:xfrm>
        </p:spPr>
        <p:txBody>
          <a:bodyPr>
            <a:noAutofit/>
          </a:bodyPr>
          <a:lstStyle/>
          <a:p>
            <a:pPr algn="l"/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Русский язык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1. Спиши второе предложение последнего абзаца. Проверь. Если надо, исправь. Подчеркни грамматическую основу.</a:t>
            </a:r>
            <a:br>
              <a:rPr lang="ru-RU" sz="1400" dirty="0" smtClean="0"/>
            </a:br>
            <a:r>
              <a:rPr lang="ru-RU" sz="1400" b="1" dirty="0" smtClean="0"/>
              <a:t>2. </a:t>
            </a:r>
            <a:r>
              <a:rPr lang="ru-RU" sz="1400" dirty="0" smtClean="0"/>
              <a:t>В последнем абзаце найди и выпиши слово, имеющее следующий состав: </a:t>
            </a:r>
            <a:br>
              <a:rPr lang="ru-RU" sz="1400" dirty="0" smtClean="0"/>
            </a:br>
            <a:r>
              <a:rPr lang="ru-RU" sz="1400" dirty="0" smtClean="0"/>
              <a:t>корень-суффикс-соединительная гласная-корень-суффикс-окончание</a:t>
            </a:r>
            <a:br>
              <a:rPr lang="ru-RU" sz="1400" dirty="0" smtClean="0"/>
            </a:br>
            <a:r>
              <a:rPr lang="ru-RU" sz="1400" b="1" dirty="0" smtClean="0"/>
              <a:t>3.</a:t>
            </a:r>
            <a:r>
              <a:rPr lang="ru-RU" sz="1400" dirty="0" smtClean="0"/>
              <a:t> Запиши количество звуков и букв в этих словах. </a:t>
            </a:r>
            <a:br>
              <a:rPr lang="ru-RU" sz="1400" dirty="0" smtClean="0"/>
            </a:br>
            <a:r>
              <a:rPr lang="ru-RU" sz="1400" i="1" dirty="0" smtClean="0"/>
              <a:t>роль - ___</a:t>
            </a:r>
            <a:r>
              <a:rPr lang="ru-RU" sz="1400" dirty="0" err="1" smtClean="0"/>
              <a:t>зв</a:t>
            </a:r>
            <a:r>
              <a:rPr lang="ru-RU" sz="1400" dirty="0" smtClean="0"/>
              <a:t>., ___б.;	 </a:t>
            </a:r>
            <a:r>
              <a:rPr lang="ru-RU" sz="1400" i="1" dirty="0" smtClean="0"/>
              <a:t>южной - ___</a:t>
            </a:r>
            <a:r>
              <a:rPr lang="ru-RU" sz="1400" dirty="0" err="1" smtClean="0"/>
              <a:t>зв</a:t>
            </a:r>
            <a:r>
              <a:rPr lang="ru-RU" sz="1400" dirty="0" smtClean="0"/>
              <a:t>., ___б.; 	 </a:t>
            </a:r>
            <a:r>
              <a:rPr lang="ru-RU" sz="1400" i="1" dirty="0" smtClean="0"/>
              <a:t>тростника - ___</a:t>
            </a:r>
            <a:r>
              <a:rPr lang="ru-RU" sz="1400" dirty="0" err="1" smtClean="0"/>
              <a:t>зв</a:t>
            </a:r>
            <a:r>
              <a:rPr lang="ru-RU" sz="1400" dirty="0" smtClean="0"/>
              <a:t>., ___б. </a:t>
            </a:r>
            <a:br>
              <a:rPr lang="ru-RU" sz="1400" dirty="0" smtClean="0"/>
            </a:br>
            <a:r>
              <a:rPr lang="ru-RU" sz="1400" dirty="0" smtClean="0"/>
              <a:t>4. Из 2-го абзаца выбери по одному примеру на каждую орфограмму. Впиши в таблицу.</a:t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356992"/>
            <a:ext cx="7931224" cy="33843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600" b="1" dirty="0"/>
              <a:t>Математика</a:t>
            </a:r>
            <a:endParaRPr lang="ru-RU" sz="5600" dirty="0"/>
          </a:p>
          <a:p>
            <a:pPr marL="0" indent="0">
              <a:buNone/>
            </a:pPr>
            <a:r>
              <a:rPr lang="ru-RU" sz="5600" b="1" dirty="0"/>
              <a:t>1. </a:t>
            </a:r>
            <a:r>
              <a:rPr lang="ru-RU" sz="5600" i="1" dirty="0"/>
              <a:t>Самая большая среди лягушек – лягушка-бык – весит до 600 граммов. Кто тяжелее – 2 самые крупные жабы аги или 3 самые крупные лягушки-быки? На сколько? </a:t>
            </a:r>
            <a:endParaRPr lang="ru-RU" sz="5600" dirty="0"/>
          </a:p>
          <a:p>
            <a:pPr marL="0" indent="0">
              <a:buNone/>
            </a:pPr>
            <a:r>
              <a:rPr lang="ru-RU" sz="5600" dirty="0"/>
              <a:t>Реши задачу, поясняя действия.</a:t>
            </a:r>
          </a:p>
          <a:p>
            <a:pPr marL="0" indent="0">
              <a:buNone/>
            </a:pPr>
            <a:r>
              <a:rPr lang="ru-RU" sz="5600" dirty="0" smtClean="0"/>
              <a:t>Ответ</a:t>
            </a:r>
            <a:r>
              <a:rPr lang="ru-RU" sz="5600" dirty="0"/>
              <a:t>: 2 жабы (тяжелее, легче) чем 3 лягушки на _____ граммов.</a:t>
            </a:r>
          </a:p>
          <a:p>
            <a:pPr marL="0" indent="0">
              <a:buNone/>
            </a:pPr>
            <a:r>
              <a:rPr lang="ru-RU" sz="5600" dirty="0"/>
              <a:t> </a:t>
            </a:r>
          </a:p>
          <a:p>
            <a:pPr marL="0" lvl="0" indent="0">
              <a:buNone/>
            </a:pPr>
            <a:r>
              <a:rPr lang="ru-RU" sz="5600" dirty="0" smtClean="0"/>
              <a:t>2. Сколько </a:t>
            </a:r>
            <a:r>
              <a:rPr lang="ru-RU" sz="5600" dirty="0"/>
              <a:t>жаб ага доставили на Гавайские острова, а сколько в Московский зоопарк? Во сколько раз меньше жаб доставили в Москву</a:t>
            </a:r>
            <a:r>
              <a:rPr lang="ru-RU" sz="5600" dirty="0" smtClean="0"/>
              <a:t>?</a:t>
            </a:r>
          </a:p>
          <a:p>
            <a:pPr marL="0" lvl="0" indent="0">
              <a:buNone/>
            </a:pPr>
            <a:endParaRPr lang="ru-RU" sz="5600" dirty="0" smtClean="0"/>
          </a:p>
          <a:p>
            <a:pPr marL="0" lvl="0" indent="0">
              <a:buNone/>
            </a:pPr>
            <a:r>
              <a:rPr lang="ru-RU" sz="5600" dirty="0" smtClean="0"/>
              <a:t>3. </a:t>
            </a:r>
            <a:r>
              <a:rPr lang="ru-RU" sz="5600" dirty="0" err="1" smtClean="0"/>
              <a:t>Вырази</a:t>
            </a:r>
            <a:r>
              <a:rPr lang="ru-RU" sz="5600" dirty="0" smtClean="0"/>
              <a:t> </a:t>
            </a:r>
            <a:r>
              <a:rPr lang="ru-RU" sz="5600" dirty="0"/>
              <a:t>длину и ширину жабы ага в миллиметрах, а массу – в граммах.</a:t>
            </a:r>
          </a:p>
          <a:p>
            <a:pPr marL="0" lvl="0" indent="0">
              <a:buNone/>
            </a:pPr>
            <a:endParaRPr lang="ru-RU" sz="5600" dirty="0" smtClean="0"/>
          </a:p>
          <a:p>
            <a:pPr marL="0" lvl="0" indent="0">
              <a:buNone/>
            </a:pPr>
            <a:r>
              <a:rPr lang="ru-RU" sz="5600" dirty="0" smtClean="0"/>
              <a:t>4. Запиши </a:t>
            </a:r>
            <a:r>
              <a:rPr lang="ru-RU" sz="5600" dirty="0"/>
              <a:t>с помощью римских цифр фразы:</a:t>
            </a:r>
          </a:p>
          <a:p>
            <a:pPr marL="0" indent="0">
              <a:buNone/>
            </a:pPr>
            <a:r>
              <a:rPr lang="ru-RU" sz="5600" i="1" dirty="0"/>
              <a:t>«...в девятнадцатом веке»_____________</a:t>
            </a:r>
            <a:r>
              <a:rPr lang="ru-RU" sz="5600" dirty="0"/>
              <a:t> </a:t>
            </a:r>
          </a:p>
          <a:p>
            <a:pPr marL="0" indent="0">
              <a:buNone/>
            </a:pPr>
            <a:r>
              <a:rPr lang="ru-RU" sz="5600" i="1" dirty="0"/>
              <a:t>«...годы двадцатого века»  _____________</a:t>
            </a:r>
            <a:endParaRPr lang="ru-RU" sz="5600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064551"/>
              </p:ext>
            </p:extLst>
          </p:nvPr>
        </p:nvGraphicFramePr>
        <p:xfrm>
          <a:off x="1691680" y="1844822"/>
          <a:ext cx="5544616" cy="1382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2232248"/>
              </a:tblGrid>
              <a:tr h="345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Орфограмма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Примеры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5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Буквы И, У, А после шипящих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5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Безударная гласная, проверяемая ударением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5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Парный согласный в корне слова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7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3568" y="260648"/>
            <a:ext cx="8280920" cy="648072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8000" b="1" dirty="0"/>
              <a:t>ДОПОЛНИТЕЛЬНЫЕ ЗАДАНИЯ 3 КЛАСС </a:t>
            </a:r>
            <a:endParaRPr lang="ru-RU" sz="8000" dirty="0"/>
          </a:p>
          <a:p>
            <a:pPr marL="0" indent="0">
              <a:buNone/>
            </a:pPr>
            <a:r>
              <a:rPr lang="ru-RU" sz="5600" dirty="0"/>
              <a:t> </a:t>
            </a:r>
          </a:p>
          <a:p>
            <a:pPr marL="0" indent="0">
              <a:buNone/>
            </a:pPr>
            <a:r>
              <a:rPr lang="ru-RU" sz="5600" dirty="0"/>
              <a:t>Задания 1-6 можно выполнять в любом порядке.</a:t>
            </a:r>
          </a:p>
          <a:p>
            <a:pPr marL="0" indent="0">
              <a:buNone/>
            </a:pPr>
            <a:r>
              <a:rPr lang="ru-RU" sz="5600" dirty="0"/>
              <a:t> </a:t>
            </a:r>
          </a:p>
          <a:p>
            <a:pPr marL="0" lvl="0" indent="0">
              <a:buNone/>
            </a:pPr>
            <a:r>
              <a:rPr lang="ru-RU" sz="5600" dirty="0" smtClean="0"/>
              <a:t>1. Выполни </a:t>
            </a:r>
            <a:r>
              <a:rPr lang="ru-RU" sz="5600" dirty="0"/>
              <a:t>фонетический разбор слова </a:t>
            </a:r>
            <a:r>
              <a:rPr lang="ru-RU" sz="5600" i="1" dirty="0"/>
              <a:t>южная</a:t>
            </a:r>
            <a:endParaRPr lang="ru-RU" sz="5600" dirty="0"/>
          </a:p>
          <a:p>
            <a:pPr marL="0" indent="0">
              <a:buNone/>
            </a:pPr>
            <a:r>
              <a:rPr lang="ru-RU" sz="5600" dirty="0"/>
              <a:t> </a:t>
            </a:r>
          </a:p>
          <a:p>
            <a:pPr marL="0" lvl="0" indent="0">
              <a:buNone/>
            </a:pPr>
            <a:r>
              <a:rPr lang="ru-RU" sz="5600" dirty="0" smtClean="0"/>
              <a:t>2. Сколько </a:t>
            </a:r>
            <a:r>
              <a:rPr lang="ru-RU" sz="5600" dirty="0"/>
              <a:t>предложений в последнем абзаце? Какие они по цели высказывания?</a:t>
            </a:r>
          </a:p>
          <a:p>
            <a:pPr marL="0" indent="0">
              <a:buNone/>
            </a:pPr>
            <a:r>
              <a:rPr lang="ru-RU" sz="5600" dirty="0"/>
              <a:t> </a:t>
            </a:r>
          </a:p>
          <a:p>
            <a:pPr marL="0" lvl="0" indent="0">
              <a:buNone/>
            </a:pPr>
            <a:r>
              <a:rPr lang="ru-RU" sz="5600" dirty="0" smtClean="0"/>
              <a:t>3. Продолжите </a:t>
            </a:r>
            <a:r>
              <a:rPr lang="ru-RU" sz="5600" dirty="0"/>
              <a:t>ряд по заданной закономерности </a:t>
            </a:r>
          </a:p>
          <a:p>
            <a:pPr marL="0" indent="0">
              <a:buNone/>
            </a:pPr>
            <a:r>
              <a:rPr lang="ru-RU" sz="5600" dirty="0"/>
              <a:t>1 5 9 13 17 21 25 29 33 37</a:t>
            </a:r>
          </a:p>
          <a:p>
            <a:pPr marL="0" indent="0">
              <a:buNone/>
            </a:pPr>
            <a:r>
              <a:rPr lang="ru-RU" sz="5600" dirty="0"/>
              <a:t> </a:t>
            </a:r>
          </a:p>
          <a:p>
            <a:pPr marL="0" lvl="0" indent="0">
              <a:buNone/>
            </a:pPr>
            <a:r>
              <a:rPr lang="ru-RU" sz="5600" dirty="0" smtClean="0"/>
              <a:t>4. Придумай </a:t>
            </a:r>
            <a:r>
              <a:rPr lang="ru-RU" sz="5600" dirty="0"/>
              <a:t>задачу, которая решается в два действия. Запиши ее условие, вопрос, решение и ответ. Постарайся связать ее с прочитанным текстом.</a:t>
            </a:r>
          </a:p>
          <a:p>
            <a:pPr marL="0" indent="0">
              <a:buNone/>
            </a:pPr>
            <a:r>
              <a:rPr lang="ru-RU" sz="5600" dirty="0"/>
              <a:t>	А) Условие и вопрос задачи</a:t>
            </a:r>
          </a:p>
          <a:p>
            <a:pPr marL="0" indent="0">
              <a:buNone/>
            </a:pPr>
            <a:r>
              <a:rPr lang="ru-RU" sz="5600" dirty="0"/>
              <a:t>__________________________________________________________</a:t>
            </a:r>
          </a:p>
          <a:p>
            <a:pPr marL="0" indent="0">
              <a:buNone/>
            </a:pPr>
            <a:r>
              <a:rPr lang="ru-RU" sz="5600" dirty="0"/>
              <a:t>__________________________________________________________</a:t>
            </a:r>
          </a:p>
          <a:p>
            <a:pPr marL="0" indent="0">
              <a:buNone/>
            </a:pPr>
            <a:r>
              <a:rPr lang="ru-RU" sz="5600" dirty="0"/>
              <a:t>	Б) Решение</a:t>
            </a:r>
          </a:p>
          <a:p>
            <a:pPr marL="0" indent="0">
              <a:buNone/>
            </a:pPr>
            <a:r>
              <a:rPr lang="ru-RU" sz="5600" dirty="0"/>
              <a:t>	В) Ответ к задаче __________ .</a:t>
            </a:r>
          </a:p>
          <a:p>
            <a:endParaRPr lang="ru-RU" sz="5600" dirty="0"/>
          </a:p>
          <a:p>
            <a:pPr marL="0" lvl="0" indent="0">
              <a:buNone/>
            </a:pPr>
            <a:r>
              <a:rPr lang="ru-RU" sz="5600" dirty="0" smtClean="0"/>
              <a:t>5. Подчеркни </a:t>
            </a:r>
            <a:r>
              <a:rPr lang="ru-RU" sz="5600" dirty="0"/>
              <a:t>незнакомые тебе слова. Подумай, что обозначают эти слова и запиши синонимы к ним.</a:t>
            </a:r>
          </a:p>
          <a:p>
            <a:pPr marL="0" indent="0">
              <a:buNone/>
            </a:pPr>
            <a:r>
              <a:rPr lang="ru-RU" sz="5600" dirty="0"/>
              <a:t>Хищное _____________________________________________________</a:t>
            </a:r>
          </a:p>
          <a:p>
            <a:pPr marL="0" indent="0">
              <a:buNone/>
            </a:pPr>
            <a:r>
              <a:rPr lang="ru-RU" sz="5600" dirty="0"/>
              <a:t>Ассортимент _________________________________________________</a:t>
            </a:r>
          </a:p>
          <a:p>
            <a:pPr marL="0" indent="0">
              <a:buNone/>
            </a:pPr>
            <a:r>
              <a:rPr lang="ru-RU" sz="5600" dirty="0"/>
              <a:t>Экземпляр___________________________________________________</a:t>
            </a:r>
          </a:p>
          <a:p>
            <a:pPr marL="0" indent="0">
              <a:buNone/>
            </a:pPr>
            <a:r>
              <a:rPr lang="ru-RU" sz="5600" dirty="0"/>
              <a:t>Искусственный _______________________________________________</a:t>
            </a:r>
          </a:p>
          <a:p>
            <a:pPr marL="0" indent="0">
              <a:buNone/>
            </a:pPr>
            <a:r>
              <a:rPr lang="ru-RU" sz="5600" dirty="0"/>
              <a:t> </a:t>
            </a:r>
          </a:p>
          <a:p>
            <a:pPr marL="0" lvl="0" indent="0">
              <a:buNone/>
            </a:pPr>
            <a:r>
              <a:rPr lang="ru-RU" sz="5600" dirty="0" smtClean="0"/>
              <a:t>6. Человек </a:t>
            </a:r>
            <a:r>
              <a:rPr lang="ru-RU" sz="5600" dirty="0"/>
              <a:t>не царь природы, а лишь ее маленькая часть. Как ты можешь помочь сохранить природу? Запиши свой ответ.</a:t>
            </a:r>
          </a:p>
          <a:p>
            <a:pPr marL="0" indent="0">
              <a:buNone/>
            </a:pPr>
            <a:r>
              <a:rPr lang="ru-RU" sz="5600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27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432047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Таблица </a:t>
            </a:r>
            <a:r>
              <a:rPr lang="ru-RU" sz="1800" b="1" dirty="0"/>
              <a:t>предметных умений  3  класс                                                                                                          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8280920" cy="61926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9413"/>
            <a:ext cx="8280920" cy="571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05264"/>
            <a:ext cx="8280920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50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kern="0" dirty="0">
                <a:solidFill>
                  <a:srgbClr val="7030A0"/>
                </a:solidFill>
                <a:latin typeface="Tahoma"/>
                <a:cs typeface="Tahoma"/>
              </a:rPr>
              <a:t>Уровень </a:t>
            </a:r>
            <a:r>
              <a:rPr lang="ru-RU" sz="4000" b="1" kern="0" dirty="0" err="1">
                <a:solidFill>
                  <a:srgbClr val="7030A0"/>
                </a:solidFill>
                <a:latin typeface="Tahoma"/>
                <a:cs typeface="Tahoma"/>
              </a:rPr>
              <a:t>обученности</a:t>
            </a:r>
            <a:r>
              <a:rPr lang="ru-RU" sz="4000" b="1" kern="0" dirty="0">
                <a:solidFill>
                  <a:srgbClr val="7030A0"/>
                </a:solidFill>
                <a:latin typeface="Tahoma"/>
                <a:cs typeface="Tahoma"/>
              </a:rPr>
              <a:t> учащихся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863340"/>
              </p:ext>
            </p:extLst>
          </p:nvPr>
        </p:nvGraphicFramePr>
        <p:xfrm>
          <a:off x="467544" y="1988840"/>
          <a:ext cx="8234162" cy="4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Документ" r:id="rId4" imgW="9333462" imgH="3742757" progId="Word.Document.12">
                  <p:embed/>
                </p:oleObj>
              </mc:Choice>
              <mc:Fallback>
                <p:oleObj name="Документ" r:id="rId4" imgW="9333462" imgH="37427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988840"/>
                        <a:ext cx="8234162" cy="439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690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kern="0" dirty="0">
                <a:solidFill>
                  <a:srgbClr val="9900CC"/>
                </a:solidFill>
                <a:latin typeface="Tahoma"/>
                <a:cs typeface="Tahoma"/>
              </a:rPr>
              <a:t>Алгоритм отслеживания результатов учебной деятельности учащихся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F89F7"/>
              </a:buClr>
              <a:buSzPct val="90000"/>
              <a:buFontTx/>
              <a:buChar char="•"/>
            </a:pPr>
            <a:r>
              <a:rPr lang="ru-RU" sz="3000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Подготовка и проведение тестов, к/р, с/р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F89F7"/>
              </a:buClr>
              <a:buSzPct val="90000"/>
              <a:buFontTx/>
              <a:buChar char="•"/>
            </a:pPr>
            <a:r>
              <a:rPr lang="ru-RU" sz="3000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Диагностическое оценивание ЗУН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F89F7"/>
              </a:buClr>
              <a:buSzPct val="90000"/>
              <a:buFontTx/>
              <a:buChar char="•"/>
            </a:pPr>
            <a:r>
              <a:rPr lang="ru-RU" sz="3000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Определение задач по коррекции ЗУН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F89F7"/>
              </a:buClr>
              <a:buSzPct val="90000"/>
              <a:buFontTx/>
              <a:buChar char="•"/>
            </a:pPr>
            <a:r>
              <a:rPr lang="ru-RU" sz="3000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Проведение коррекционной работы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F89F7"/>
              </a:buClr>
              <a:buSzPct val="90000"/>
              <a:buFontTx/>
              <a:buChar char="•"/>
            </a:pPr>
            <a:r>
              <a:rPr lang="ru-RU" sz="3000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Промежуточное оценивание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F89F7"/>
              </a:buClr>
              <a:buSzPct val="90000"/>
              <a:buFontTx/>
              <a:buChar char="•"/>
            </a:pPr>
            <a:r>
              <a:rPr lang="ru-RU" sz="3000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Коррекционная работа по устранению пробелов и расширению ЗУН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F89F7"/>
              </a:buClr>
              <a:buSzPct val="90000"/>
              <a:buFontTx/>
              <a:buChar char="•"/>
            </a:pPr>
            <a:r>
              <a:rPr lang="ru-RU" sz="3000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Итоговое оценивание уровня учебных достижений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F89F7"/>
              </a:buClr>
              <a:buSzPct val="90000"/>
              <a:buFontTx/>
              <a:buChar char="•"/>
            </a:pPr>
            <a:r>
              <a:rPr lang="ru-RU" sz="3000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Составление таблиц, графиков, диаграмм результатов мониторинга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F89F7"/>
              </a:buClr>
              <a:buSzPct val="90000"/>
              <a:buFontTx/>
              <a:buChar char="•"/>
            </a:pPr>
            <a:r>
              <a:rPr lang="ru-RU" sz="3000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Анализ процесса отслеживания ЗУН и обобщение результатов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F89F7"/>
              </a:buClr>
              <a:buSzPct val="90000"/>
              <a:buFontTx/>
              <a:buChar char="•"/>
            </a:pPr>
            <a:r>
              <a:rPr lang="ru-RU" sz="3000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Корректирование календарно – тематического планирования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1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1297</Words>
  <Application>Microsoft Office PowerPoint</Application>
  <PresentationFormat>Экран (4:3)</PresentationFormat>
  <Paragraphs>650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Документ</vt:lpstr>
      <vt:lpstr>Комплексная работа для 2 класса по ФГОС </vt:lpstr>
      <vt:lpstr>Презентация PowerPoint</vt:lpstr>
      <vt:lpstr>  Таблица предметных умений  2  класс                                                                                                                         </vt:lpstr>
      <vt:lpstr>Комплексная работа для 3 класса по ФГОС </vt:lpstr>
      <vt:lpstr>     Русский язык 1. Спиши второе предложение последнего абзаца. Проверь. Если надо, исправь. Подчеркни грамматическую основу. 2. В последнем абзаце найди и выпиши слово, имеющее следующий состав:  корень-суффикс-соединительная гласная-корень-суффикс-окончание 3. Запиши количество звуков и букв в этих словах.  роль - ___зв., ___б.;  южной - ___зв., ___б.;   тростника - ___зв., ___б.  4. Из 2-го абзаца выбери по одному примеру на каждую орфограмму. Впиши в таблицу.     </vt:lpstr>
      <vt:lpstr>Презентация PowerPoint</vt:lpstr>
      <vt:lpstr> Таблица предметных умений  3  класс                                                                                                                         </vt:lpstr>
      <vt:lpstr>Уровень обученности учащихся</vt:lpstr>
      <vt:lpstr>Алгоритм отслеживания результатов учебной деятельности учащихся</vt:lpstr>
      <vt:lpstr> Входной тест по математике (4 класс). </vt:lpstr>
      <vt:lpstr>     Входной тест по русскому языку (4 класс) №1 Имя существительное.  </vt:lpstr>
      <vt:lpstr> Промежуточный тест по русскому языку (4 класс)  №2. 1 склонение существительных. </vt:lpstr>
      <vt:lpstr>  Контрольный тест тест №3. Имена существительные единственного числа </vt:lpstr>
      <vt:lpstr>Качество знаний </vt:lpstr>
      <vt:lpstr>Техника чтения</vt:lpstr>
      <vt:lpstr>Презентация PowerPoint</vt:lpstr>
      <vt:lpstr>Техника чтения  на конец I полугодия 4 класса</vt:lpstr>
      <vt:lpstr>Таблица умножения</vt:lpstr>
      <vt:lpstr>Таблица умножения  на конец I полугодия 4 класса</vt:lpstr>
      <vt:lpstr>Лист индивидуальных достижений по русскому языку 4 класс </vt:lpstr>
      <vt:lpstr> Лист индивидуальных достижений по математике 4 класс </vt:lpstr>
      <vt:lpstr>Продолжение таблицы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Комплексная работа для 2 класса по ФГОС </dc:title>
  <dc:creator>tehno-boom</dc:creator>
  <cp:lastModifiedBy>tehno-boom</cp:lastModifiedBy>
  <cp:revision>60</cp:revision>
  <dcterms:created xsi:type="dcterms:W3CDTF">2014-01-17T10:19:10Z</dcterms:created>
  <dcterms:modified xsi:type="dcterms:W3CDTF">2015-02-13T11:53:35Z</dcterms:modified>
</cp:coreProperties>
</file>