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F2E"/>
    <a:srgbClr val="D2DFE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30" autoAdjust="0"/>
  </p:normalViewPr>
  <p:slideViewPr>
    <p:cSldViewPr>
      <p:cViewPr varScale="1">
        <p:scale>
          <a:sx n="64" d="100"/>
          <a:sy n="64" d="100"/>
        </p:scale>
        <p:origin x="-10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56FF6B-FA6E-4C89-BB23-A91817F1BA60}" type="datetimeFigureOut">
              <a:rPr lang="ru-RU" smtClean="0"/>
              <a:pPr/>
              <a:t>26.08.2012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9C0601-D0A8-452C-984C-E399FBC4FF7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412776"/>
            <a:ext cx="72008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пути обновления начальной школы 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ужны </a:t>
            </a:r>
            <a:r>
              <a:rPr lang="ru-RU" sz="3600" b="1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ли </a:t>
            </a:r>
          </a:p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интегрированные уроки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endParaRPr lang="ru-RU" sz="5400" b="1" cap="none" spc="0" dirty="0">
              <a:ln w="10541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8064" y="4365104"/>
            <a:ext cx="329571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Редкозубова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Т. П.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МКОУ СОШ №15 х. Садовый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Минераловодского района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63888" y="6093296"/>
            <a:ext cx="2489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г. Минеральные Воды</a:t>
            </a:r>
          </a:p>
          <a:p>
            <a:r>
              <a:rPr lang="ru-RU" dirty="0" smtClean="0"/>
              <a:t>            2012 год.</a:t>
            </a:r>
            <a:endParaRPr lang="ru-RU" dirty="0"/>
          </a:p>
        </p:txBody>
      </p:sp>
      <p:pic>
        <p:nvPicPr>
          <p:cNvPr id="1026" name="Picture 2" descr="C:\Users\Acer\Desktop\Редкозубова\Фотоальбом\фото\DSC00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05064"/>
            <a:ext cx="2916324" cy="19442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764704"/>
            <a:ext cx="2039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Литература: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268760"/>
            <a:ext cx="864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Горина Л.В., Морозова Е.Е. «Музыка на уроках естествознания» // Начальная школа, 2003, №10, стр. 85.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2. Ильенко Л.П. «Опыт интегрированного обучения в начальных классах» // Начальная школа, 1989, №9, с. 8.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3. Киреева И.А. «Использование краеведческого материала на уроках математики» // Начальная школа, 2003, № 10, стр. 117.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Кульневич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С.В.,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Лакоценина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Т.П. «Анализ современного урока» Практическое пособие ТУ «Учитель», 2002.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Мытницкая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С.Н. «Мне помогают элементы интегрирования» // Начальная школа, 2002, №1, стр. 75.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Шаболина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«На пути обновления начальной школы нужны ли интегрированные курсы?» // Начальная школа, 1989, №7, стр. 78.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Бахарева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Л.Н. Интеграция учебных занятий в начальной школе на краеведческой основе / Л.Н.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Бахарева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// Начальная школа. –1991. – № 8. – С. 48–51.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 8. Два в одном : Интегрированный урок : из опыта работы : метод. пос. /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Авт.‑сост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О.Е. Архипова. – Новокузнецк : МОУ ДПО ИПК, 2003. – с. 70.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971600" y="1196752"/>
            <a:ext cx="7772400" cy="3960812"/>
          </a:xfrm>
        </p:spPr>
        <p:txBody>
          <a:bodyPr>
            <a:normAutofit fontScale="90000"/>
          </a:bodyPr>
          <a:lstStyle/>
          <a:p>
            <a:r>
              <a:rPr lang="ru-RU" sz="5200" b="1" u="sng" dirty="0">
                <a:solidFill>
                  <a:srgbClr val="002060"/>
                </a:solidFill>
                <a:latin typeface="Century" pitchFamily="18" charset="0"/>
              </a:rPr>
              <a:t>Интеграция</a:t>
            </a:r>
            <a:r>
              <a:rPr lang="ru-RU" sz="5200" b="1" u="sng" dirty="0">
                <a:solidFill>
                  <a:srgbClr val="663300"/>
                </a:solidFill>
                <a:latin typeface="Century" pitchFamily="18" charset="0"/>
              </a:rPr>
              <a:t> </a:t>
            </a:r>
            <a:r>
              <a:rPr lang="ru-RU" sz="4000" dirty="0">
                <a:solidFill>
                  <a:schemeClr val="accent1"/>
                </a:solidFill>
                <a:latin typeface="Century" pitchFamily="18" charset="0"/>
              </a:rPr>
              <a:t>(лат.)</a:t>
            </a:r>
            <a:r>
              <a:rPr lang="ru-RU" sz="4800" dirty="0">
                <a:solidFill>
                  <a:schemeClr val="accent1"/>
                </a:solidFill>
                <a:latin typeface="Century" pitchFamily="18" charset="0"/>
              </a:rPr>
              <a:t>-</a:t>
            </a:r>
            <a:r>
              <a:rPr lang="ru-RU" sz="4000" dirty="0">
                <a:solidFill>
                  <a:schemeClr val="accent1"/>
                </a:solidFill>
                <a:latin typeface="Century" pitchFamily="18" charset="0"/>
              </a:rPr>
              <a:t> </a:t>
            </a:r>
            <a:r>
              <a:rPr lang="ru-RU" sz="4800" dirty="0">
                <a:solidFill>
                  <a:schemeClr val="tx1"/>
                </a:solidFill>
                <a:latin typeface="Century" pitchFamily="18" charset="0"/>
              </a:rPr>
              <a:t>объединение в целое каких-либо частей или элементов в процессе развития</a:t>
            </a:r>
            <a:r>
              <a:rPr lang="ru-RU" sz="4000" dirty="0">
                <a:solidFill>
                  <a:schemeClr val="tx1"/>
                </a:solidFill>
                <a:latin typeface="Century" pitchFamily="18" charset="0"/>
              </a:rPr>
              <a:t>.(толковый </a:t>
            </a:r>
            <a:r>
              <a:rPr lang="ru-RU" sz="4000" dirty="0">
                <a:solidFill>
                  <a:schemeClr val="accent1"/>
                </a:solidFill>
                <a:latin typeface="Century" pitchFamily="18" charset="0"/>
              </a:rPr>
              <a:t>словарь Ушакова)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980728"/>
            <a:ext cx="345638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2348880"/>
            <a:ext cx="3096344" cy="91440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4048" y="2348880"/>
            <a:ext cx="3290664" cy="91440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87624" y="2564904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ГОРИЗОНТАЛЬНОЕ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987824" y="1124744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ИНТЕГРИРОВАНИЕ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2564904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ВЕРТИКАЛЬНОЕ</a:t>
            </a:r>
            <a:endParaRPr lang="ru-RU" sz="2000" dirty="0"/>
          </a:p>
        </p:txBody>
      </p:sp>
      <p:sp>
        <p:nvSpPr>
          <p:cNvPr id="10" name="Овал 9"/>
          <p:cNvSpPr/>
          <p:nvPr/>
        </p:nvSpPr>
        <p:spPr>
          <a:xfrm>
            <a:off x="827584" y="4293096"/>
            <a:ext cx="2952328" cy="23042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220072" y="4221088"/>
            <a:ext cx="2952328" cy="23042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43608" y="4797152"/>
            <a:ext cx="2808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Предусматривает объединение школьных предметов данного класса обучения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292080" y="4653136"/>
            <a:ext cx="28083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Охватывает однородный материал из программ</a:t>
            </a:r>
          </a:p>
          <a:p>
            <a:pPr algn="ctr"/>
            <a:r>
              <a:rPr lang="ru-RU" sz="2000" dirty="0" smtClean="0"/>
              <a:t> разных лет</a:t>
            </a:r>
          </a:p>
          <a:p>
            <a:pPr algn="ctr"/>
            <a:r>
              <a:rPr lang="ru-RU" sz="2000" dirty="0" smtClean="0"/>
              <a:t> обучения</a:t>
            </a:r>
            <a:endParaRPr lang="ru-RU" sz="20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3275856" y="1916832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868144" y="1916832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123728" y="3356992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804248" y="328498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980728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Цель: </a:t>
            </a:r>
            <a:r>
              <a:rPr lang="ru-RU" sz="2800" dirty="0" smtClean="0"/>
              <a:t>создание у школьников целостного представления об окружающем мире.</a:t>
            </a:r>
            <a:endParaRPr lang="ru-RU" sz="2800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780928"/>
            <a:ext cx="86347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/>
              <a:t>Изучение материала по разным предметам</a:t>
            </a:r>
          </a:p>
          <a:p>
            <a:pPr marL="342900" indent="-342900"/>
            <a:r>
              <a:rPr lang="ru-RU" sz="2800" dirty="0" smtClean="0"/>
              <a:t>    как единого целого.</a:t>
            </a:r>
          </a:p>
          <a:p>
            <a:pPr marL="342900" indent="-342900">
              <a:buAutoNum type="arabicPeriod" startAt="2"/>
            </a:pPr>
            <a:r>
              <a:rPr lang="ru-RU" sz="2800" dirty="0" smtClean="0"/>
              <a:t>Развитие речи учащихся для расширения </a:t>
            </a:r>
          </a:p>
          <a:p>
            <a:pPr marL="342900" indent="-342900"/>
            <a:r>
              <a:rPr lang="ru-RU" sz="2800" dirty="0" smtClean="0"/>
              <a:t>    кругозора.</a:t>
            </a:r>
          </a:p>
          <a:p>
            <a:pPr marL="342900" indent="-342900">
              <a:buAutoNum type="arabicPeriod" startAt="3"/>
            </a:pPr>
            <a:r>
              <a:rPr lang="ru-RU" sz="2800" dirty="0" smtClean="0"/>
              <a:t>Развитие умственной деятельности.</a:t>
            </a:r>
          </a:p>
          <a:p>
            <a:pPr marL="342900" indent="-342900">
              <a:buAutoNum type="arabicPeriod" startAt="3"/>
            </a:pPr>
            <a:r>
              <a:rPr lang="ru-RU" sz="2800" dirty="0" smtClean="0"/>
              <a:t>Мотивация к учению.</a:t>
            </a:r>
          </a:p>
          <a:p>
            <a:pPr marL="342900" indent="-342900">
              <a:buAutoNum type="arabicPeriod" startAt="3"/>
            </a:pPr>
            <a:r>
              <a:rPr lang="ru-RU" sz="2800" dirty="0" smtClean="0"/>
              <a:t>Формирование положительных нравственных</a:t>
            </a:r>
          </a:p>
          <a:p>
            <a:pPr marL="342900" indent="-342900"/>
            <a:r>
              <a:rPr lang="ru-RU" sz="2800" dirty="0" smtClean="0"/>
              <a:t>    качеств.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213285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   </a:t>
            </a:r>
            <a:r>
              <a:rPr lang="ru-RU" sz="3600" b="1" dirty="0" smtClean="0">
                <a:solidFill>
                  <a:srgbClr val="002060"/>
                </a:solidFill>
              </a:rPr>
              <a:t>Задачи.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45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600"/>
                            </p:stCondLst>
                            <p:childTnLst>
                              <p:par>
                                <p:cTn id="36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700"/>
                            </p:stCondLst>
                            <p:childTnLst>
                              <p:par>
                                <p:cTn id="5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700"/>
                            </p:stCondLst>
                            <p:childTnLst>
                              <p:par>
                                <p:cTn id="5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124744"/>
            <a:ext cx="4248472" cy="1296144"/>
          </a:xfrm>
          <a:prstGeom prst="rect">
            <a:avLst/>
          </a:prstGeom>
          <a:solidFill>
            <a:srgbClr val="D2DFEE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Интегрированный урок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3212976"/>
            <a:ext cx="3528392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Способствует активизации по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5013176"/>
            <a:ext cx="3816424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8064" y="3212976"/>
            <a:ext cx="3600400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стимули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267744" y="2420888"/>
            <a:ext cx="5040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427984" y="2420888"/>
            <a:ext cx="0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084168" y="2420888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1520" y="3429000"/>
            <a:ext cx="3279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b="1" dirty="0" smtClean="0"/>
              <a:t>Способствует активизации</a:t>
            </a:r>
          </a:p>
          <a:p>
            <a:r>
              <a:rPr lang="ru-RU" b="1" dirty="0" smtClean="0"/>
              <a:t>познавательной деятельности </a:t>
            </a:r>
          </a:p>
          <a:p>
            <a:r>
              <a:rPr lang="ru-RU" b="1" dirty="0" smtClean="0"/>
              <a:t>школьников.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330906" y="3645024"/>
            <a:ext cx="3003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Стимулирует </a:t>
            </a:r>
          </a:p>
          <a:p>
            <a:pPr algn="ctr"/>
            <a:r>
              <a:rPr lang="ru-RU" b="1" dirty="0"/>
              <a:t>п</a:t>
            </a:r>
            <a:r>
              <a:rPr lang="ru-RU" b="1" dirty="0" smtClean="0"/>
              <a:t>ознавательную активность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59720" y="5445224"/>
            <a:ext cx="3425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Является условием</a:t>
            </a:r>
          </a:p>
          <a:p>
            <a:pPr algn="ctr"/>
            <a:r>
              <a:rPr lang="ru-RU" b="1" dirty="0" smtClean="0"/>
              <a:t> успешного усвоения материала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417" y="764704"/>
            <a:ext cx="85986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 этапы построения </a:t>
            </a:r>
          </a:p>
          <a:p>
            <a:pPr algn="ctr"/>
            <a:r>
              <a:rPr lang="ru-RU" sz="4400" b="1" cap="none" spc="50" dirty="0" smtClean="0">
                <a:ln w="11430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интегрированных уроков.</a:t>
            </a:r>
            <a:endParaRPr lang="ru-RU" sz="4400" b="1" cap="none" spc="50" dirty="0">
              <a:ln w="11430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3" y="2132856"/>
            <a:ext cx="89644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i="1" dirty="0" smtClean="0"/>
              <a:t>Выделить</a:t>
            </a:r>
            <a:r>
              <a:rPr lang="ru-RU" sz="2800" dirty="0" smtClean="0"/>
              <a:t> в программе по каждому предмету сходные или единые темы, продумать общее и различное в раскрытии этих тем.</a:t>
            </a:r>
          </a:p>
          <a:p>
            <a:pPr marL="342900" indent="-342900">
              <a:buAutoNum type="arabicPeriod" startAt="2"/>
            </a:pPr>
            <a:r>
              <a:rPr lang="ru-RU" sz="2800" b="1" i="1" dirty="0" smtClean="0"/>
              <a:t>Определить</a:t>
            </a:r>
            <a:r>
              <a:rPr lang="ru-RU" sz="2800" dirty="0" smtClean="0"/>
              <a:t>, как будет проходить интеграция: </a:t>
            </a:r>
          </a:p>
          <a:p>
            <a:pPr marL="342900" indent="-342900"/>
            <a:r>
              <a:rPr lang="ru-RU" sz="2800" dirty="0" smtClean="0"/>
              <a:t>    эпизодически, на определённом этапе обучения </a:t>
            </a:r>
          </a:p>
          <a:p>
            <a:pPr marL="342900" indent="-342900"/>
            <a:r>
              <a:rPr lang="ru-RU" sz="2800" dirty="0" smtClean="0"/>
              <a:t>   (тема, раздел).</a:t>
            </a:r>
          </a:p>
          <a:p>
            <a:pPr marL="342900" indent="-342900">
              <a:buAutoNum type="arabicPeriod" startAt="3"/>
            </a:pPr>
            <a:r>
              <a:rPr lang="ru-RU" sz="2800" b="1" i="1" dirty="0" smtClean="0"/>
              <a:t>Установить</a:t>
            </a:r>
            <a:r>
              <a:rPr lang="ru-RU" sz="2800" dirty="0" smtClean="0"/>
              <a:t> смысловое соответствие </a:t>
            </a:r>
          </a:p>
          <a:p>
            <a:pPr marL="342900" indent="-342900"/>
            <a:r>
              <a:rPr lang="ru-RU" sz="2800" dirty="0" smtClean="0"/>
              <a:t>    при центральной идее, просматривающейся</a:t>
            </a:r>
          </a:p>
          <a:p>
            <a:pPr marL="342900" indent="-342900"/>
            <a:r>
              <a:rPr lang="ru-RU" sz="2800" dirty="0" smtClean="0"/>
              <a:t>    по всему объёму учебного материала каждого </a:t>
            </a:r>
          </a:p>
          <a:p>
            <a:pPr marL="342900" indent="-342900"/>
            <a:r>
              <a:rPr lang="ru-RU" sz="2800" dirty="0" smtClean="0"/>
              <a:t>    отдельного предмета.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640871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интеграции</a:t>
            </a:r>
          </a:p>
          <a:p>
            <a:pPr algn="ctr"/>
            <a:r>
              <a:rPr lang="ru-RU" sz="40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обучении.</a:t>
            </a:r>
            <a:endParaRPr lang="ru-RU" sz="4000" b="1" cap="none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129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Методологическая. </a:t>
            </a:r>
          </a:p>
          <a:p>
            <a:pPr marL="342900" indent="-342900"/>
            <a:r>
              <a:rPr lang="ru-RU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Формирует у учащихся современные представления изучаемых дисциплин.</a:t>
            </a:r>
          </a:p>
          <a:p>
            <a:pPr marL="342900" indent="-342900">
              <a:buAutoNum type="arabicPeriod" startAt="2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Образовательная.  </a:t>
            </a:r>
          </a:p>
          <a:p>
            <a:pPr marL="342900" indent="-342900"/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dirty="0" smtClean="0"/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Способствует усвоению учащимися определённой системы знаний, формированию на основе этих знаний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общеучебных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специальных умений и навыков. </a:t>
            </a:r>
          </a:p>
          <a:p>
            <a:pPr marL="342900" indent="-342900"/>
            <a:r>
              <a:rPr lang="ru-RU" b="1" dirty="0" smtClean="0">
                <a:latin typeface="Arial" pitchFamily="34" charset="0"/>
                <a:cs typeface="Arial" pitchFamily="34" charset="0"/>
              </a:rPr>
              <a:t>3.   Развивающая.</a:t>
            </a:r>
          </a:p>
          <a:p>
            <a:pPr marL="342900" indent="-342900"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Развивает познавательную активность, преодоление инертности мышления, расширяет кругозор.</a:t>
            </a:r>
          </a:p>
          <a:p>
            <a:pPr marL="342900" indent="-342900">
              <a:buAutoNum type="arabicPeriod" startAt="4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Воспитывающая.</a:t>
            </a:r>
          </a:p>
          <a:p>
            <a:pPr marL="342900" indent="-342900"/>
            <a:r>
              <a:rPr lang="ru-RU" dirty="0" smtClean="0">
                <a:latin typeface="Arial" pitchFamily="34" charset="0"/>
                <a:cs typeface="Arial" pitchFamily="34" charset="0"/>
              </a:rPr>
              <a:t>     Воспитывает умение внимательно выслушивать мнение других, уважительно относиться к ответам одноклассников, работать в группах, совершенствовать сочетание индивидуальной и коллективной формы работы учащихся.</a:t>
            </a:r>
          </a:p>
          <a:p>
            <a:pPr marL="342900" indent="-342900">
              <a:buAutoNum type="arabicPeriod" startAt="5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Конструктивная.</a:t>
            </a:r>
          </a:p>
          <a:p>
            <a:pPr marL="342900" indent="-342900"/>
            <a:r>
              <a:rPr lang="ru-RU" dirty="0" smtClean="0">
                <a:latin typeface="Arial" pitchFamily="34" charset="0"/>
                <a:cs typeface="Arial" pitchFamily="34" charset="0"/>
              </a:rPr>
              <a:t>     Совершенствует содержание учебного материала,</a:t>
            </a:r>
          </a:p>
          <a:p>
            <a:pPr marL="342900" indent="-342900"/>
            <a:r>
              <a:rPr lang="ru-RU" dirty="0" smtClean="0">
                <a:latin typeface="Arial" pitchFamily="34" charset="0"/>
                <a:cs typeface="Arial" pitchFamily="34" charset="0"/>
              </a:rPr>
              <a:t>     методов и форм организации обучения.</a:t>
            </a:r>
          </a:p>
          <a:p>
            <a:pPr marL="342900" indent="-342900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ru-RU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2204864"/>
          <a:ext cx="8280920" cy="403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Ученик 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Учитель 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182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Позволяет самостоятельно добывать знания, развивать интерес к учению, повышать его интеллектуальный уровень.</a:t>
                      </a: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Снимают утомляемость и перенапряжение за счёт переключения одного вида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деятельности на другой.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2400" dirty="0" smtClean="0"/>
                        <a:t>Позволяет сокращать сроки изучения отдельных тем, ликвидировать дублирование материала по разным предметам, уделить больше внимания тем целям,</a:t>
                      </a:r>
                      <a:r>
                        <a:rPr lang="ru-RU" sz="2400" baseline="0" dirty="0" smtClean="0"/>
                        <a:t> которым учитель выделяет в данный момент  обучения.</a:t>
                      </a:r>
                      <a:endParaRPr lang="ru-RU" sz="2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98512" y="692696"/>
            <a:ext cx="732046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Эффективность </a:t>
            </a:r>
          </a:p>
          <a:p>
            <a:pPr algn="ctr"/>
            <a:r>
              <a:rPr lang="ru-RU" sz="4400" b="1" cap="none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интегрированного урока</a:t>
            </a:r>
            <a:endParaRPr lang="ru-RU" sz="4400" b="1" cap="none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529" y="404664"/>
            <a:ext cx="680468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 составлении </a:t>
            </a:r>
          </a:p>
          <a:p>
            <a:pPr algn="ctr"/>
            <a:r>
              <a:rPr lang="ru-RU" sz="40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интегрированного урока </a:t>
            </a:r>
          </a:p>
          <a:p>
            <a:pPr algn="ctr"/>
            <a:r>
              <a:rPr lang="ru-RU" sz="40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нужно учитывать:</a:t>
            </a:r>
            <a:endParaRPr lang="ru-RU" sz="4000" b="1" cap="none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20888"/>
            <a:ext cx="933832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 </a:t>
            </a:r>
            <a:r>
              <a:rPr lang="ru-RU" sz="2400" b="1" dirty="0" smtClean="0"/>
              <a:t>Цель урока. </a:t>
            </a:r>
            <a:r>
              <a:rPr lang="ru-RU" sz="2400" dirty="0" smtClean="0"/>
              <a:t>(Необходимость сокращения сроков изучения</a:t>
            </a:r>
          </a:p>
          <a:p>
            <a:r>
              <a:rPr lang="ru-RU" sz="2400" dirty="0" smtClean="0"/>
              <a:t> темы, ликвидация пробелов в знаниях учащихся, </a:t>
            </a:r>
          </a:p>
          <a:p>
            <a:r>
              <a:rPr lang="ru-RU" sz="2400" dirty="0" smtClean="0"/>
              <a:t>перераспределение приоритетов и т. п.)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 </a:t>
            </a:r>
            <a:r>
              <a:rPr lang="ru-RU" sz="2400" b="1" dirty="0" smtClean="0"/>
              <a:t>Подбор объектов</a:t>
            </a:r>
            <a:r>
              <a:rPr lang="ru-RU" sz="2400" dirty="0" smtClean="0"/>
              <a:t>. (Источники информации, которые бы </a:t>
            </a:r>
          </a:p>
          <a:p>
            <a:r>
              <a:rPr lang="ru-RU" sz="2400" dirty="0" smtClean="0"/>
              <a:t>отвечали целям урока.)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 </a:t>
            </a:r>
            <a:r>
              <a:rPr lang="ru-RU" sz="2400" b="1" dirty="0" smtClean="0"/>
              <a:t>Определение </a:t>
            </a:r>
            <a:r>
              <a:rPr lang="ru-RU" sz="2400" b="1" dirty="0" err="1" smtClean="0"/>
              <a:t>системообразующего</a:t>
            </a:r>
            <a:r>
              <a:rPr lang="ru-RU" sz="2400" b="1" dirty="0" smtClean="0"/>
              <a:t> фактора</a:t>
            </a:r>
            <a:r>
              <a:rPr lang="ru-RU" sz="2400" dirty="0" smtClean="0"/>
              <a:t>. (Нахождение </a:t>
            </a:r>
          </a:p>
          <a:p>
            <a:r>
              <a:rPr lang="ru-RU" sz="2400" dirty="0" smtClean="0"/>
              <a:t>основания  для объединения разнопредметной информации.)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 </a:t>
            </a:r>
            <a:r>
              <a:rPr lang="ru-RU" sz="2400" b="1" dirty="0" smtClean="0"/>
              <a:t>Создание новой структуры курса</a:t>
            </a:r>
            <a:r>
              <a:rPr lang="ru-RU" sz="2400" dirty="0" smtClean="0"/>
              <a:t>. (Изменение </a:t>
            </a:r>
          </a:p>
          <a:p>
            <a:r>
              <a:rPr lang="ru-RU" sz="2400" dirty="0" smtClean="0"/>
              <a:t>функционального назначения знаний.)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 </a:t>
            </a:r>
            <a:r>
              <a:rPr lang="ru-RU" sz="2400" b="1" dirty="0" smtClean="0"/>
              <a:t>Переработка содержания. </a:t>
            </a:r>
            <a:r>
              <a:rPr lang="ru-RU" sz="2400" dirty="0" smtClean="0"/>
              <a:t>(Разрушение старых форм, </a:t>
            </a:r>
          </a:p>
          <a:p>
            <a:r>
              <a:rPr lang="ru-RU" sz="2400" dirty="0" smtClean="0"/>
              <a:t>создание новых связей  между отдельными элементами </a:t>
            </a:r>
          </a:p>
          <a:p>
            <a:r>
              <a:rPr lang="ru-RU" sz="2400" dirty="0" smtClean="0"/>
              <a:t>системы.)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399</TotalTime>
  <Words>607</Words>
  <Application>Microsoft Office PowerPoint</Application>
  <PresentationFormat>Экран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Интеграция (лат.)- объединение в целое каких-либо частей или элементов в процессе развития.(толковый словарь Ушакова)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Acer</cp:lastModifiedBy>
  <cp:revision>69</cp:revision>
  <dcterms:created xsi:type="dcterms:W3CDTF">2012-08-25T03:43:46Z</dcterms:created>
  <dcterms:modified xsi:type="dcterms:W3CDTF">2012-08-26T19:18:15Z</dcterms:modified>
</cp:coreProperties>
</file>