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E1C"/>
    <a:srgbClr val="D6009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F45D2-3599-4849-BFE7-BB9C3ED173FD}" type="datetimeFigureOut">
              <a:rPr lang="ru-RU" smtClean="0"/>
              <a:t>21.09.2012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AE5DC-FCEB-43DE-9B65-D001770CCB9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21.09.2012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21.09.2012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21.09.2012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21.09.2012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21.09.2012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21.09.2012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21.09.2012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21.09.2012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21.09.2012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21.09.2012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21.09.2012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2E5E7-5AC8-48AA-8B8D-11E492B611DE}" type="datetimeFigureOut">
              <a:rPr lang="ru-RU" smtClean="0"/>
              <a:pPr/>
              <a:t>21.09.2012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2857496"/>
            <a:ext cx="5500726" cy="1214446"/>
          </a:xfrm>
          <a:ln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ПАМЯТКИ</a:t>
            </a:r>
            <a:b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для 3 класса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071802" y="4786322"/>
            <a:ext cx="5643602" cy="1428760"/>
          </a:xfrm>
          <a:solidFill>
            <a:srgbClr val="92D050"/>
          </a:solidFill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«Формирование универсальных действий у учащихся начальной школы»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Разработала: </a:t>
            </a:r>
            <a:r>
              <a:rPr lang="ru-RU" sz="2400" b="1" i="1" dirty="0" err="1" smtClean="0">
                <a:solidFill>
                  <a:schemeClr val="accent1">
                    <a:lumMod val="50000"/>
                  </a:schemeClr>
                </a:solidFill>
              </a:rPr>
              <a:t>Альшанская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 М.Г.</a:t>
            </a:r>
            <a:endParaRPr lang="ru-RU" sz="2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124744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8643998" cy="6240210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907704" y="3645024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051720" y="1556792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907705" y="1386954"/>
            <a:ext cx="619268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907704" y="-3664766"/>
            <a:ext cx="6480720" cy="7786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619672" y="-3541655"/>
            <a:ext cx="6840760" cy="7540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907704" y="-5788421"/>
            <a:ext cx="6756719" cy="12034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16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1600" u="sng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16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1600" u="sng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16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1600" u="sng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16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1600" u="sng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16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1600" u="sng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16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1600" u="sng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16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1600" u="sng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16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1600" u="sng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16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1600" u="sng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16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1600" u="sng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16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1600" u="sng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16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1600" u="sng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16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1600" u="sng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16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1600" u="sng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003E1C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Образцы разбора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3E1C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Солнце освещает землю.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Устный разбор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Землю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– существительное. Обозначает предмет, отвечает на вопрос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что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Начальная форма –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земля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Женского рода, 1-го склонения.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Употреблено в винительном падеже, в единственном числе.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В предложении является второстепенным членом, поясняет сказуемое: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освещает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(что?)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землю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Письменный разбор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Землю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– сущ. (что?)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Н.Ф. –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земля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Ж.р., 1-го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скл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вин.п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.,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ед.ч.             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Вт.чл.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8643998" cy="6240210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907704" y="3645024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051720" y="1556792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907705" y="1386954"/>
            <a:ext cx="619268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907704" y="-3664766"/>
            <a:ext cx="6480720" cy="7786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619672" y="-3541655"/>
            <a:ext cx="6840760" cy="7540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907704" y="-3264653"/>
            <a:ext cx="6756719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16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1600" u="sng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16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1600" u="sng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16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1600" u="sng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16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1600" u="sng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16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1600" u="sng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16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1600" u="sng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16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1600" u="sng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16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1600" u="sng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16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1600" u="sng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16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1600" u="sng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16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1600" u="sng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16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1600" u="sng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16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1600" u="sng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16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1600" u="sng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</p:txBody>
      </p:sp>
      <p:pic>
        <p:nvPicPr>
          <p:cNvPr id="10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13048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65448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907704" y="-4695817"/>
            <a:ext cx="6887652" cy="984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D60093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Как определить 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D60093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D60093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падеж существительного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D60093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Найти слово, к которому относится имя существительное, и поставить от него вопрос.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По вопросу и предлогу определить падеж.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Над озером кружились чайки.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Кружились (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над чем?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)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над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озером (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Т.п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.)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8643998" cy="6240210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907704" y="3645024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051720" y="1556792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907705" y="1386954"/>
            <a:ext cx="619268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907704" y="-3664766"/>
            <a:ext cx="6480720" cy="7786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619672" y="-3541655"/>
            <a:ext cx="6840760" cy="7540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907704" y="-3264653"/>
            <a:ext cx="6756719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16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1600" u="sng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16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1600" u="sng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16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1600" u="sng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16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1600" u="sng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16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1600" u="sng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16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1600" u="sng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16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1600" u="sng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16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1600" u="sng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16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1600" u="sng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16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1600" u="sng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16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1600" u="sng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16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1600" u="sng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16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1600" u="sng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16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1600" u="sng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</p:txBody>
      </p:sp>
      <p:pic>
        <p:nvPicPr>
          <p:cNvPr id="10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13048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65448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907704" y="-3526266"/>
            <a:ext cx="6887652" cy="7509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475656" y="-6157756"/>
            <a:ext cx="7344816" cy="12772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3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Как определить склонение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имени существительного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(в именительном падеже)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Определить род.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Выделить окончание существительного в И.п. единственного числа.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По роду и по окончанию определить склонение.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Образец рассуждения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Тетрадь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– она, моя – сущ., ж.р. с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на конце; в И.п. ед.ч. нулевое окончание;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значит, существительное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тетрадь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3-го склонения.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8643998" cy="6240210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907704" y="3645024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051720" y="1556792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907705" y="1386954"/>
            <a:ext cx="619268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907704" y="-3664766"/>
            <a:ext cx="6480720" cy="7786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619672" y="-3541655"/>
            <a:ext cx="6840760" cy="7540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907704" y="-3264653"/>
            <a:ext cx="6756719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16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1600" u="sng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16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1600" u="sng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16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1600" u="sng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16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1600" u="sng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16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1600" u="sng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16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1600" u="sng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16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1600" u="sng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16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1600" u="sng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16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1600" u="sng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16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1600" u="sng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16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1600" u="sng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16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1600" u="sng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16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1600" u="sng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16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1600" u="sng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</p:txBody>
      </p:sp>
      <p:pic>
        <p:nvPicPr>
          <p:cNvPr id="10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13048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65448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907704" y="-3526266"/>
            <a:ext cx="6887652" cy="7509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475656" y="-3941765"/>
            <a:ext cx="7344816" cy="8340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3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627785" y="-6111584"/>
            <a:ext cx="5904656" cy="12680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Lucida Sans Unicode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 smtClean="0">
              <a:latin typeface="Book Antiqua" pitchFamily="18" charset="0"/>
              <a:ea typeface="Lucida Sans Unicode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Lucida Sans Unicode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 smtClean="0">
              <a:latin typeface="Book Antiqua" pitchFamily="18" charset="0"/>
              <a:ea typeface="Lucida Sans Unicode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Lucida Sans Unicode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 smtClean="0">
              <a:latin typeface="Book Antiqua" pitchFamily="18" charset="0"/>
              <a:ea typeface="Lucida Sans Unicode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Lucida Sans Unicode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 smtClean="0">
              <a:latin typeface="Book Antiqua" pitchFamily="18" charset="0"/>
              <a:ea typeface="Lucida Sans Unicode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Lucida Sans Unicode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 smtClean="0">
              <a:latin typeface="Book Antiqua" pitchFamily="18" charset="0"/>
              <a:ea typeface="Lucida Sans Unicode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Lucida Sans Unicode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 smtClean="0">
              <a:latin typeface="Book Antiqua" pitchFamily="18" charset="0"/>
              <a:ea typeface="Lucida Sans Unicode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Lucida Sans Unicode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 smtClean="0">
              <a:latin typeface="Book Antiqua" pitchFamily="18" charset="0"/>
              <a:ea typeface="Lucida Sans Unicode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Lucida Sans Unicode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 smtClean="0">
              <a:latin typeface="Book Antiqua" pitchFamily="18" charset="0"/>
              <a:ea typeface="Lucida Sans Unicode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Lucida Sans Unicode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 smtClean="0">
              <a:latin typeface="Book Antiqua" pitchFamily="18" charset="0"/>
              <a:ea typeface="Lucida Sans Unicode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Lucida Sans Unicode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 smtClean="0">
              <a:latin typeface="Book Antiqua" pitchFamily="18" charset="0"/>
              <a:ea typeface="Lucida Sans Unicode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Lucida Sans Unicode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 smtClean="0">
              <a:latin typeface="Book Antiqua" pitchFamily="18" charset="0"/>
              <a:ea typeface="Lucida Sans Unicode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Lucida Sans Unicode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 smtClean="0">
              <a:latin typeface="Book Antiqua" pitchFamily="18" charset="0"/>
              <a:ea typeface="Lucida Sans Unicode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Lucida Sans Unicode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 smtClean="0">
              <a:latin typeface="Book Antiqua" pitchFamily="18" charset="0"/>
              <a:ea typeface="Lucida Sans Unicode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Lucida Sans Unicode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 Antiqua" pitchFamily="18" charset="0"/>
              <a:ea typeface="Lucida Sans Unicode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  <a:ea typeface="Lucida Sans Unicode" pitchFamily="34" charset="0"/>
                <a:cs typeface="Arial" pitchFamily="34" charset="0"/>
              </a:rPr>
              <a:t>Как решать задачи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 Antiqua" pitchFamily="18" charset="0"/>
                <a:ea typeface="Lucida Sans Unicode" pitchFamily="34" charset="0"/>
                <a:cs typeface="Times New Roman" pitchFamily="18" charset="0"/>
              </a:rPr>
              <a:t>1.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 Antiqua" pitchFamily="18" charset="0"/>
                <a:ea typeface="Lucida Sans Unicode" pitchFamily="34" charset="0"/>
                <a:cs typeface="Times New Roman" pitchFamily="18" charset="0"/>
              </a:rPr>
              <a:t>Прочитай задачу и представь себе, о чем говорится в задаче.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 Antiqua" pitchFamily="18" charset="0"/>
                <a:ea typeface="Lucida Sans Unicode" pitchFamily="34" charset="0"/>
                <a:cs typeface="Times New Roman" pitchFamily="18" charset="0"/>
              </a:rPr>
              <a:t>2.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 Antiqua" pitchFamily="18" charset="0"/>
                <a:ea typeface="Lucida Sans Unicode" pitchFamily="34" charset="0"/>
                <a:cs typeface="Times New Roman" pitchFamily="18" charset="0"/>
              </a:rPr>
              <a:t>Запиши задачу кратко или выполни чертеж.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 Antiqua" pitchFamily="18" charset="0"/>
                <a:ea typeface="Lucida Sans Unicode" pitchFamily="34" charset="0"/>
                <a:cs typeface="Times New Roman" pitchFamily="18" charset="0"/>
              </a:rPr>
              <a:t>3.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 Antiqua" pitchFamily="18" charset="0"/>
                <a:ea typeface="Lucida Sans Unicode" pitchFamily="34" charset="0"/>
                <a:cs typeface="Times New Roman" pitchFamily="18" charset="0"/>
              </a:rPr>
              <a:t>Поясни, что показывает каждое число, повтори вопрос задачи.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 Antiqua" pitchFamily="18" charset="0"/>
                <a:ea typeface="Lucida Sans Unicode" pitchFamily="34" charset="0"/>
                <a:cs typeface="Times New Roman" pitchFamily="18" charset="0"/>
              </a:rPr>
              <a:t>4.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 Antiqua" pitchFamily="18" charset="0"/>
                <a:ea typeface="Lucida Sans Unicode" pitchFamily="34" charset="0"/>
                <a:cs typeface="Times New Roman" pitchFamily="18" charset="0"/>
              </a:rPr>
              <a:t>Подумай, можно ли сразу ответить на вопрос задачи. Если нет, то почему. Что нужно узнать сначала, что потом?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 Antiqua" pitchFamily="18" charset="0"/>
                <a:ea typeface="Lucida Sans Unicode" pitchFamily="34" charset="0"/>
                <a:cs typeface="Times New Roman" pitchFamily="18" charset="0"/>
              </a:rPr>
              <a:t>5.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 Antiqua" pitchFamily="18" charset="0"/>
                <a:ea typeface="Lucida Sans Unicode" pitchFamily="34" charset="0"/>
                <a:cs typeface="Times New Roman" pitchFamily="18" charset="0"/>
              </a:rPr>
              <a:t>Составь план решения.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 Antiqua" pitchFamily="18" charset="0"/>
                <a:ea typeface="Lucida Sans Unicode" pitchFamily="34" charset="0"/>
                <a:cs typeface="Times New Roman" pitchFamily="18" charset="0"/>
              </a:rPr>
              <a:t>6.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 Antiqua" pitchFamily="18" charset="0"/>
                <a:ea typeface="Lucida Sans Unicode" pitchFamily="34" charset="0"/>
                <a:cs typeface="Times New Roman" pitchFamily="18" charset="0"/>
              </a:rPr>
              <a:t>Выполни решение.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 Antiqua" pitchFamily="18" charset="0"/>
                <a:ea typeface="Lucida Sans Unicode" pitchFamily="34" charset="0"/>
                <a:cs typeface="Times New Roman" pitchFamily="18" charset="0"/>
              </a:rPr>
              <a:t>7.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 Antiqua" pitchFamily="18" charset="0"/>
                <a:ea typeface="Lucida Sans Unicode" pitchFamily="34" charset="0"/>
                <a:cs typeface="Times New Roman" pitchFamily="18" charset="0"/>
              </a:rPr>
              <a:t>Проверь решение и ответь на вопрос задачи.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8643998" cy="6240210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907704" y="3645024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051720" y="1556792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907705" y="1386954"/>
            <a:ext cx="619268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907704" y="-3664766"/>
            <a:ext cx="6480720" cy="7786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619672" y="-3541655"/>
            <a:ext cx="6840760" cy="7540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907704" y="-3264653"/>
            <a:ext cx="6756719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16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1600" u="sng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16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1600" u="sng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16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1600" u="sng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16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1600" u="sng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16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1600" u="sng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16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1600" u="sng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16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1600" u="sng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16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1600" u="sng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16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1600" u="sng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16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1600" u="sng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16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1600" u="sng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16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1600" u="sng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16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1600" u="sng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16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1600" u="sng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</p:txBody>
      </p:sp>
      <p:pic>
        <p:nvPicPr>
          <p:cNvPr id="10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13048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65448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907704" y="-3526266"/>
            <a:ext cx="6887652" cy="7509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475656" y="-3941765"/>
            <a:ext cx="7344816" cy="8340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3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627785" y="-3834038"/>
            <a:ext cx="5904656" cy="812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Lucida Sans Unicode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 smtClean="0">
              <a:latin typeface="Book Antiqua" pitchFamily="18" charset="0"/>
              <a:ea typeface="Lucida Sans Unicode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Lucida Sans Unicode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 smtClean="0">
              <a:latin typeface="Book Antiqua" pitchFamily="18" charset="0"/>
              <a:ea typeface="Lucida Sans Unicode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Lucida Sans Unicode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 smtClean="0">
              <a:latin typeface="Book Antiqua" pitchFamily="18" charset="0"/>
              <a:ea typeface="Lucida Sans Unicode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Lucida Sans Unicode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 smtClean="0">
              <a:latin typeface="Book Antiqua" pitchFamily="18" charset="0"/>
              <a:ea typeface="Lucida Sans Unicode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Lucida Sans Unicode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 smtClean="0">
              <a:latin typeface="Book Antiqua" pitchFamily="18" charset="0"/>
              <a:ea typeface="Lucida Sans Unicode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Lucida Sans Unicode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 smtClean="0">
              <a:latin typeface="Book Antiqua" pitchFamily="18" charset="0"/>
              <a:ea typeface="Lucida Sans Unicode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Lucida Sans Unicode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 smtClean="0">
              <a:latin typeface="Book Antiqua" pitchFamily="18" charset="0"/>
              <a:ea typeface="Lucida Sans Unicode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Lucida Sans Unicode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 smtClean="0">
              <a:latin typeface="Book Antiqua" pitchFamily="18" charset="0"/>
              <a:ea typeface="Lucida Sans Unicode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Lucida Sans Unicode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 smtClean="0">
              <a:latin typeface="Book Antiqua" pitchFamily="18" charset="0"/>
              <a:ea typeface="Lucida Sans Unicode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Lucida Sans Unicode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 smtClean="0">
              <a:latin typeface="Book Antiqua" pitchFamily="18" charset="0"/>
              <a:ea typeface="Lucida Sans Unicode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Lucida Sans Unicode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 smtClean="0">
              <a:latin typeface="Book Antiqua" pitchFamily="18" charset="0"/>
              <a:ea typeface="Lucida Sans Unicode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Lucida Sans Unicode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 smtClean="0">
              <a:latin typeface="Book Antiqua" pitchFamily="18" charset="0"/>
              <a:ea typeface="Lucida Sans Unicode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Lucida Sans Unicode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 smtClean="0">
              <a:latin typeface="Book Antiqua" pitchFamily="18" charset="0"/>
              <a:ea typeface="Lucida Sans Unicode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Lucida Sans Unicode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 Antiqua" pitchFamily="18" charset="0"/>
              <a:ea typeface="Lucida Sans Unicode" pitchFamily="34" charset="0"/>
              <a:cs typeface="Arial" pitchFamily="34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051720" y="-6064358"/>
            <a:ext cx="6624736" cy="12926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endParaRPr kumimoji="0" lang="en-US" sz="1800" b="0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Lucida Sans Unicode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endParaRPr lang="en-US" i="1" u="sng" dirty="0" smtClean="0">
              <a:latin typeface="Book Antiqua" pitchFamily="18" charset="0"/>
              <a:ea typeface="Lucida Sans Unicode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endParaRPr kumimoji="0" lang="en-US" sz="1800" b="0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Lucida Sans Unicode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endParaRPr lang="en-US" i="1" u="sng" dirty="0" smtClean="0">
              <a:latin typeface="Book Antiqua" pitchFamily="18" charset="0"/>
              <a:ea typeface="Lucida Sans Unicode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endParaRPr kumimoji="0" lang="en-US" sz="1800" b="0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Lucida Sans Unicode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endParaRPr lang="en-US" i="1" u="sng" dirty="0" smtClean="0">
              <a:latin typeface="Book Antiqua" pitchFamily="18" charset="0"/>
              <a:ea typeface="Lucida Sans Unicode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endParaRPr kumimoji="0" lang="en-US" sz="1800" b="0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Lucida Sans Unicode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endParaRPr lang="en-US" i="1" u="sng" dirty="0" smtClean="0">
              <a:latin typeface="Book Antiqua" pitchFamily="18" charset="0"/>
              <a:ea typeface="Lucida Sans Unicode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endParaRPr kumimoji="0" lang="en-US" sz="1800" b="0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Lucida Sans Unicode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endParaRPr lang="en-US" i="1" u="sng" dirty="0" smtClean="0">
              <a:latin typeface="Book Antiqua" pitchFamily="18" charset="0"/>
              <a:ea typeface="Lucida Sans Unicode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endParaRPr kumimoji="0" lang="en-US" sz="1800" b="0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Lucida Sans Unicode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endParaRPr lang="en-US" i="1" u="sng" dirty="0" smtClean="0">
              <a:latin typeface="Book Antiqua" pitchFamily="18" charset="0"/>
              <a:ea typeface="Lucida Sans Unicode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endParaRPr kumimoji="0" lang="en-US" sz="1800" b="0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Lucida Sans Unicode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endParaRPr lang="en-US" i="1" u="sng" dirty="0" smtClean="0">
              <a:latin typeface="Book Antiqua" pitchFamily="18" charset="0"/>
              <a:ea typeface="Lucida Sans Unicode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endParaRPr kumimoji="0" lang="en-US" sz="1800" b="0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Lucida Sans Unicode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endParaRPr lang="en-US" i="1" u="sng" dirty="0" smtClean="0">
              <a:latin typeface="Book Antiqua" pitchFamily="18" charset="0"/>
              <a:ea typeface="Lucida Sans Unicode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endParaRPr kumimoji="0" lang="en-US" sz="1800" b="0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Lucida Sans Unicode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endParaRPr lang="en-US" i="1" u="sng" dirty="0" smtClean="0">
              <a:latin typeface="Book Antiqua" pitchFamily="18" charset="0"/>
              <a:ea typeface="Lucida Sans Unicode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endParaRPr kumimoji="0" lang="en-US" sz="1800" b="0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Lucida Sans Unicode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endParaRPr lang="en-US" i="1" u="sng" dirty="0" smtClean="0">
              <a:latin typeface="Book Antiqua" pitchFamily="18" charset="0"/>
              <a:ea typeface="Lucida Sans Unicode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endParaRPr kumimoji="0" lang="en-US" sz="1800" b="0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Lucida Sans Unicode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endParaRPr lang="en-US" i="1" u="sng" dirty="0" smtClean="0">
              <a:latin typeface="Book Antiqua" pitchFamily="18" charset="0"/>
              <a:ea typeface="Lucida Sans Unicode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endParaRPr kumimoji="0" lang="en-US" sz="1800" b="0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Lucida Sans Unicode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endParaRPr lang="en-US" i="1" u="sng" dirty="0" smtClean="0">
              <a:latin typeface="Book Antiqua" pitchFamily="18" charset="0"/>
              <a:ea typeface="Lucida Sans Unicode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endParaRPr kumimoji="0" lang="en-US" sz="1800" b="0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Lucida Sans Unicode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endParaRPr lang="en-US" i="1" u="sng" dirty="0" smtClean="0">
              <a:latin typeface="Book Antiqua" pitchFamily="18" charset="0"/>
              <a:ea typeface="Lucida Sans Unicode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endParaRPr kumimoji="0" lang="en-US" sz="3200" b="1" i="1" u="sng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Book Antiqua" pitchFamily="18" charset="0"/>
              <a:ea typeface="Lucida Sans Unicode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endParaRPr lang="en-US" sz="3200" b="1" i="1" u="sng" dirty="0" smtClean="0">
              <a:solidFill>
                <a:srgbClr val="7030A0"/>
              </a:solidFill>
              <a:latin typeface="Book Antiqua" pitchFamily="18" charset="0"/>
              <a:ea typeface="Lucida Sans Unicode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ru-RU" sz="3200" b="1" i="1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 Antiqua" pitchFamily="18" charset="0"/>
                <a:ea typeface="Lucida Sans Unicode" pitchFamily="34" charset="0"/>
                <a:cs typeface="Arial" pitchFamily="34" charset="0"/>
              </a:rPr>
              <a:t>Как составить план рассказа?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3E1C"/>
                </a:solidFill>
                <a:effectLst/>
                <a:latin typeface="Book Antiqua" pitchFamily="18" charset="0"/>
                <a:ea typeface="Lucida Sans Unicode" pitchFamily="34" charset="0"/>
                <a:cs typeface="Arial" pitchFamily="34" charset="0"/>
              </a:rPr>
              <a:t>1.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E1C"/>
                </a:solidFill>
                <a:effectLst/>
                <a:latin typeface="Book Antiqua" pitchFamily="18" charset="0"/>
                <a:ea typeface="Lucida Sans Unicode" pitchFamily="34" charset="0"/>
                <a:cs typeface="Arial" pitchFamily="34" charset="0"/>
              </a:rPr>
              <a:t>Прочитай рассказ целиком, обращая внимание на то, как построен текст.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3E1C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9144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E1C"/>
                </a:solidFill>
                <a:effectLst/>
                <a:latin typeface="Book Antiqua" pitchFamily="18" charset="0"/>
                <a:ea typeface="Lucida Sans Unicode" pitchFamily="34" charset="0"/>
                <a:cs typeface="Arial" pitchFamily="34" charset="0"/>
              </a:rPr>
              <a:t>О чём говорится в начале рассказа?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3E1C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9144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E1C"/>
                </a:solidFill>
                <a:effectLst/>
                <a:latin typeface="Book Antiqua" pitchFamily="18" charset="0"/>
                <a:ea typeface="Lucida Sans Unicode" pitchFamily="34" charset="0"/>
                <a:cs typeface="Arial" pitchFamily="34" charset="0"/>
              </a:rPr>
              <a:t>Какие события описаны дальше?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3E1C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9144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E1C"/>
                </a:solidFill>
                <a:effectLst/>
                <a:latin typeface="Book Antiqua" pitchFamily="18" charset="0"/>
                <a:ea typeface="Lucida Sans Unicode" pitchFamily="34" charset="0"/>
                <a:cs typeface="Arial" pitchFamily="34" charset="0"/>
              </a:rPr>
              <a:t>Чем заканчивается текст?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3E1C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3E1C"/>
                </a:solidFill>
                <a:effectLst/>
                <a:latin typeface="Book Antiqua" pitchFamily="18" charset="0"/>
                <a:ea typeface="Lucida Sans Unicode" pitchFamily="34" charset="0"/>
                <a:cs typeface="Arial" pitchFamily="34" charset="0"/>
              </a:rPr>
              <a:t>2.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E1C"/>
                </a:solidFill>
                <a:effectLst/>
                <a:latin typeface="Book Antiqua" pitchFamily="18" charset="0"/>
                <a:ea typeface="Lucida Sans Unicode" pitchFamily="34" charset="0"/>
                <a:cs typeface="Arial" pitchFamily="34" charset="0"/>
              </a:rPr>
              <a:t>Раздели рассказ на смысловые части (одна часть отличается от другой содержанием)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3E1C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3E1C"/>
                </a:solidFill>
                <a:effectLst/>
                <a:latin typeface="Book Antiqua" pitchFamily="18" charset="0"/>
                <a:ea typeface="Lucida Sans Unicode" pitchFamily="34" charset="0"/>
                <a:cs typeface="Arial" pitchFamily="34" charset="0"/>
              </a:rPr>
              <a:t>3.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E1C"/>
                </a:solidFill>
                <a:effectLst/>
                <a:latin typeface="Book Antiqua" pitchFamily="18" charset="0"/>
                <a:ea typeface="Lucida Sans Unicode" pitchFamily="34" charset="0"/>
                <a:cs typeface="Arial" pitchFamily="34" charset="0"/>
              </a:rPr>
              <a:t>Определи главное в каждой части, отметив в тексте основные предложения.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3E1C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3E1C"/>
                </a:solidFill>
                <a:effectLst/>
                <a:latin typeface="Book Antiqua" pitchFamily="18" charset="0"/>
                <a:ea typeface="Lucida Sans Unicode" pitchFamily="34" charset="0"/>
                <a:cs typeface="Arial" pitchFamily="34" charset="0"/>
              </a:rPr>
              <a:t>4.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E1C"/>
                </a:solidFill>
                <a:effectLst/>
                <a:latin typeface="Book Antiqua" pitchFamily="18" charset="0"/>
                <a:ea typeface="Lucida Sans Unicode" pitchFamily="34" charset="0"/>
                <a:cs typeface="Arial" pitchFamily="34" charset="0"/>
              </a:rPr>
              <a:t>Перечитай их, расскажи своими словами, о чём говорится в данной части. Подбери к ней заголовок.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3E1C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3E1C"/>
                </a:solidFill>
                <a:effectLst/>
                <a:latin typeface="Book Antiqua" pitchFamily="18" charset="0"/>
                <a:ea typeface="Lucida Sans Unicode" pitchFamily="34" charset="0"/>
                <a:cs typeface="Arial" pitchFamily="34" charset="0"/>
              </a:rPr>
              <a:t>5.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E1C"/>
                </a:solidFill>
                <a:effectLst/>
                <a:latin typeface="Book Antiqua" pitchFamily="18" charset="0"/>
                <a:ea typeface="Lucida Sans Unicode" pitchFamily="34" charset="0"/>
                <a:cs typeface="Arial" pitchFamily="34" charset="0"/>
              </a:rPr>
              <a:t>Запиши свой заголовок к каждой части.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3E1C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3E1C"/>
                </a:solidFill>
                <a:effectLst/>
                <a:latin typeface="Book Antiqua" pitchFamily="18" charset="0"/>
                <a:ea typeface="Lucida Sans Unicode" pitchFamily="34" charset="0"/>
                <a:cs typeface="Arial" pitchFamily="34" charset="0"/>
              </a:rPr>
              <a:t>6..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E1C"/>
                </a:solidFill>
                <a:effectLst/>
                <a:latin typeface="Book Antiqua" pitchFamily="18" charset="0"/>
                <a:ea typeface="Lucida Sans Unicode" pitchFamily="34" charset="0"/>
                <a:cs typeface="Arial" pitchFamily="34" charset="0"/>
              </a:rPr>
              <a:t>Проверь себя по книге, определи, отражает ли заголовок главное. Не повторяется ли название, не пропущено ли что-либо важное.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3E1C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691680" y="1556792"/>
            <a:ext cx="702372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2">
                    <a:lumMod val="75000"/>
                  </a:schemeClr>
                </a:solidFill>
              </a:rPr>
              <a:t>Правило проверки</a:t>
            </a:r>
          </a:p>
          <a:p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Наметь порядок выполнения проверки: сначала проверь по смыслу, потом проверь по написанию. </a:t>
            </a:r>
          </a:p>
          <a:p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 </a:t>
            </a:r>
          </a:p>
          <a:p>
            <a:r>
              <a:rPr lang="ru-RU" sz="2000" b="1" i="1" u="sng" dirty="0" smtClean="0">
                <a:solidFill>
                  <a:srgbClr val="FF0000"/>
                </a:solidFill>
              </a:rPr>
              <a:t>Чтобы проверить предложение по смыслу: </a:t>
            </a:r>
          </a:p>
          <a:p>
            <a:pPr lvl="0"/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Прочитай предложение вслух. </a:t>
            </a:r>
          </a:p>
          <a:p>
            <a:pPr lvl="0"/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Проверь, подходят ли слова друг другу. </a:t>
            </a:r>
          </a:p>
          <a:p>
            <a:pPr lvl="0"/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Нет ли пропуска слов в предложении. </a:t>
            </a:r>
          </a:p>
          <a:p>
            <a:pPr lvl="0"/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О чем говорится в предложении, бывает ли так. </a:t>
            </a:r>
          </a:p>
          <a:p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 </a:t>
            </a:r>
          </a:p>
          <a:p>
            <a:r>
              <a:rPr lang="ru-RU" sz="2000" b="1" i="1" u="sng" dirty="0" smtClean="0">
                <a:solidFill>
                  <a:srgbClr val="FF0000"/>
                </a:solidFill>
              </a:rPr>
              <a:t>Чтобы проверить предложение по написанию: </a:t>
            </a:r>
          </a:p>
          <a:p>
            <a:pPr lvl="0"/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Читай каждое слово по порядку по слогам и выделяй каждый слог.</a:t>
            </a:r>
          </a:p>
          <a:p>
            <a:pPr lvl="0"/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Проверь, подходят ли буквы к слову. </a:t>
            </a:r>
          </a:p>
          <a:p>
            <a:pPr lvl="0"/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Нет ли пропуска букв?</a:t>
            </a:r>
          </a:p>
          <a:p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214546" y="2071678"/>
            <a:ext cx="650085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hangingPunct="0"/>
            <a:r>
              <a:rPr lang="ru-RU" sz="3600" b="1" i="1" u="sng" dirty="0" smtClean="0">
                <a:solidFill>
                  <a:srgbClr val="FF0000"/>
                </a:solidFill>
              </a:rPr>
              <a:t>ПОСТАНОВКА УЧЕБНОЙ ЗАДАЧИ</a:t>
            </a:r>
            <a:endParaRPr lang="ru-RU" sz="3600" b="1" i="1" dirty="0" smtClean="0">
              <a:solidFill>
                <a:srgbClr val="FF0000"/>
              </a:solidFill>
            </a:endParaRPr>
          </a:p>
          <a:p>
            <a:pPr algn="ctr" hangingPunct="0"/>
            <a:r>
              <a:rPr lang="ru-RU" b="1" i="1" dirty="0" smtClean="0"/>
              <a:t> </a:t>
            </a:r>
          </a:p>
          <a:p>
            <a:pPr lvl="0" algn="ctr" hangingPunct="0"/>
            <a:r>
              <a:rPr lang="ru-RU" sz="2400" b="1" i="1" dirty="0" smtClean="0">
                <a:solidFill>
                  <a:srgbClr val="7030A0"/>
                </a:solidFill>
              </a:rPr>
              <a:t>Какова тема урока?</a:t>
            </a:r>
          </a:p>
          <a:p>
            <a:pPr lvl="0" algn="ctr" hangingPunct="0"/>
            <a:r>
              <a:rPr lang="ru-RU" sz="2400" b="1" i="1" dirty="0" smtClean="0">
                <a:solidFill>
                  <a:srgbClr val="7030A0"/>
                </a:solidFill>
              </a:rPr>
              <a:t>Над какой проблемой  будем работать?</a:t>
            </a:r>
          </a:p>
          <a:p>
            <a:pPr lvl="0" algn="ctr" hangingPunct="0"/>
            <a:r>
              <a:rPr lang="ru-RU" sz="2400" b="1" i="1" dirty="0" smtClean="0">
                <a:solidFill>
                  <a:srgbClr val="7030A0"/>
                </a:solidFill>
              </a:rPr>
              <a:t>Что нового узнаем на уроке?</a:t>
            </a:r>
          </a:p>
          <a:p>
            <a:pPr lvl="0" algn="ctr" hangingPunct="0"/>
            <a:r>
              <a:rPr lang="ru-RU" sz="2400" b="1" i="1" dirty="0" smtClean="0">
                <a:solidFill>
                  <a:srgbClr val="7030A0"/>
                </a:solidFill>
              </a:rPr>
              <a:t>Чему будем учиться?</a:t>
            </a:r>
          </a:p>
          <a:p>
            <a:pPr lvl="0" algn="ctr" hangingPunct="0"/>
            <a:r>
              <a:rPr lang="ru-RU" sz="2400" b="1" i="1" dirty="0" smtClean="0">
                <a:solidFill>
                  <a:srgbClr val="7030A0"/>
                </a:solidFill>
              </a:rPr>
              <a:t>Какие знания нам нужны для изучения нового материала?</a:t>
            </a:r>
          </a:p>
          <a:p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979712" y="1700808"/>
            <a:ext cx="6735692" cy="5725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hangingPunct="0"/>
            <a:r>
              <a:rPr lang="ru-RU" sz="3200" b="1" i="1" u="sng" dirty="0" smtClean="0">
                <a:solidFill>
                  <a:schemeClr val="accent2">
                    <a:lumMod val="75000"/>
                  </a:schemeClr>
                </a:solidFill>
              </a:rPr>
              <a:t>самооценка</a:t>
            </a:r>
            <a:endParaRPr lang="ru-RU" sz="32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 hangingPunct="0"/>
            <a:r>
              <a:rPr lang="ru-RU" sz="3200" b="1" i="1" u="sng" dirty="0" smtClean="0">
                <a:solidFill>
                  <a:schemeClr val="accent2">
                    <a:lumMod val="75000"/>
                  </a:schemeClr>
                </a:solidFill>
              </a:rPr>
              <a:t>( рейтинг )</a:t>
            </a:r>
            <a:endParaRPr lang="ru-RU" sz="32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hangingPunct="0"/>
            <a:r>
              <a:rPr lang="ru-RU" b="1" i="1" dirty="0" smtClean="0">
                <a:solidFill>
                  <a:schemeClr val="bg2"/>
                </a:solidFill>
              </a:rPr>
              <a:t>+ 1  я выполнил домашнюю работу,</a:t>
            </a:r>
            <a:endParaRPr lang="ru-RU" dirty="0" smtClean="0">
              <a:solidFill>
                <a:schemeClr val="bg2"/>
              </a:solidFill>
            </a:endParaRPr>
          </a:p>
          <a:p>
            <a:pPr hangingPunct="0"/>
            <a:r>
              <a:rPr lang="ru-RU" b="1" i="1" dirty="0" smtClean="0">
                <a:solidFill>
                  <a:schemeClr val="bg2"/>
                </a:solidFill>
              </a:rPr>
              <a:t>заданную на прошлом уроке</a:t>
            </a:r>
            <a:endParaRPr lang="ru-RU" dirty="0" smtClean="0">
              <a:solidFill>
                <a:schemeClr val="bg2"/>
              </a:solidFill>
            </a:endParaRPr>
          </a:p>
          <a:p>
            <a:pPr hangingPunct="0"/>
            <a:r>
              <a:rPr lang="ru-RU" b="1" i="1" dirty="0" smtClean="0">
                <a:solidFill>
                  <a:schemeClr val="bg2"/>
                </a:solidFill>
              </a:rPr>
              <a:t>+ 1   я вовремя готов к уроку</a:t>
            </a:r>
            <a:endParaRPr lang="ru-RU" dirty="0" smtClean="0">
              <a:solidFill>
                <a:schemeClr val="bg2"/>
              </a:solidFill>
            </a:endParaRPr>
          </a:p>
          <a:p>
            <a:pPr hangingPunct="0"/>
            <a:r>
              <a:rPr lang="ru-RU" b="1" i="1" dirty="0" smtClean="0">
                <a:solidFill>
                  <a:schemeClr val="bg2"/>
                </a:solidFill>
              </a:rPr>
              <a:t>+ 1 я не отвлекался, был внимателен</a:t>
            </a:r>
            <a:endParaRPr lang="ru-RU" dirty="0" smtClean="0">
              <a:solidFill>
                <a:schemeClr val="bg2"/>
              </a:solidFill>
            </a:endParaRPr>
          </a:p>
          <a:p>
            <a:pPr hangingPunct="0"/>
            <a:r>
              <a:rPr lang="ru-RU" b="1" i="1" dirty="0" smtClean="0">
                <a:solidFill>
                  <a:schemeClr val="bg2"/>
                </a:solidFill>
              </a:rPr>
              <a:t>+ 1 мои записи в тетради велись аккуратно</a:t>
            </a:r>
            <a:endParaRPr lang="ru-RU" dirty="0" smtClean="0">
              <a:solidFill>
                <a:schemeClr val="bg2"/>
              </a:solidFill>
            </a:endParaRPr>
          </a:p>
          <a:p>
            <a:pPr hangingPunct="0"/>
            <a:r>
              <a:rPr lang="ru-RU" b="1" i="1" dirty="0" smtClean="0">
                <a:solidFill>
                  <a:schemeClr val="bg2"/>
                </a:solidFill>
              </a:rPr>
              <a:t>+ 1 я активно работал на уроке, часто поднимал руку</a:t>
            </a:r>
            <a:endParaRPr lang="ru-RU" dirty="0" smtClean="0">
              <a:solidFill>
                <a:schemeClr val="bg2"/>
              </a:solidFill>
            </a:endParaRPr>
          </a:p>
          <a:p>
            <a:pPr hangingPunct="0"/>
            <a:r>
              <a:rPr lang="ru-RU" b="1" i="1" dirty="0" smtClean="0">
                <a:solidFill>
                  <a:schemeClr val="bg2"/>
                </a:solidFill>
              </a:rPr>
              <a:t>+1 я четко и правильно давал ответы на поставленные вопросы</a:t>
            </a:r>
            <a:endParaRPr lang="ru-RU" dirty="0" smtClean="0">
              <a:solidFill>
                <a:schemeClr val="bg2"/>
              </a:solidFill>
            </a:endParaRPr>
          </a:p>
          <a:p>
            <a:pPr hangingPunct="0"/>
            <a:r>
              <a:rPr lang="ru-RU" b="1" i="1" dirty="0" smtClean="0">
                <a:solidFill>
                  <a:schemeClr val="bg2"/>
                </a:solidFill>
              </a:rPr>
              <a:t>+ 1 я успевал за темпом класса</a:t>
            </a:r>
            <a:endParaRPr lang="ru-RU" dirty="0" smtClean="0">
              <a:solidFill>
                <a:schemeClr val="bg2"/>
              </a:solidFill>
            </a:endParaRPr>
          </a:p>
          <a:p>
            <a:pPr hangingPunct="0"/>
            <a:r>
              <a:rPr lang="ru-RU" b="1" i="1" dirty="0" smtClean="0">
                <a:solidFill>
                  <a:schemeClr val="bg2"/>
                </a:solidFill>
              </a:rPr>
              <a:t>+ 1 я правильно выполнил самостоятельную работу</a:t>
            </a:r>
            <a:endParaRPr lang="ru-RU" dirty="0" smtClean="0">
              <a:solidFill>
                <a:schemeClr val="bg2"/>
              </a:solidFill>
            </a:endParaRPr>
          </a:p>
          <a:p>
            <a:pPr hangingPunct="0"/>
            <a:r>
              <a:rPr lang="ru-RU" b="1" i="1" dirty="0" smtClean="0">
                <a:solidFill>
                  <a:schemeClr val="bg2"/>
                </a:solidFill>
              </a:rPr>
              <a:t>+ 1 я был активен при работе в группе или в парах</a:t>
            </a:r>
            <a:endParaRPr lang="ru-RU" dirty="0" smtClean="0">
              <a:solidFill>
                <a:schemeClr val="bg2"/>
              </a:solidFill>
            </a:endParaRPr>
          </a:p>
          <a:p>
            <a:pPr hangingPunct="0"/>
            <a:r>
              <a:rPr lang="ru-RU" b="1" i="1" dirty="0" smtClean="0">
                <a:solidFill>
                  <a:schemeClr val="bg2"/>
                </a:solidFill>
              </a:rPr>
              <a:t>+ 1  я честно и справедливо дал оценку своей работе</a:t>
            </a:r>
            <a:endParaRPr lang="ru-RU" dirty="0" smtClean="0">
              <a:solidFill>
                <a:schemeClr val="bg2"/>
              </a:solidFill>
            </a:endParaRPr>
          </a:p>
          <a:p>
            <a:pPr hangingPunct="0"/>
            <a:r>
              <a:rPr lang="ru-RU" b="1" dirty="0" smtClean="0"/>
              <a:t> </a:t>
            </a:r>
            <a:endParaRPr lang="ru-RU" dirty="0" smtClean="0"/>
          </a:p>
          <a:p>
            <a:pPr hangingPunct="0"/>
            <a:r>
              <a:rPr lang="ru-RU" b="1" dirty="0" smtClean="0"/>
              <a:t> </a:t>
            </a:r>
            <a:endParaRPr lang="ru-RU" dirty="0" smtClean="0"/>
          </a:p>
          <a:p>
            <a:pPr hangingPunct="0"/>
            <a:r>
              <a:rPr lang="ru-RU" b="1" dirty="0" smtClean="0"/>
              <a:t> </a:t>
            </a:r>
            <a:endParaRPr lang="ru-RU" dirty="0" smtClean="0"/>
          </a:p>
          <a:p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214546" y="2071678"/>
            <a:ext cx="617387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</a:rPr>
              <a:t>Памятка</a:t>
            </a:r>
            <a:b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</a:rPr>
              <a:t>для проверки орфограммы</a:t>
            </a:r>
          </a:p>
          <a:p>
            <a:pPr lvl="3"/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Какую букву (какие буквы, часть слова) проверяешь?</a:t>
            </a:r>
          </a:p>
          <a:p>
            <a:pPr lvl="3"/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На какое правило? Определи способ проверки (какое правило следует применить, или проверить по словарям, или другой способ).</a:t>
            </a:r>
          </a:p>
          <a:p>
            <a:pPr lvl="3"/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Выполни все «шаги» (ступени) проверки, не пропусти! Сделай вывод, как писать правильно. </a:t>
            </a:r>
          </a:p>
          <a:p>
            <a:pPr lvl="3"/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Напиши правильно. </a:t>
            </a:r>
          </a:p>
          <a:p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907704" y="1844824"/>
            <a:ext cx="68077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Как подготовиться </a:t>
            </a:r>
          </a:p>
          <a:p>
            <a:pPr algn="ctr"/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к письму по памяти</a:t>
            </a:r>
          </a:p>
          <a:p>
            <a:r>
              <a:rPr lang="ru-RU" dirty="0" smtClean="0"/>
              <a:t> </a:t>
            </a:r>
          </a:p>
          <a:p>
            <a:pPr lvl="0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Прочитай текст. Выясни смысл непонятных слов. Определи, о чём говорится в тексте.</a:t>
            </a:r>
          </a:p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</a:p>
          <a:p>
            <a:pPr lvl="0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Найди в тексте слова, которые нужно проверять. Подумай, как объяснить их написание.</a:t>
            </a:r>
          </a:p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</a:p>
          <a:p>
            <a:pPr lvl="0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Выучи текст наизусть. Обрати внимание на точное употребление слов в словосочетаниях.</a:t>
            </a:r>
          </a:p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</a:p>
          <a:p>
            <a:pPr lvl="0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Ещё раз внимательно прочитай текст, чётко проговаривая каждое слово.</a:t>
            </a:r>
          </a:p>
          <a:p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8643998" cy="6240210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907704" y="3645024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051720" y="1556792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907705" y="-521261"/>
            <a:ext cx="6192688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Как подготовиться к изложению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Прочитай текст. Определи его тему и основную мысль. Озаглавь.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Найди в тексте опорные слова.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Составь план. Для этого раздели текст на части. Озаглавь каждую из них.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Найди слова, которые нужно проверять. Подумай, как объяснить их написание.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Ещё раз внимательно прочитай текст. Обрати внимание на употребление слов и словосочетаний.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   После того как напишешь изложение, не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   забудь проверить свою работу.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8643998" cy="6240210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907704" y="3645024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051720" y="1556792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907705" y="1386954"/>
            <a:ext cx="619268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907704" y="-5634536"/>
            <a:ext cx="6480720" cy="1172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Как составить план текста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Чтобы составить план текста, нужно: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Разделить текст на законченные по смыслу части.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Определить основную мысль каждой части.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Озаглавить каждую часть текста.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Тема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– это то, о чём говорится в тексте.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Тема объединяет предложения в тексте.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Основная мысль текста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– это то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главное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, о чём хотел сказать автор.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Тема и основная мысль связаны между собой.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Озаглавить текст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– это значит кратко назвать его тему или основную мысль.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8643998" cy="6240210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907704" y="3645024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051720" y="1556792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907705" y="1386954"/>
            <a:ext cx="619268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907704" y="-3664766"/>
            <a:ext cx="6480720" cy="7786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619672" y="-5203648"/>
            <a:ext cx="6840760" cy="1086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lang="en-US" sz="2000" b="1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Порядок разбора имени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существительного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Часть речи. Что обозначает, на какой вопрос отвечает.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Начальная форма (именительный падеж единственного числа).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Род. Склонение.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Падеж. Число.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Роль в предложении.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725</Words>
  <Application>Microsoft Office PowerPoint</Application>
  <PresentationFormat>Экран (4:3)</PresentationFormat>
  <Paragraphs>845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ПАМЯТКИ для 3 класса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Алекс</dc:creator>
  <cp:lastModifiedBy>Grey Wolf</cp:lastModifiedBy>
  <cp:revision>14</cp:revision>
  <dcterms:created xsi:type="dcterms:W3CDTF">2012-05-18T13:41:25Z</dcterms:created>
  <dcterms:modified xsi:type="dcterms:W3CDTF">2012-09-21T13:23:57Z</dcterms:modified>
</cp:coreProperties>
</file>