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88" r:id="rId4"/>
    <p:sldId id="364" r:id="rId5"/>
    <p:sldId id="292" r:id="rId6"/>
    <p:sldId id="365" r:id="rId7"/>
    <p:sldId id="366" r:id="rId8"/>
    <p:sldId id="367" r:id="rId9"/>
    <p:sldId id="368" r:id="rId10"/>
    <p:sldId id="336" r:id="rId11"/>
    <p:sldId id="331" r:id="rId12"/>
    <p:sldId id="335" r:id="rId13"/>
    <p:sldId id="344" r:id="rId14"/>
    <p:sldId id="352" r:id="rId15"/>
    <p:sldId id="353" r:id="rId16"/>
    <p:sldId id="332" r:id="rId17"/>
    <p:sldId id="333" r:id="rId18"/>
    <p:sldId id="334" r:id="rId19"/>
    <p:sldId id="324" r:id="rId20"/>
    <p:sldId id="348" r:id="rId21"/>
    <p:sldId id="326" r:id="rId22"/>
    <p:sldId id="350" r:id="rId23"/>
    <p:sldId id="327" r:id="rId24"/>
    <p:sldId id="351" r:id="rId25"/>
    <p:sldId id="349" r:id="rId26"/>
    <p:sldId id="328" r:id="rId27"/>
    <p:sldId id="355" r:id="rId28"/>
    <p:sldId id="267" r:id="rId29"/>
    <p:sldId id="312" r:id="rId30"/>
    <p:sldId id="313" r:id="rId31"/>
    <p:sldId id="265" r:id="rId32"/>
    <p:sldId id="266" r:id="rId33"/>
    <p:sldId id="268" r:id="rId34"/>
    <p:sldId id="270" r:id="rId35"/>
    <p:sldId id="273" r:id="rId36"/>
    <p:sldId id="354" r:id="rId37"/>
    <p:sldId id="319" r:id="rId38"/>
    <p:sldId id="272" r:id="rId39"/>
    <p:sldId id="269" r:id="rId40"/>
    <p:sldId id="275" r:id="rId41"/>
    <p:sldId id="276" r:id="rId42"/>
    <p:sldId id="281" r:id="rId43"/>
    <p:sldId id="357" r:id="rId44"/>
    <p:sldId id="35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85"/>
            <p:cNvGrpSpPr>
              <a:grpSpLocks/>
            </p:cNvGrpSpPr>
            <p:nvPr/>
          </p:nvGrpSpPr>
          <p:grpSpPr bwMode="auto">
            <a:xfrm rot="5400000">
              <a:off x="1171" y="-390"/>
              <a:ext cx="3191" cy="5328"/>
              <a:chOff x="1635" y="771"/>
              <a:chExt cx="3663" cy="4098"/>
            </a:xfrm>
          </p:grpSpPr>
          <p:grpSp>
            <p:nvGrpSpPr>
              <p:cNvPr id="6" name="Group 86"/>
              <p:cNvGrpSpPr>
                <a:grpSpLocks/>
              </p:cNvGrpSpPr>
              <p:nvPr/>
            </p:nvGrpSpPr>
            <p:grpSpPr bwMode="auto">
              <a:xfrm>
                <a:off x="1635" y="781"/>
                <a:ext cx="733" cy="4088"/>
                <a:chOff x="1635" y="781"/>
                <a:chExt cx="733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9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7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2605" y="771"/>
                <a:ext cx="735" cy="4088"/>
                <a:chOff x="1635" y="782"/>
                <a:chExt cx="735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4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96"/>
              <p:cNvGrpSpPr>
                <a:grpSpLocks/>
              </p:cNvGrpSpPr>
              <p:nvPr/>
            </p:nvGrpSpPr>
            <p:grpSpPr bwMode="auto">
              <a:xfrm>
                <a:off x="3594" y="781"/>
                <a:ext cx="734" cy="4088"/>
                <a:chOff x="1635" y="781"/>
                <a:chExt cx="734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8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01"/>
              <p:cNvGrpSpPr>
                <a:grpSpLocks/>
              </p:cNvGrpSpPr>
              <p:nvPr/>
            </p:nvGrpSpPr>
            <p:grpSpPr bwMode="auto">
              <a:xfrm>
                <a:off x="4564" y="771"/>
                <a:ext cx="734" cy="4088"/>
                <a:chOff x="1635" y="782"/>
                <a:chExt cx="734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4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0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8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3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4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D07D-BD38-4384-AA34-1B1B4152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3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71600" y="1628800"/>
            <a:ext cx="6696744" cy="932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b="1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Олимпийские Игры в древности</a:t>
            </a:r>
            <a:endParaRPr lang="ru-RU" sz="3200" b="1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3076" name="Picture 4" descr="http://img0.liveinternet.ru/images/attach/c/6/90/115/90115296_1344176024_image01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780928"/>
            <a:ext cx="4032448" cy="275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1988840"/>
            <a:ext cx="6048672" cy="1512168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600" dirty="0" smtClean="0">
                <a:latin typeface="Arial Black" pitchFamily="34" charset="0"/>
              </a:rPr>
              <a:t>Согласно договору о проведении торжеств, а также для того, чтобы дать возможность атлетам и гостям прибыть на соревнования, объявлялось священное перемирие., которое объявлялось особыми герольдами.</a:t>
            </a:r>
            <a:endParaRPr lang="ru-RU" sz="1600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gray">
          <a:xfrm>
            <a:off x="3059832" y="5373216"/>
            <a:ext cx="5832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В это время нельзя было вести войну не только в Элиде, но и в других частях Эллады.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7848103" cy="935433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Праздник повторялся каждые четыре года, которые и составляли "олимпиаду" - греческий олимпийский год.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37890" name="Picture 2" descr="http://img508.imageshack.us/img508/1328/sparta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2408437" cy="1768697"/>
          </a:xfrm>
          <a:prstGeom prst="rect">
            <a:avLst/>
          </a:prstGeom>
          <a:noFill/>
        </p:spPr>
      </p:pic>
      <p:pic>
        <p:nvPicPr>
          <p:cNvPr id="37892" name="Picture 4" descr="http://ic.pics.livejournal.com/nionila/10659773/550254/550254_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573016"/>
            <a:ext cx="1440160" cy="1730425"/>
          </a:xfrm>
          <a:prstGeom prst="rect">
            <a:avLst/>
          </a:prstGeom>
          <a:noFill/>
        </p:spPr>
      </p:pic>
      <p:pic>
        <p:nvPicPr>
          <p:cNvPr id="37894" name="Picture 6" descr="http://norbekovclub.com/upload/blog/b5b/b5b1e4ebc1c3b488e7236e9441b4cf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3501008"/>
            <a:ext cx="1584176" cy="1736271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27784" y="404664"/>
            <a:ext cx="410445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«Олимпиада»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1520" y="2996952"/>
            <a:ext cx="2592288" cy="3334869"/>
            <a:chOff x="251520" y="2996952"/>
            <a:chExt cx="2592288" cy="3334869"/>
          </a:xfrm>
        </p:grpSpPr>
        <p:pic>
          <p:nvPicPr>
            <p:cNvPr id="6" name="Picture 10" descr="http://900igr.net/datai/fizkultura/Igry-v-Gretsii/0006-005-Vidi-olimpijskikh-igr-v-Gretsii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520" y="2996952"/>
              <a:ext cx="2592288" cy="3334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96" name="Picture 8" descr="http://bumagushki.ru/_ph/209/2/57240714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55576" y="2996952"/>
              <a:ext cx="2016224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6264696" cy="2088232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 В случае нарушения священного перемирия, называемого "</a:t>
            </a:r>
            <a:r>
              <a:rPr lang="ru-RU" sz="1800" dirty="0" err="1" smtClean="0">
                <a:latin typeface="Arial Black" pitchFamily="34" charset="0"/>
              </a:rPr>
              <a:t>экихирия</a:t>
            </a:r>
            <a:r>
              <a:rPr lang="ru-RU" sz="1800" dirty="0" smtClean="0">
                <a:latin typeface="Arial Black" pitchFamily="34" charset="0"/>
              </a:rPr>
              <a:t>", жители Эллады имели право наложить на нарушителя денежный штраф и лишить город или человека права участия в предстоящих Олимпийских играх.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67586" name="Picture 2" descr="http://lib.gendocs.ru/tw_files2/urls_1676/5/d-4234/7z-docs/1_html_m6eba405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3573016"/>
            <a:ext cx="4320480" cy="2635496"/>
          </a:xfrm>
          <a:prstGeom prst="rect">
            <a:avLst/>
          </a:prstGeom>
          <a:noFill/>
        </p:spPr>
      </p:pic>
      <p:pic>
        <p:nvPicPr>
          <p:cNvPr id="67588" name="Picture 4" descr="http://www.russiansanfran.com/ic/lenta.ru:8000/sport/2004/03/25/flame/pic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4430758"/>
            <a:ext cx="2334515" cy="1908811"/>
          </a:xfrm>
          <a:prstGeom prst="rect">
            <a:avLst/>
          </a:prstGeom>
          <a:noFill/>
        </p:spPr>
      </p:pic>
      <p:pic>
        <p:nvPicPr>
          <p:cNvPr id="7" name="Picture 2" descr="http://i.radikal.com.tr/644x385/2010/02/11/fft5_mf357900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1412776"/>
            <a:ext cx="2304256" cy="20162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404664"/>
            <a:ext cx="410445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«Олимпиада»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869160"/>
            <a:ext cx="4680520" cy="165618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Исключение было сделано в пользу римлян, которые, как хозяева земли, могли изменять по своему произволу религиозные обычаи.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3888432" cy="403244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Праздник происходил в первое полнолуние после летнего солнцестояния и длился пять дней, из которых одна часть была посвящена состязаниям, другая часть — религиозным обрядам  с жертвоприношениями, процессиями и общественными пирами в честь победителей. </a:t>
            </a:r>
          </a:p>
          <a:p>
            <a:pPr>
              <a:buBlip>
                <a:blip r:embed="rId2"/>
              </a:buBlip>
            </a:pPr>
            <a:endParaRPr lang="ru-RU" sz="1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106688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Правила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gray">
          <a:xfrm>
            <a:off x="4860032" y="1340768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Первоначально в Олимпиадах принимали участие только жители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Пелопонесса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Затем в них стали участвовать и представители соседних государств - Коринфа, Спарты и др. В период с </a:t>
            </a:r>
            <a:r>
              <a:rPr lang="en-US" kern="0" dirty="0" smtClean="0">
                <a:solidFill>
                  <a:srgbClr val="000000"/>
                </a:solidFill>
                <a:latin typeface="Arial Black" pitchFamily="34" charset="0"/>
              </a:rPr>
              <a:t>V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 до II в. до н. э. в Олимпийских играх могли участвовать только свободнорожденные греки. Рабы и люди негреческого происхождения к Играм не допускались.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178696" cy="868363"/>
          </a:xfrm>
        </p:spPr>
        <p:txBody>
          <a:bodyPr/>
          <a:lstStyle/>
          <a:p>
            <a:r>
              <a:rPr lang="ru-RU" dirty="0" smtClean="0">
                <a:latin typeface="Franklin Gothic Demi Cond" pitchFamily="34" charset="0"/>
              </a:rPr>
              <a:t>Правила 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3356992"/>
            <a:ext cx="4824536" cy="1656184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Женщинам запрещалось смотреть Игры. Только одна женщина - жрица богини Деметры имела право наблюдать за играми из ложи.  </a:t>
            </a:r>
            <a:endParaRPr lang="ru-RU" sz="18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gray">
          <a:xfrm>
            <a:off x="3923928" y="4869160"/>
            <a:ext cx="45365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Женщину, обнаруженную на стадионе, по закону полагалось сбросить со скалы. Это правило нарушили лишь однажды.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320480" cy="1944216"/>
          </a:xfrm>
        </p:spPr>
        <p:txBody>
          <a:bodyPr/>
          <a:lstStyle/>
          <a:p>
            <a:pPr lvl="0"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Женщины не участвовали в Олимпийских играх. Но они могли стать олимпийскими чемпионами заочно — просто прислав свою колесницу.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8" name="Picture 2" descr="http://sfw.so/uploads/posts/2008-05/thumbs/1211320735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3720850" cy="2784308"/>
          </a:xfrm>
          <a:prstGeom prst="rect">
            <a:avLst/>
          </a:prstGeom>
          <a:noFill/>
        </p:spPr>
      </p:pic>
      <p:pic>
        <p:nvPicPr>
          <p:cNvPr id="33796" name="Picture 4" descr="http://st-listas.20minutos.es/images/2012-07/337102/3620482_249px.jpg?13421783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1368152" cy="286112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3798" name="Picture 6" descr="http://900igr.net/thumbi/fizkultura/Olimpijskie-igry-v-Gretsii/0009-011-Interes-zritelej-na-Olimpijskikh-igrakh-takzhe-vyzyvali-gonki-kolesnit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340768"/>
            <a:ext cx="3744416" cy="194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 rot="16200000">
            <a:off x="-468560" y="1844824"/>
            <a:ext cx="5400600" cy="3816424"/>
          </a:xfrm>
          <a:prstGeom prst="horizontalScroll">
            <a:avLst>
              <a:gd name="adj" fmla="val 9388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 rot="16200000">
            <a:off x="4283968" y="1916832"/>
            <a:ext cx="5400600" cy="3672408"/>
          </a:xfrm>
          <a:prstGeom prst="horizontalScroll">
            <a:avLst>
              <a:gd name="adj" fmla="val 9388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268760"/>
            <a:ext cx="3096344" cy="4680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Ференика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- дочь знаменитого кулачного бойца, в роду у которой уже было несколько победителей Игр, сама руководила подготовкой своего сына к Играм. Когда юноша отправился в Олимпию,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Ференика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переодевшись в костюм учителя гимнастики, последовала за ним. Ее сын одержал победу в кулачном поединке.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436096" y="1340768"/>
            <a:ext cx="2808312" cy="4608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Обрадованная мать, забыв об осторожности, бросилась его поздравлять. Все поняли, что период ними переодетая женщина. По закону нарушительницу следовало предать смерти, но  она была дочерью, сестрой и женой, а теперь еще и матерью олимпийского чемпиона!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2770" name="Picture 2" descr="http://wiki.wildberries.ru/img/2012/04/0008-008-Peplos-nosili-spartan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8897" y="2924944"/>
            <a:ext cx="1322067" cy="322455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260648"/>
            <a:ext cx="576064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Исключение из правил…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 rot="16200000">
            <a:off x="3455876" y="-1863588"/>
            <a:ext cx="2304256" cy="8568952"/>
          </a:xfrm>
          <a:prstGeom prst="horizontalScroll">
            <a:avLst>
              <a:gd name="adj" fmla="val 9388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412776"/>
            <a:ext cx="8229600" cy="2088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Просьбы зрителей спасли ее. Судьи помиловали женщину, но с этого дня ввели новое правило - теперь не только атлеты должны были стоять на поле абсолютно голыми. , но и тренеры, сопровождающих атлетов, должны во время Игр, сидеть обнаженными за особой оградой.   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gray">
          <a:xfrm>
            <a:off x="251520" y="3933056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Древнегреческие атлеты соревновались обнаженными (от этого слова ("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гимнос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") происходит слово "гимнастика"). Атлеты вовсе не стыдились наготы - постыдным считалось некрасивое, нетренированное тело.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sportschools.ru/UserFiles/Image/Vidy_Sporta/olimpiyskie-ig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789040"/>
            <a:ext cx="3579590" cy="264078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260648"/>
            <a:ext cx="576064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Исключение из правил…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84784"/>
            <a:ext cx="5760640" cy="5040560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Некоторые исследователи утверждают, что Олимпийские игры проводились в честь праздника урожая. Поэтому и победители награждались оливковой веткой и венком. Время проведения Игр - август-сентябрь как бы подтверждает эту версию.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Arial Black" pitchFamily="34" charset="0"/>
              </a:rPr>
              <a:t>Слава Олимпии в древнем мире была очень велика. Ее прославляли поэты, о ней слагали мифы и легенды. Пиндар посвятил Олимпии и играм многие из своих од. </a:t>
            </a: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</a:rPr>
              <a:t>"Нет другой </a:t>
            </a:r>
            <a:r>
              <a:rPr lang="ru-RU" sz="1800" i="1" dirty="0" err="1" smtClean="0">
                <a:solidFill>
                  <a:srgbClr val="C00000"/>
                </a:solidFill>
                <a:latin typeface="Arial Black" pitchFamily="34" charset="0"/>
              </a:rPr>
              <a:t>эвезды</a:t>
            </a: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</a:rPr>
              <a:t>, благороднее солнца, дающей столько тепла и блеска в пустыне неба. Так и мы прославляем те, что из всех Игр благородней, - Олимпийские игры" </a:t>
            </a:r>
            <a:r>
              <a:rPr lang="ru-RU" sz="1800" dirty="0" smtClean="0">
                <a:latin typeface="Arial Black" pitchFamily="34" charset="0"/>
              </a:rPr>
              <a:t>писал поэт.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66562" name="Picture 2" descr="http://lib.gendocs.ru/tw_files2/urls_1676/5/d-4234/7z-docs/1_html_m7baf623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1412776"/>
            <a:ext cx="2818599" cy="49325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2123728" y="260648"/>
            <a:ext cx="482453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Время  проведения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6"/>
            <a:ext cx="8568952" cy="2592288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600" dirty="0" smtClean="0">
                <a:latin typeface="Arial Black" pitchFamily="34" charset="0"/>
              </a:rPr>
              <a:t>Олимпия находилась в Северо-западной части Пелопоннеса, в 20 км от Ионического моря, 275 км от Афин и 127 км от Спарты. С южной стороны ее омывала река </a:t>
            </a:r>
            <a:r>
              <a:rPr lang="ru-RU" sz="1600" dirty="0" err="1" smtClean="0">
                <a:latin typeface="Arial Black" pitchFamily="34" charset="0"/>
              </a:rPr>
              <a:t>Алфей</a:t>
            </a:r>
            <a:r>
              <a:rPr lang="ru-RU" sz="1600" dirty="0" smtClean="0">
                <a:latin typeface="Arial Black" pitchFamily="34" charset="0"/>
              </a:rPr>
              <a:t>, с западной - река Кладей, а с северной находилась гора </a:t>
            </a:r>
            <a:r>
              <a:rPr lang="ru-RU" sz="1600" dirty="0" err="1" smtClean="0">
                <a:latin typeface="Arial Black" pitchFamily="34" charset="0"/>
              </a:rPr>
              <a:t>Кронос</a:t>
            </a:r>
            <a:r>
              <a:rPr lang="ru-RU" sz="1600" dirty="0" smtClean="0">
                <a:latin typeface="Arial Black" pitchFamily="34" charset="0"/>
              </a:rPr>
              <a:t>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itchFamily="34" charset="0"/>
              </a:rPr>
              <a:t>На востоке простиралась низина, заливаемая в половодье водами </a:t>
            </a:r>
            <a:r>
              <a:rPr lang="ru-RU" sz="1600" dirty="0" err="1" smtClean="0">
                <a:latin typeface="Arial Black" pitchFamily="34" charset="0"/>
              </a:rPr>
              <a:t>Алфея</a:t>
            </a:r>
            <a:r>
              <a:rPr lang="ru-RU" sz="1600" dirty="0" smtClean="0">
                <a:latin typeface="Arial Black" pitchFamily="34" charset="0"/>
              </a:rPr>
              <a:t>. </a:t>
            </a:r>
          </a:p>
          <a:p>
            <a:pPr algn="ctr">
              <a:buClr>
                <a:srgbClr val="FFFFFF"/>
              </a:buClr>
            </a:pPr>
            <a:r>
              <a:rPr lang="ru-RU" sz="1600" dirty="0" smtClean="0">
                <a:latin typeface="Arial Black" pitchFamily="34" charset="0"/>
              </a:rPr>
              <a:t>Выбор для олимпийского стадиона у горы </a:t>
            </a:r>
            <a:r>
              <a:rPr lang="ru-RU" sz="1600" dirty="0" err="1" smtClean="0">
                <a:latin typeface="Arial Black" pitchFamily="34" charset="0"/>
              </a:rPr>
              <a:t>Кронос</a:t>
            </a:r>
            <a:r>
              <a:rPr lang="ru-RU" sz="1600" dirty="0" smtClean="0">
                <a:latin typeface="Arial Black" pitchFamily="34" charset="0"/>
              </a:rPr>
              <a:t> объясняется тем, что склоны служили естественной трибуной для зрителей на которой располагалось </a:t>
            </a:r>
          </a:p>
          <a:p>
            <a:pPr algn="ctr">
              <a:buClr>
                <a:srgbClr val="FFFFFF"/>
              </a:buClr>
            </a:pPr>
            <a:r>
              <a:rPr lang="ru-RU" sz="1600" dirty="0" smtClean="0">
                <a:latin typeface="Arial Black" pitchFamily="34" charset="0"/>
              </a:rPr>
              <a:t>по 40 тыс. человек.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82946" name="Picture 2" descr="http://ns1.athens-limo.com/images/overnight-tours/olympi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196752"/>
            <a:ext cx="3600400" cy="2623945"/>
          </a:xfrm>
          <a:prstGeom prst="rect">
            <a:avLst/>
          </a:prstGeom>
          <a:noFill/>
        </p:spPr>
      </p:pic>
      <p:pic>
        <p:nvPicPr>
          <p:cNvPr id="82948" name="Picture 4" descr="http://www.theepochtimes.com/n2/images/stories/large/2008/07/29/10_Olympo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96752"/>
            <a:ext cx="3960440" cy="26606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3275856" y="260648"/>
            <a:ext cx="252028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noProof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Олимпия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68552" cy="5040560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На территории Олимпии находились: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ипподром (730-336 м) на котором устраивались конные скачки;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олимпийский стадион с местами на 50 тыс. зрителей и ареной примерно 213х29 м; </a:t>
            </a:r>
          </a:p>
          <a:p>
            <a:pPr>
              <a:buBlip>
                <a:blip r:embed="rId2"/>
              </a:buBlip>
            </a:pPr>
            <a:r>
              <a:rPr lang="ru-RU" sz="1800" dirty="0" err="1" smtClean="0">
                <a:latin typeface="Arial Black" pitchFamily="34" charset="0"/>
              </a:rPr>
              <a:t>гимнасий</a:t>
            </a:r>
            <a:r>
              <a:rPr lang="ru-RU" sz="1800" dirty="0" smtClean="0">
                <a:latin typeface="Arial Black" pitchFamily="34" charset="0"/>
              </a:rPr>
              <a:t>, двор, окруженный колоннадой, с дорожками для бега, площадками для метаний, борьбы, для различных упражнений, игр с мячом, комнатами для гигиенических процедур, банями и др.;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к </a:t>
            </a:r>
            <a:r>
              <a:rPr lang="ru-RU" sz="1800" dirty="0" err="1" smtClean="0">
                <a:latin typeface="Arial Black" pitchFamily="34" charset="0"/>
              </a:rPr>
              <a:t>гимнасию</a:t>
            </a:r>
            <a:r>
              <a:rPr lang="ru-RU" sz="1800" dirty="0" smtClean="0">
                <a:latin typeface="Arial Black" pitchFamily="34" charset="0"/>
              </a:rPr>
              <a:t> примыкали жилые помещения для участников Олимпийских игр.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Picture 2" descr="http://lib.rus.ec/i/63/166863/i_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3384376" cy="49685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3131840" y="260648"/>
            <a:ext cx="252028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noProof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Олимпия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6408712" cy="2088232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Первый исторический факт, связанный с олимпийскими играми — это возобновление их царём Элиды </a:t>
            </a:r>
            <a:r>
              <a:rPr lang="ru-RU" sz="1800" dirty="0" err="1" smtClean="0">
                <a:latin typeface="Arial Black" pitchFamily="34" charset="0"/>
              </a:rPr>
              <a:t>Ифитом</a:t>
            </a:r>
            <a:r>
              <a:rPr lang="ru-RU" sz="1800" dirty="0" smtClean="0">
                <a:latin typeface="Arial Black" pitchFamily="34" charset="0"/>
              </a:rPr>
              <a:t> и законодателем Спарты Ликургом, имена которых были начертаны на диске, хранившемся в </a:t>
            </a:r>
            <a:r>
              <a:rPr lang="ru-RU" sz="1800" dirty="0" err="1" smtClean="0">
                <a:latin typeface="Arial Black" pitchFamily="34" charset="0"/>
              </a:rPr>
              <a:t>Гереоне</a:t>
            </a:r>
            <a:r>
              <a:rPr lang="ru-RU" sz="1800" dirty="0" smtClean="0">
                <a:latin typeface="Arial Black" pitchFamily="34" charset="0"/>
              </a:rPr>
              <a:t>  (в Олимпии).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gray">
          <a:xfrm>
            <a:off x="323528" y="4869160"/>
            <a:ext cx="8496944" cy="17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основании собранных материалов античные авторы решили начать отсчёт Олимпиад с 776 до н. э.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Именно этот год выбит на найденной мраморной плите, на которой высечено имя Олимпийского победителя в беге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</a:rPr>
              <a:t>эллийского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 пекаря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</a:rPr>
              <a:t>Корэба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2" descr="http://egofree.ru/wp-content/uploads/2012/09/imperia2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1916832"/>
            <a:ext cx="2029005" cy="2808312"/>
          </a:xfrm>
          <a:prstGeom prst="rect">
            <a:avLst/>
          </a:prstGeom>
          <a:noFill/>
        </p:spPr>
      </p:pic>
      <p:pic>
        <p:nvPicPr>
          <p:cNvPr id="6" name="Picture 2" descr="http://sfw.so/uploads/posts/2008-05/1211320733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068960"/>
            <a:ext cx="3533274" cy="173719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1907704" y="260648"/>
            <a:ext cx="568863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noProof="0" dirty="0" smtClean="0">
                <a:solidFill>
                  <a:srgbClr val="FFFFFF"/>
                </a:solidFill>
                <a:latin typeface="Franklin Gothic Demi Cond" pitchFamily="34" charset="0"/>
                <a:ea typeface="+mj-ea"/>
                <a:cs typeface="+mj-cs"/>
              </a:rPr>
              <a:t>Олимпийские  игры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4714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Древняя традиция.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43608" y="2708920"/>
            <a:ext cx="6336704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Самое мирное и дружественное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771800" y="3789040"/>
            <a:ext cx="590465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Franklin Gothic Heavy" pitchFamily="34" charset="0"/>
              </a:rPr>
              <a:t>собрание  народов мира...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http://900igr.net/datai/fizkultura/Olimpijskie-igry-v-Gretsii/0007-005-Pjat-nezabyvaemykh-dnej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645024"/>
            <a:ext cx="14859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312368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Подготовка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064896" cy="1368152"/>
          </a:xfrm>
        </p:spPr>
        <p:txBody>
          <a:bodyPr/>
          <a:lstStyle/>
          <a:p>
            <a:pPr algn="ctr">
              <a:buClr>
                <a:srgbClr val="FFFFFF"/>
              </a:buCl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Все желающие принять участие в Играх, за год от их открытия вносились в особые списки. Они давали клятву, что будут готовиться к предстоящим соревнованиям не менее 10 месяцев.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5517232"/>
            <a:ext cx="4038600" cy="1008112"/>
          </a:xfrm>
        </p:spPr>
        <p:txBody>
          <a:bodyPr/>
          <a:lstStyle/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Пребывание в специальных школах оплачивал сам участник.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gray">
          <a:xfrm>
            <a:off x="323528" y="2564904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Blip>
                <a:blip r:embed="rId2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30 дней до открытия Игр все участники прибывали в Олимпию на </a:t>
            </a:r>
            <a:r>
              <a:rPr lang="ru-RU" sz="1600" kern="0" dirty="0" smtClean="0">
                <a:solidFill>
                  <a:srgbClr val="000000"/>
                </a:solidFill>
                <a:latin typeface="Arial Black" pitchFamily="34" charset="0"/>
              </a:rPr>
              <a:t> общий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сбор. Их размещали в помещениях, примыкавших к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гимнасии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Прибывшие на соревнования атлеты приступали к тренировкам под присмотрам специальных судей ("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элланодиков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"), которые затем занимались допуском спортсменов </a:t>
            </a:r>
            <a:r>
              <a:rPr lang="ru-RU" sz="1600" kern="0" dirty="0" smtClean="0">
                <a:solidFill>
                  <a:srgbClr val="000000"/>
                </a:solidFill>
                <a:latin typeface="Arial Black" pitchFamily="34" charset="0"/>
              </a:rPr>
              <a:t>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Игры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9874" name="Picture 2" descr="http://www.historyonthenet.com/Greece/images/ancientolympic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539186"/>
            <a:ext cx="4320480" cy="283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978896" cy="868363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Порядок  проведения …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1944216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Желающие состязаться должны были в Олимпийской гимназии предварительно показать своё искусство перед  судьями.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528392" cy="4733925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Порядок состязаний объявлялся публике посредством белой вывески. 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Перед состязанием все желающие участвовать в нём вынимали жребий для определения порядка, в каком будут выходить на борьбу, после чего герольд объявлял во всеуслышание имя и страну выходящего на состязание.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5" name="Picture 2" descr="http://img1.liveinternet.ru/images/attach/c/6/90/115/90115297_1344176051_image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30105" y="2636912"/>
            <a:ext cx="1806069" cy="1944216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6/90/115/90115297_1344176051_image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64904"/>
            <a:ext cx="1803473" cy="2088232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6/90/115/90115297_1344176051_image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4581128"/>
            <a:ext cx="2088232" cy="1858271"/>
          </a:xfrm>
          <a:prstGeom prst="rect">
            <a:avLst/>
          </a:prstGeom>
          <a:noFill/>
        </p:spPr>
      </p:pic>
      <p:pic>
        <p:nvPicPr>
          <p:cNvPr id="25602" name="Picture 2" descr="http://lyderis.eu/wp-content/uploads/2011/06/graikija-150x1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4653136"/>
            <a:ext cx="1212726" cy="186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lib.znate.ru/pars_docs/refs/101/100253/100253_html_786abd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412776"/>
            <a:ext cx="2596288" cy="400570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3972" name="Picture 4" descr="http://img-fotki.yandex.ru/get/9322/170767891.5/0_f073a_9ee9bb26_L.pn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 l="9537"/>
          <a:stretch>
            <a:fillRect/>
          </a:stretch>
        </p:blipFill>
        <p:spPr bwMode="auto">
          <a:xfrm>
            <a:off x="539552" y="1700808"/>
            <a:ext cx="1869288" cy="3744416"/>
          </a:xfrm>
          <a:prstGeom prst="rect">
            <a:avLst/>
          </a:prstGeom>
          <a:noFill/>
          <a:effectLst/>
        </p:spPr>
      </p:pic>
      <p:sp>
        <p:nvSpPr>
          <p:cNvPr id="11265" name="AutoShape 1"/>
          <p:cNvSpPr>
            <a:spLocks noChangeArrowheads="1"/>
          </p:cNvSpPr>
          <p:nvPr/>
        </p:nvSpPr>
        <p:spPr bwMode="auto">
          <a:xfrm rot="16200000">
            <a:off x="2339752" y="1556792"/>
            <a:ext cx="3528392" cy="3528392"/>
          </a:xfrm>
          <a:prstGeom prst="horizontalScroll">
            <a:avLst>
              <a:gd name="adj" fmla="val 9388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2483768" y="1700808"/>
            <a:ext cx="3024336" cy="3240360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"Я клянусь, 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что, прибывая 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на Олимпийские Игры, я буду соревноваться честно и согласно правилам, а своим участием - прославлять свою страну и спорт".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 bwMode="gray">
          <a:xfrm>
            <a:off x="1187624" y="5517232"/>
            <a:ext cx="76683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В первый день Олимпийских Игр приносились жертвы богам, а атлеты давали клятву перед статуей Зевса.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024336" cy="868363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КЛЯТВА …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9752" y="1340768"/>
            <a:ext cx="6552728" cy="1944216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Наградой за победу служил венок из дикой оливы. Победителя ставили на бронзовый треножник и давали ему в руки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 пальмовые ветви.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188640"/>
            <a:ext cx="2746648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Награды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52226" name="Picture 2" descr="http://www.library.kherson.ua/klas/ZNZ28/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2636912"/>
            <a:ext cx="1872208" cy="192913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4581128"/>
            <a:ext cx="4392488" cy="1944216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Победитель, помимо славы для себя лично, прославлял ещё и своё государство, которое предоставляло ему за это разные льготы и привилегии. </a:t>
            </a:r>
          </a:p>
          <a:p>
            <a:endParaRPr lang="ru-RU" dirty="0"/>
          </a:p>
        </p:txBody>
      </p:sp>
      <p:pic>
        <p:nvPicPr>
          <p:cNvPr id="8" name="Picture 4" descr="http://img0.liveinternet.ru/images/attach/b/3/28/225/28225033_IMGP2256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483768" y="2780928"/>
            <a:ext cx="2232248" cy="35550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http://img0.liveinternet.ru/images/attach/b/3/28/225/28225033_IMGP2256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251520" y="1412776"/>
            <a:ext cx="2448272" cy="40490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3816424" cy="5111898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Афины давали победителю денежную премию, впрочем, сумма была умеренная. 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С 540 г. до н. э. </a:t>
            </a:r>
            <a:r>
              <a:rPr lang="ru-RU" sz="1800" dirty="0" err="1" smtClean="0">
                <a:latin typeface="Arial Black" pitchFamily="34" charset="0"/>
              </a:rPr>
              <a:t>элейцы</a:t>
            </a:r>
            <a:r>
              <a:rPr lang="ru-RU" sz="1800" dirty="0" smtClean="0">
                <a:latin typeface="Arial Black" pitchFamily="34" charset="0"/>
              </a:rPr>
              <a:t> разрешали ставить статую победителя в </a:t>
            </a:r>
            <a:r>
              <a:rPr lang="ru-RU" sz="1800" dirty="0" err="1" smtClean="0">
                <a:latin typeface="Arial Black" pitchFamily="34" charset="0"/>
              </a:rPr>
              <a:t>Альтисе</a:t>
            </a:r>
            <a:r>
              <a:rPr lang="ru-RU" sz="1800" dirty="0" smtClean="0">
                <a:latin typeface="Arial Black" pitchFamily="34" charset="0"/>
              </a:rPr>
              <a:t>.  По возвращении домой ему устраивали триумф, сочиняли в его честь песни и награждали различными способами; в Афинах победитель Олимпиады имел право жить на казённый счёт в Пританее, что считалось очень почётным.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260648"/>
            <a:ext cx="2674640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Награды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52226" name="Picture 2" descr="http://www.library.kherson.ua/klas/ZNZ28/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412776"/>
            <a:ext cx="1207977" cy="1123908"/>
          </a:xfrm>
          <a:prstGeom prst="rect">
            <a:avLst/>
          </a:prstGeom>
          <a:noFill/>
        </p:spPr>
      </p:pic>
      <p:pic>
        <p:nvPicPr>
          <p:cNvPr id="7" name="Picture 8" descr="http://tio.by/uploads/tinymce_images/OLIMPIA/3f203d34621855cfb001362930c655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708920"/>
            <a:ext cx="450049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269929" cy="5039890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Достижения спортсменов этих игр и в наши дни восхищают и потрясают наше воображение. Победители Олимпийских игр запечатлены в скульптурах, в рисунках на различных изделиях (чашах, вазах и др.) Неоднократным победителем Пифийских игр был </a:t>
            </a:r>
            <a:r>
              <a:rPr lang="ru-RU" sz="1800" dirty="0" err="1" smtClean="0">
                <a:latin typeface="Arial Black" pitchFamily="34" charset="0"/>
              </a:rPr>
              <a:t>Фаилл</a:t>
            </a:r>
            <a:r>
              <a:rPr lang="ru-RU" sz="1800" dirty="0" smtClean="0">
                <a:latin typeface="Arial Black" pitchFamily="34" charset="0"/>
              </a:rPr>
              <a:t>, о котором надпись на мраморных плитах сообщает, что он прыгнул в длину на 16 метров.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93186" name="Picture 2" descr="http://s1shop.com/images/Audiobooks/greek-gods-heroes-and-men-unabridged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39552" y="1268760"/>
            <a:ext cx="363080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040560" cy="108012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Об Олимпийских   Играх…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392488" cy="4824536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Вначале Олимпийские игры не нумеровались, а назывались по имени победителя в единственном виде состязаний, беге на стадию. </a:t>
            </a:r>
          </a:p>
          <a:p>
            <a:pPr algn="ctr"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Имена победителей впервые собрал </a:t>
            </a:r>
            <a:r>
              <a:rPr lang="ru-RU" sz="1800" dirty="0" err="1" smtClean="0">
                <a:latin typeface="Arial Black" pitchFamily="34" charset="0"/>
              </a:rPr>
              <a:t>Парабаллон</a:t>
            </a:r>
            <a:r>
              <a:rPr lang="ru-RU" sz="1800" dirty="0" smtClean="0">
                <a:latin typeface="Arial Black" pitchFamily="34" charset="0"/>
              </a:rPr>
              <a:t> из Элиды. </a:t>
            </a:r>
            <a:r>
              <a:rPr lang="ru-RU" sz="1800" dirty="0" err="1" smtClean="0">
                <a:latin typeface="Arial Black" pitchFamily="34" charset="0"/>
              </a:rPr>
              <a:t>Гиппий</a:t>
            </a:r>
            <a:r>
              <a:rPr lang="ru-RU" sz="1800" dirty="0" smtClean="0">
                <a:latin typeface="Arial Black" pitchFamily="34" charset="0"/>
              </a:rPr>
              <a:t> из Элиды упорядочил, расставил по порядку и пронумеровал Олимпийские игры на рубеже V—IV вв. до н. э., Аристотель позднее также составил список Олимпийских игр.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716016" y="3645024"/>
            <a:ext cx="4032448" cy="288032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Олимпийские игры были запрещены христианами в 1-м году 293-й Олимпиады (394 г.) императором Феодосием как языческие и были заново возрождены лишь в 1896 г. по инициативе Пьера де Кубертена.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5" name="Picture 4" descr="http://sfw.so/uploads/posts/2008-05/1211320790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268760"/>
            <a:ext cx="1584176" cy="2297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oomerang2x.ru/wp-content/uploads/2013/05/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476672"/>
            <a:ext cx="8229600" cy="11829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Пять  дней…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128792" cy="1080120"/>
          </a:xfrm>
        </p:spPr>
        <p:txBody>
          <a:bodyPr/>
          <a:lstStyle/>
          <a:p>
            <a:pPr algn="ctr" eaLnBrk="1" hangingPunct="1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Виды состязаний</a:t>
            </a:r>
          </a:p>
        </p:txBody>
      </p:sp>
      <p:sp>
        <p:nvSpPr>
          <p:cNvPr id="1030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35696" y="1628800"/>
            <a:ext cx="1152525" cy="1152525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Бег </a:t>
            </a:r>
          </a:p>
        </p:txBody>
      </p:sp>
      <p:sp>
        <p:nvSpPr>
          <p:cNvPr id="1031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7864" y="3284984"/>
            <a:ext cx="1944737" cy="1152525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Пятиборье </a:t>
            </a:r>
          </a:p>
        </p:txBody>
      </p:sp>
      <p:sp>
        <p:nvSpPr>
          <p:cNvPr id="1032" name="AutoShape 5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2120" y="1484784"/>
            <a:ext cx="2664296" cy="1008409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Прыжки в длину</a:t>
            </a:r>
          </a:p>
        </p:txBody>
      </p:sp>
      <p:sp>
        <p:nvSpPr>
          <p:cNvPr id="1033" name="AutoShape 5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216" y="3356992"/>
            <a:ext cx="1440160" cy="1081087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Борьба </a:t>
            </a:r>
          </a:p>
        </p:txBody>
      </p:sp>
      <p:sp>
        <p:nvSpPr>
          <p:cNvPr id="1034" name="AutoShape 5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229200"/>
            <a:ext cx="2519959" cy="1080120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Гонки </a:t>
            </a:r>
          </a:p>
          <a:p>
            <a:pPr algn="ctr" eaLnBrk="0" hangingPunct="0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на колесницах</a:t>
            </a:r>
          </a:p>
        </p:txBody>
      </p:sp>
      <p:sp>
        <p:nvSpPr>
          <p:cNvPr id="359486" name="Line 62"/>
          <p:cNvSpPr>
            <a:spLocks noChangeShapeType="1"/>
          </p:cNvSpPr>
          <p:nvPr/>
        </p:nvSpPr>
        <p:spPr bwMode="auto">
          <a:xfrm flipH="1">
            <a:off x="3131840" y="4581128"/>
            <a:ext cx="792162" cy="6477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>
            <a:off x="5220072" y="4581128"/>
            <a:ext cx="792163" cy="57626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59488" name="Line 64"/>
          <p:cNvSpPr>
            <a:spLocks noChangeShapeType="1"/>
          </p:cNvSpPr>
          <p:nvPr/>
        </p:nvSpPr>
        <p:spPr bwMode="auto">
          <a:xfrm flipH="1" flipV="1">
            <a:off x="3347864" y="2420888"/>
            <a:ext cx="576263" cy="7207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59489" name="Line 65"/>
          <p:cNvSpPr>
            <a:spLocks noChangeShapeType="1"/>
          </p:cNvSpPr>
          <p:nvPr/>
        </p:nvSpPr>
        <p:spPr bwMode="auto">
          <a:xfrm flipV="1">
            <a:off x="4860032" y="2348880"/>
            <a:ext cx="649287" cy="86518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39" name="AutoShape 6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560" y="4869160"/>
            <a:ext cx="2447875" cy="1224136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Метание копья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и диска</a:t>
            </a:r>
          </a:p>
        </p:txBody>
      </p:sp>
      <p:sp>
        <p:nvSpPr>
          <p:cNvPr id="359491" name="Line 67"/>
          <p:cNvSpPr>
            <a:spLocks noChangeShapeType="1"/>
          </p:cNvSpPr>
          <p:nvPr/>
        </p:nvSpPr>
        <p:spPr bwMode="auto">
          <a:xfrm>
            <a:off x="5364088" y="3933056"/>
            <a:ext cx="1007021" cy="24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3600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900" dirty="0" smtClean="0">
                <a:latin typeface="Arial Black" pitchFamily="34" charset="0"/>
              </a:rPr>
              <a:t>На первых тринадцати Играх греки соревновались только в коротком беге на одну стадию, длина которой из-за разного шага отмеряющих судей была, как уже отмечалось, неодинакова - от 175 до 192,27 м. </a:t>
            </a:r>
          </a:p>
          <a:p>
            <a:pPr>
              <a:buBlip>
                <a:blip r:embed="rId2"/>
              </a:buBlip>
            </a:pPr>
            <a:r>
              <a:rPr lang="ru-RU" sz="1900" dirty="0" smtClean="0">
                <a:latin typeface="Arial Black" pitchFamily="34" charset="0"/>
              </a:rPr>
              <a:t>Именно от этого слова и произошло название "стадион". Самый большой стадий был именно в Олимпии, так как его, по преданию, отмерял сам Геракл. Этот вид бега более полвека был единственным состязанием на олимпийском празднике эллинов. Стартовали бегуны со специальных мраморных плит, в которых имелись углубления для пальцев.</a:t>
            </a:r>
            <a:endParaRPr lang="ru-RU" sz="19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Виды упражнений в программе Игр</a:t>
            </a:r>
            <a:r>
              <a:rPr lang="ru-RU" sz="3600" i="1" cap="none" spc="0" dirty="0" smtClean="0">
                <a:ln w="5080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.</a:t>
            </a:r>
            <a:endParaRPr lang="ru-RU" sz="3600" cap="none" spc="0" dirty="0">
              <a:ln w="5080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79912" y="4581128"/>
            <a:ext cx="2448272" cy="1944216"/>
            <a:chOff x="4932040" y="1052736"/>
            <a:chExt cx="2736304" cy="1944217"/>
          </a:xfrm>
        </p:grpSpPr>
        <p:pic>
          <p:nvPicPr>
            <p:cNvPr id="6" name="Picture 10" descr="http://900igr.net/datai/fizkultura/Igry-v-Gretsii/0006-005-Vidi-olimpijskikh-igr-v-Gretsii.jpg"/>
            <p:cNvPicPr>
              <a:picLocks noChangeAspect="1" noChangeArrowheads="1"/>
            </p:cNvPicPr>
            <p:nvPr/>
          </p:nvPicPr>
          <p:blipFill>
            <a:blip r:embed="rId3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932040" y="1052736"/>
              <a:ext cx="2664296" cy="1612619"/>
            </a:xfrm>
            <a:prstGeom prst="rect">
              <a:avLst/>
            </a:prstGeom>
            <a:noFill/>
          </p:spPr>
        </p:pic>
        <p:pic>
          <p:nvPicPr>
            <p:cNvPr id="7" name="Picture 10" descr="http://900igr.net/datai/fizkultura/Igry-v-Gretsii/0006-005-Vidi-olimpijskikh-igr-v-Gretsii.jp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932040" y="2564905"/>
              <a:ext cx="2736304" cy="432048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6156176" y="4725144"/>
            <a:ext cx="2664296" cy="1728193"/>
            <a:chOff x="4932040" y="1052736"/>
            <a:chExt cx="2736304" cy="1944217"/>
          </a:xfrm>
        </p:grpSpPr>
        <p:pic>
          <p:nvPicPr>
            <p:cNvPr id="9" name="Picture 10" descr="http://900igr.net/datai/fizkultura/Igry-v-Gretsii/0006-005-Vidi-olimpijskikh-igr-v-Gretsii.jpg"/>
            <p:cNvPicPr>
              <a:picLocks noChangeAspect="1" noChangeArrowheads="1"/>
            </p:cNvPicPr>
            <p:nvPr/>
          </p:nvPicPr>
          <p:blipFill>
            <a:blip r:embed="rId3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932040" y="1052736"/>
              <a:ext cx="2664296" cy="1612619"/>
            </a:xfrm>
            <a:prstGeom prst="rect">
              <a:avLst/>
            </a:prstGeom>
            <a:noFill/>
          </p:spPr>
        </p:pic>
        <p:pic>
          <p:nvPicPr>
            <p:cNvPr id="10" name="Picture 10" descr="http://900igr.net/datai/fizkultura/Igry-v-Gretsii/0006-005-Vidi-olimpijskikh-igr-v-Gretsii.jp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932040" y="2564905"/>
              <a:ext cx="2736304" cy="4320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140968"/>
            <a:ext cx="7381328" cy="2232248"/>
          </a:xfrm>
        </p:spPr>
        <p:txBody>
          <a:bodyPr/>
          <a:lstStyle/>
          <a:p>
            <a:pPr algn="ctr">
              <a:buClr>
                <a:srgbClr val="FFFFFF"/>
              </a:buClr>
            </a:pPr>
            <a:r>
              <a:rPr lang="ru-RU" sz="3000" i="1" dirty="0" smtClean="0">
                <a:solidFill>
                  <a:srgbClr val="FF0000"/>
                </a:solidFill>
                <a:latin typeface="Franklin Gothic Demi Cond" pitchFamily="34" charset="0"/>
              </a:rPr>
              <a:t>«Нет ничего благороднее солнца,</a:t>
            </a:r>
            <a:br>
              <a:rPr lang="ru-RU" sz="3000" i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ru-RU" sz="3000" i="1" dirty="0" smtClean="0">
                <a:solidFill>
                  <a:srgbClr val="FF0000"/>
                </a:solidFill>
                <a:latin typeface="Franklin Gothic Demi Cond" pitchFamily="34" charset="0"/>
              </a:rPr>
              <a:t>дающего столько света и тепла. Так  и люди прославляют те состязания, величественнее которых нет ничего, - Олимпийские игры.»</a:t>
            </a:r>
            <a:endParaRPr lang="ru-RU" sz="30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085184"/>
            <a:ext cx="2282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egoe Script" pitchFamily="34" charset="0"/>
              </a:rPr>
              <a:t>Пиндар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egoe Script" pitchFamily="34" charset="0"/>
            </a:endParaRPr>
          </a:p>
        </p:txBody>
      </p:sp>
      <p:pic>
        <p:nvPicPr>
          <p:cNvPr id="5" name="Picture 12" descr="http://m1.vgorode.ru/39600192/79540698/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268760"/>
            <a:ext cx="3528392" cy="173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5255815" cy="4733925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ru-RU" sz="1800" dirty="0" smtClean="0">
                <a:latin typeface="Arial Black" pitchFamily="34" charset="0"/>
              </a:rPr>
              <a:t>В программу древних Олимпийских игр входили следующие виды –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бег на 1,2 и 24 стадии;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борьба;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пятиборье (пентатлон);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кулачные поединки;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гонки на колесницах, запряженных двумя и четырьмя лошадьми;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панкратион, бег в военном снаряжении, скачки.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7826" name="Picture 2" descr="http://www.sportingkarate.it/images/Pancratio_bis.jpg?4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7" y="4797152"/>
            <a:ext cx="2135899" cy="16019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7830" name="Picture 6" descr="http://ic.pics.livejournal.com/distan/381626/216477/216477_3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328" y="1844824"/>
            <a:ext cx="1324744" cy="2207907"/>
          </a:xfrm>
          <a:prstGeom prst="rect">
            <a:avLst/>
          </a:prstGeom>
          <a:noFill/>
        </p:spPr>
      </p:pic>
      <p:pic>
        <p:nvPicPr>
          <p:cNvPr id="77832" name="Picture 8" descr="http://tq96.ru/static/img/0000/0001/0484/10484678.noinsk6yc4.W330.jpg?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4437112"/>
            <a:ext cx="3384377" cy="19793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7838" name="Picture 14" descr="http://ok.ya1.ru/uploads/posts/2013-06/1370823007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1844824"/>
            <a:ext cx="1957998" cy="122155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456384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Программа 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2" name="Picture 2" descr="http://etc.usf.edu/clipart/78900/78917/78917_olympics_01_sm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4797152"/>
            <a:ext cx="2496278" cy="163818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332656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Правила состязаний в</a:t>
            </a:r>
            <a:r>
              <a:rPr kumimoji="0" lang="en-US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беге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528" y="1556792"/>
            <a:ext cx="4896544" cy="4608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Начало забега по сигналу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Бежать  от старта до финиша по строго определенной дорожке.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Различия в длине дорожек не учитывалось,  время не засекалось - важно прибежать первым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Дистанция в простом беге – 192 м (стадий)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Финал – состязание между победителями в предварительных забегах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Двойной бег –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диалос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(на 385 м)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Имя победителя в простом беге – название олимпиады</a:t>
            </a:r>
          </a:p>
        </p:txBody>
      </p:sp>
      <p:pic>
        <p:nvPicPr>
          <p:cNvPr id="1030" name="Picture 6" descr="http://www.athenswalkingtours.gr/blog/wp-content/uploads/2012/08/Olympians-300x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556792"/>
            <a:ext cx="3056600" cy="2210941"/>
          </a:xfrm>
          <a:prstGeom prst="rect">
            <a:avLst/>
          </a:prstGeom>
          <a:noFill/>
        </p:spPr>
      </p:pic>
      <p:pic>
        <p:nvPicPr>
          <p:cNvPr id="1032" name="Picture 8" descr="http://wiki-sibiriada.ru/images/a/a1/%D0%9E%D0%BB%D0%B8%D0%BC%D0%BF_%D0%B8%D0%B3%D1%80%D1%8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4149080"/>
            <a:ext cx="3168352" cy="209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07704" y="332656"/>
            <a:ext cx="5328592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Правила борьбы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5076056" y="1412776"/>
            <a:ext cx="3816425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Простая борьба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Победителем считается тот, кто трижды уложил соперника на землю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Панкратион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Все приёмы разрешены.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Нельзя кусаться, выбивать глаза.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Победитель – тот, чей противник не способен двигаться.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1520" y="5157192"/>
            <a:ext cx="8642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Кулачный бой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</a:pP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На кулаках ремни с металлическими накладками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</a:pP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Победителем становится тот, чей противник признает себя побежденным или обессилит в борьбе </a:t>
            </a:r>
            <a:endParaRPr lang="ru-RU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1508" name="Picture 4" descr="http://ussrwrestling.narod.ru/pic/his/his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56992"/>
            <a:ext cx="2520281" cy="1704343"/>
          </a:xfrm>
          <a:prstGeom prst="rect">
            <a:avLst/>
          </a:prstGeom>
          <a:noFill/>
        </p:spPr>
      </p:pic>
      <p:pic>
        <p:nvPicPr>
          <p:cNvPr id="73730" name="Picture 2" descr="http://img03.rl0.ru/pgc/432x288/511cd5c7-51da-9a3a-51da-9a35dbe36ca4.photo.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96752"/>
            <a:ext cx="2376264" cy="1859472"/>
          </a:xfrm>
          <a:prstGeom prst="rect">
            <a:avLst/>
          </a:prstGeom>
          <a:noFill/>
        </p:spPr>
      </p:pic>
      <p:pic>
        <p:nvPicPr>
          <p:cNvPr id="73732" name="Picture 4" descr="http://tnu.podelise.ru/pars_docs/refs/279/278516/278516_html_68dad6c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1412776"/>
            <a:ext cx="2250978" cy="1512168"/>
          </a:xfrm>
          <a:prstGeom prst="rect">
            <a:avLst/>
          </a:prstGeom>
          <a:noFill/>
        </p:spPr>
      </p:pic>
      <p:pic>
        <p:nvPicPr>
          <p:cNvPr id="9" name="Picture 6" descr="http://mimg.ugo.com/200808/28763/statuj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6488" y="3212976"/>
            <a:ext cx="1703019" cy="178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332656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Гонки на колесницах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059832" y="1700808"/>
            <a:ext cx="5832648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Проходят на ипподроме.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Дистанция гонок -  12 кругов (13 км)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Победитель – владелец колесницы, первой закончившей забег.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2708" name="Picture 4" descr="http://www.nashua.edu/novakc/images/Olympics/TR00203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2016224" cy="2067339"/>
          </a:xfrm>
          <a:prstGeom prst="rect">
            <a:avLst/>
          </a:prstGeom>
          <a:noFill/>
        </p:spPr>
      </p:pic>
      <p:pic>
        <p:nvPicPr>
          <p:cNvPr id="7" name="Picture 10" descr="http://cloudfront.posters2prints.com/width/430/bestfit/progressive/quality/75/NGS611336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861048"/>
            <a:ext cx="4032448" cy="2597648"/>
          </a:xfrm>
          <a:prstGeom prst="rect">
            <a:avLst/>
          </a:prstGeom>
          <a:noFill/>
        </p:spPr>
      </p:pic>
      <p:pic>
        <p:nvPicPr>
          <p:cNvPr id="13314" name="Picture 2" descr="http://web.ametikool.ee/~marve.koppel/tuajalugu/images/vanaaeg/sojavank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3740"/>
            <a:ext cx="4032448" cy="306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332656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Метание диска и копья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4860032" y="1484784"/>
            <a:ext cx="3960440" cy="2448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Копье было довольно коротким и тонким и, несомненно, легче нынешних.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Копье метали не на дальность, а на точность: атлет должен был поразить специальную мишень. </a:t>
            </a:r>
          </a:p>
        </p:txBody>
      </p:sp>
      <p:pic>
        <p:nvPicPr>
          <p:cNvPr id="17410" name="Picture 2" descr="http://900igr.net/datai/fizkultura/Olimpijskie-igry-v-Drevnej-Gretsii/0009-012-Na-etikh-igrakh-bylo-prinjato-pri-skhvatkakh-ne-dovodit-do-smerteln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420888"/>
            <a:ext cx="1510889" cy="2592288"/>
          </a:xfrm>
          <a:prstGeom prst="rect">
            <a:avLst/>
          </a:prstGeom>
          <a:noFill/>
        </p:spPr>
      </p:pic>
      <p:pic>
        <p:nvPicPr>
          <p:cNvPr id="6" name="Picture 6" descr="http://ru.convdocs.org/pars_docs/refs/71/70106/70106_html_m1a59af7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2737" y="4149080"/>
            <a:ext cx="2129743" cy="2160240"/>
          </a:xfrm>
          <a:prstGeom prst="rect">
            <a:avLst/>
          </a:prstGeom>
          <a:noFill/>
        </p:spPr>
      </p:pic>
      <p:pic>
        <p:nvPicPr>
          <p:cNvPr id="7" name="Picture 2" descr="http://forweb-designer.ru/uploads/posts/2011-03/thumbs/1299904970_fkfgizxxckp1mtn.jpe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716016" y="4149080"/>
            <a:ext cx="1931693" cy="230425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63688" y="1340768"/>
            <a:ext cx="2879551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Диск формы плоской симметричной чечевицы.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Различные размеры и  материал: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самый меньший из них весил 1,86 кг и имел диаметр 16,7 см,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самый большой - диаметром в 36 см весит 5,7 кг,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самый тяжелый весит 6,63 кг и его диаметр 32 см. 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14800" cy="8683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Прыжки в длину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988840"/>
            <a:ext cx="3801119" cy="432048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latin typeface="Arial Black" pitchFamily="34" charset="0"/>
              </a:rPr>
              <a:t>В конце прыжка спортсмен отбрасывал камни резко назад: считалось, что это позволяет ему прыгнуть дальше. Подобная техника прыжка требовала хорошей координации.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2231578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latin typeface="Arial Black" pitchFamily="34" charset="0"/>
              </a:rPr>
              <a:t>Греческие атлеты прыгали в длину не с разбега, а с места – к тому же с камнями (позже с гантелями)     в руках. </a:t>
            </a:r>
          </a:p>
          <a:p>
            <a:endParaRPr lang="ru-RU" dirty="0"/>
          </a:p>
        </p:txBody>
      </p:sp>
      <p:pic>
        <p:nvPicPr>
          <p:cNvPr id="69634" name="Picture 2" descr="http://www.drsharma.ca/wp-content/uploads/sharma-obesity-marathon-greec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545466"/>
            <a:ext cx="3240360" cy="274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rostok.in.ua/wp-content/uploads/2012/11/pic_06-425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988840"/>
            <a:ext cx="3456384" cy="466357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3745" y="1484784"/>
            <a:ext cx="588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kern="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ea typeface="+mj-ea"/>
                <a:cs typeface="+mj-cs"/>
              </a:rPr>
              <a:t>С</a:t>
            </a:r>
            <a:r>
              <a:rPr lang="ru-RU" sz="5400" b="1" i="1" kern="0" cap="none" spc="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ea typeface="+mj-ea"/>
                <a:cs typeface="+mj-cs"/>
              </a:rPr>
              <a:t>лава  победителям</a:t>
            </a:r>
            <a:r>
              <a:rPr kumimoji="0" lang="ru-RU" sz="5400" b="1" i="1" u="none" strike="noStrike" kern="0" cap="none" spc="0" normalizeH="0" baseline="0" noProof="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>!</a:t>
            </a:r>
            <a:endParaRPr lang="ru-RU" sz="5400" b="1" cap="none" spc="0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352928" cy="201622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ru-RU" sz="2000" b="1" dirty="0" smtClean="0">
                <a:latin typeface="Arial Black" pitchFamily="34" charset="0"/>
              </a:rPr>
              <a:t>В течение 1168 лет было проведено 293 Олимпиады. О многих фактах древних Олимпийских игр судить довольно трудно. История донесла до наших не так много сведений, включая и имена победителей …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23728" y="2924944"/>
            <a:ext cx="4824536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Леонид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из Родоса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Феаген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Полидам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Милон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Кротонский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412776"/>
            <a:ext cx="8229600" cy="46089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Знаменитый бегун и кулачный боец </a:t>
            </a:r>
            <a:r>
              <a:rPr kumimoji="0" lang="ru-R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Феаген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уже в детстве был  не по годам силен. Возвращаясь из школы, он унес с рыночной площади понравившуюся ему бронзовую статую. Мальчика наказали, заставив отнести  тяжеленную статую на прежнее место, а молва об этом поступке распространилась по всей Греции.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2910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0" cap="none" spc="0" normalizeH="0" baseline="0" noProof="0" dirty="0" err="1" smtClea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Феаген</a:t>
            </a:r>
            <a:endParaRPr lang="ru-RU" sz="5400" b="1" cap="none" spc="0" dirty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412776"/>
            <a:ext cx="8157592" cy="4680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Повсюду в Греции рассказывали о подвигах 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Полидама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Этот атлет одной рукой удерживал за колесо колесницу, запряженную четверкой лошадей. Однажды, гуляя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 склонам горы Олимп, он встретил свирепого льва и, подобно Гераклу, задушил 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0648"/>
            <a:ext cx="331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0" dirty="0" err="1" smtClea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Полидам</a:t>
            </a:r>
            <a:endParaRPr lang="ru-RU" sz="5400" b="1" cap="none" spc="0" dirty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07904" y="1412776"/>
            <a:ext cx="5112568" cy="158417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Центром олимпийского мира древности был священный округ Зевса в Олимпии - роща вдоль реки </a:t>
            </a:r>
            <a:r>
              <a:rPr lang="ru-RU" sz="1800" dirty="0" err="1" smtClean="0">
                <a:latin typeface="Arial Black" pitchFamily="34" charset="0"/>
              </a:rPr>
              <a:t>Алфей</a:t>
            </a:r>
            <a:r>
              <a:rPr lang="ru-RU" sz="1800" dirty="0" smtClean="0">
                <a:latin typeface="Arial Black" pitchFamily="34" charset="0"/>
              </a:rPr>
              <a:t>, недалеко от впадающего в неё ручья Кладей.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5688632" cy="1368152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В этом прекрасном городе Эллады почти триста лет устраивались традиционные общегреческие состязания в честь Бога-громовержца.</a:t>
            </a:r>
          </a:p>
          <a:p>
            <a:endParaRPr lang="ru-RU" dirty="0"/>
          </a:p>
        </p:txBody>
      </p:sp>
      <p:pic>
        <p:nvPicPr>
          <p:cNvPr id="62466" name="Picture 2" descr="http://sebulfin.com/wp-content/uploads/2012/10/Drevnyaya-Olimpiya-2-150x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3398426" cy="3096344"/>
          </a:xfrm>
          <a:prstGeom prst="rect">
            <a:avLst/>
          </a:prstGeom>
          <a:noFill/>
        </p:spPr>
      </p:pic>
      <p:pic>
        <p:nvPicPr>
          <p:cNvPr id="7" name="Picture 2" descr="Zeus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068384"/>
            <a:ext cx="2669282" cy="334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340768"/>
            <a:ext cx="7776864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Леонид из Родоса – на четырех Олимпиадах подряд (164 до н.э – 152 до н.э.) одержал 12 побед.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Побеждал в трёх «беговых» дисциплинах: в беге на один стадий (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стадиодром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) и на два стадия (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диаулос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), а также в беге с оружием.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0" dirty="0" smtClea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Леонид из Родоса</a:t>
            </a:r>
            <a:endParaRPr lang="ru-RU" sz="5400" b="1" cap="none" spc="0" dirty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412776"/>
            <a:ext cx="756084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Самым знаменитым – и единственным за всю историю древних Олимпийских игр атлетом, побеждавшим на 6 Олимпиадах, – был «сильнейший среди сильных», борец Милон из Кротона.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Первая победа на 60-й Олимпиаде (540 до н.э.) в соревнованиях среди юношей.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С 532 до н.э. по 516 до н.э. он завоевал еще 5 олимпийских титулов – уже среди взрослых атлетов.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В 512 до н.э. Милон, которому было уже больше 40 лет, попытался завоевать свой седьмой титул, но уступил более молодому сопернику.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916" y="332656"/>
            <a:ext cx="7370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0" dirty="0" smtClea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Милон </a:t>
            </a:r>
            <a:r>
              <a:rPr lang="ru-RU" sz="5400" b="1" kern="0" dirty="0" err="1" smtClea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Кротонский</a:t>
            </a:r>
            <a:endParaRPr lang="ru-RU" sz="5400" b="1" cap="none" spc="0" dirty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115145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latin typeface="Arial Black" pitchFamily="34" charset="0"/>
              </a:rPr>
              <a:t>Многих известных людей от политики, науки искусства мы знаем, не предполагая, что они были известными бойцами.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gray">
          <a:xfrm>
            <a:off x="395536" y="2420888"/>
            <a:ext cx="53285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Пифагор был шестикратным чемпионом олимпийских игр по борьбе и кулачному бою.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Платон - ученик Сократа, учитель Аристотеля -двукратный чемпион олимпийских игр в панкратионе.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" name="Picture 2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2132856"/>
            <a:ext cx="1581112" cy="1914902"/>
          </a:xfrm>
          <a:prstGeom prst="rect">
            <a:avLst/>
          </a:prstGeom>
          <a:noFill/>
        </p:spPr>
      </p:pic>
      <p:pic>
        <p:nvPicPr>
          <p:cNvPr id="6" name="Picture 4" descr="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3429000"/>
            <a:ext cx="1544960" cy="1977549"/>
          </a:xfrm>
          <a:prstGeom prst="rect">
            <a:avLst/>
          </a:prstGeom>
          <a:noFill/>
        </p:spPr>
      </p:pic>
      <p:pic>
        <p:nvPicPr>
          <p:cNvPr id="7" name="Picture 6" descr="Изображени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4653136"/>
            <a:ext cx="2448272" cy="178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0.proshkolu.ru/content/media/pic/std/4000000/3683000/3682967-056baaf7e0d8cf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268760"/>
            <a:ext cx="3312368" cy="2716867"/>
          </a:xfrm>
          <a:prstGeom prst="rect">
            <a:avLst/>
          </a:prstGeom>
          <a:noFill/>
        </p:spPr>
      </p:pic>
      <p:pic>
        <p:nvPicPr>
          <p:cNvPr id="6" name="Picture 10" descr="http://900igr.net/datai/fizkultura/Igry-v-Gretsii/0006-005-Vidi-olimpijskikh-igr-v-Grets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43964"/>
            <a:ext cx="3312368" cy="30373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84976" cy="10081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Опубликовано на сайте: 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http://nsportal.ru/cherches-elena-nikolaevna" &gt; сайт учителя начальных классов&lt;/</a:t>
            </a:r>
            <a:r>
              <a:rPr lang="ru-RU" b="1" dirty="0" err="1" smtClean="0">
                <a:solidFill>
                  <a:srgbClr val="000000"/>
                </a:solidFill>
              </a:rPr>
              <a:t>a</a:t>
            </a:r>
            <a:r>
              <a:rPr lang="ru-RU" b="1" dirty="0" smtClean="0">
                <a:solidFill>
                  <a:srgbClr val="000000"/>
                </a:solidFill>
              </a:rPr>
              <a:t>&gt;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2492896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http://www.maxisport.com.ua/get-news/404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780928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http://lib.gendocs.ru/docs/167600/index-4234-1.html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645024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http://sfw.so/1148805300-istorija-olimpiady.html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996952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http://www.liveinternet.ru/users/lkormacheva/post241125609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3356992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http://wonderwork.ucoz.com/load/oprosy_i_teorija/16-15-2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3933056"/>
            <a:ext cx="7643813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http://lib.gendocs.ru/docs/167600/index-4234-1.html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4581128"/>
            <a:ext cx="7957392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http://forum.buza.su/viewtopic.php?f=2&amp;t=738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http://doseng.org/2008/08/13/istorija-vozniknovenija-olimpijjskikh-igr.html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35696" y="548680"/>
            <a:ext cx="4546848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Интернет источники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4221088"/>
            <a:ext cx="6192688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http://sebulfin.com/dobryie-istorii/drevnyaya-olimpiya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416824" cy="266429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Blip>
                <a:blip r:embed="rId2"/>
              </a:buBlip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3600" b="1" dirty="0" smtClean="0">
                <a:ln w="50800"/>
                <a:solidFill>
                  <a:srgbClr val="FF0000"/>
                </a:solidFill>
                <a:latin typeface="Segoe Print" pitchFamily="2" charset="0"/>
              </a:rPr>
              <a:t>Первые Олимпийские Игры.</a:t>
            </a:r>
          </a:p>
          <a:p>
            <a:pPr eaLnBrk="1" hangingPunct="1">
              <a:buBlip>
                <a:blip r:embed="rId2"/>
              </a:buBlip>
            </a:pPr>
            <a:r>
              <a:rPr lang="ru-RU" sz="3600" b="1" dirty="0" smtClean="0">
                <a:ln w="50800"/>
                <a:solidFill>
                  <a:srgbClr val="FF0000"/>
                </a:solidFill>
                <a:latin typeface="Segoe Print" pitchFamily="2" charset="0"/>
              </a:rPr>
              <a:t> Пять дней…</a:t>
            </a:r>
          </a:p>
          <a:p>
            <a:pPr eaLnBrk="1" hangingPunct="1">
              <a:buBlip>
                <a:blip r:embed="rId2"/>
              </a:buBlip>
            </a:pPr>
            <a:r>
              <a:rPr lang="ru-RU" sz="3600" b="1" dirty="0" smtClean="0">
                <a:ln w="50800"/>
                <a:solidFill>
                  <a:srgbClr val="FF0000"/>
                </a:solidFill>
                <a:latin typeface="Segoe Print" pitchFamily="2" charset="0"/>
              </a:rPr>
              <a:t> Слава  победителям!</a:t>
            </a: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11760" y="332656"/>
            <a:ext cx="374441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Содержание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Georgia"/>
              </a:rPr>
              <a:t>  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Georgia"/>
            </a:endParaRPr>
          </a:p>
        </p:txBody>
      </p:sp>
      <p:pic>
        <p:nvPicPr>
          <p:cNvPr id="5" name="Picture 2" descr="http://sfw.so/uploads/posts/2008-05/1211320799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3248980"/>
            <a:ext cx="1831060" cy="3204356"/>
          </a:xfrm>
          <a:prstGeom prst="rect">
            <a:avLst/>
          </a:prstGeom>
          <a:noFill/>
        </p:spPr>
      </p:pic>
      <p:pic>
        <p:nvPicPr>
          <p:cNvPr id="6" name="Picture 8" descr="http://d1.endata.cx/data/games/44965/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4293096"/>
            <a:ext cx="3002785" cy="2106955"/>
          </a:xfrm>
          <a:prstGeom prst="rect">
            <a:avLst/>
          </a:prstGeom>
          <a:noFill/>
        </p:spPr>
      </p:pic>
      <p:pic>
        <p:nvPicPr>
          <p:cNvPr id="44034" name="Picture 2" descr="http://www.grinfo.ru/doc_images/26268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293096"/>
            <a:ext cx="3319733" cy="209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861048"/>
            <a:ext cx="4679751" cy="2736304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Один из поэтических мифов древней Греции повествует о том, как возник олимпийский стадион. По легенде его основателем был Геракл из Крита. Примерно в 17 в. до н. э. он и его четыре брата высадились на Пелопоннесском полуострове.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3861048"/>
            <a:ext cx="4038600" cy="2663626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Там у холма с могилой титана </a:t>
            </a:r>
            <a:r>
              <a:rPr lang="ru-RU" sz="1800" dirty="0" err="1" smtClean="0">
                <a:latin typeface="Arial Black" pitchFamily="34" charset="0"/>
              </a:rPr>
              <a:t>Кроноса</a:t>
            </a:r>
            <a:r>
              <a:rPr lang="ru-RU" sz="1800" dirty="0" smtClean="0">
                <a:latin typeface="Arial Black" pitchFamily="34" charset="0"/>
              </a:rPr>
              <a:t>, согласно преданию побежденного в борьбе  своим сыном Зевсом. Геракл в честь победы своего отца над дедом организовал соревнование со своими братьями в беге.</a:t>
            </a:r>
          </a:p>
          <a:p>
            <a:endParaRPr lang="ru-RU" dirty="0"/>
          </a:p>
        </p:txBody>
      </p:sp>
      <p:pic>
        <p:nvPicPr>
          <p:cNvPr id="5" name="Picture 4" descr="http://web-kapiche.ru/uploads/forum/images/1382942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2160240" cy="2520280"/>
          </a:xfrm>
          <a:prstGeom prst="rect">
            <a:avLst/>
          </a:prstGeom>
          <a:noFill/>
        </p:spPr>
      </p:pic>
      <p:pic>
        <p:nvPicPr>
          <p:cNvPr id="63490" name="Picture 2" descr="http://sebulfin.com/wp-content/uploads/2012/10/Palestra-150x1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340768"/>
            <a:ext cx="2376264" cy="2376264"/>
          </a:xfrm>
          <a:prstGeom prst="rect">
            <a:avLst/>
          </a:prstGeom>
          <a:noFill/>
        </p:spPr>
      </p:pic>
      <p:pic>
        <p:nvPicPr>
          <p:cNvPr id="63494" name="Picture 6" descr="http://images.elfwood.com/art/s/t/stamatios/heracl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1772816"/>
            <a:ext cx="1296143" cy="1951085"/>
          </a:xfrm>
          <a:prstGeom prst="rect">
            <a:avLst/>
          </a:prstGeom>
          <a:noFill/>
        </p:spPr>
      </p:pic>
      <p:pic>
        <p:nvPicPr>
          <p:cNvPr id="63496" name="Picture 8" descr="http://dreamworlds.ru/uploads/posts/2009-08/1250767210_zev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1268761"/>
            <a:ext cx="1728192" cy="252028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332656"/>
            <a:ext cx="712879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Легенды 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об Олимпийских играх…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484784"/>
            <a:ext cx="204094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egoe Script" pitchFamily="34" charset="0"/>
              </a:rPr>
              <a:t>Первая…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3933056"/>
            <a:ext cx="4608512" cy="2592288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Для этого на площадке у подножия холма он отмерил расстояние в 11 стадий, которое соответствовало 600 его ступням. Беговая дорожка длинной 192 м 27 см и послужила основой будущего Олимпийского стадиона.  </a:t>
            </a:r>
          </a:p>
          <a:p>
            <a:endParaRPr lang="ru-RU" sz="1800" dirty="0"/>
          </a:p>
        </p:txBody>
      </p:sp>
      <p:pic>
        <p:nvPicPr>
          <p:cNvPr id="1030" name="Picture 6" descr="http://fb.ru/misc/i/gallery/10809/2815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2016" y="1412776"/>
            <a:ext cx="3887292" cy="237626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232248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На протяжении трех столетий именно на этой примитивной арене далеко не регулярно проходили игры, названные позднее Олимпийскими.</a:t>
            </a:r>
          </a:p>
          <a:p>
            <a:endParaRPr lang="ru-RU" dirty="0"/>
          </a:p>
        </p:txBody>
      </p:sp>
      <p:pic>
        <p:nvPicPr>
          <p:cNvPr id="5" name="Picture 2" descr="http://www.hint4.me/uploads/posts/2013-01/thumbs/1358247418_1344518332_olim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84784"/>
            <a:ext cx="3384376" cy="225625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332656"/>
            <a:ext cx="712879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Легенды 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об Олимпийских играх…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3240360" cy="504056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600" dirty="0" smtClean="0">
                <a:latin typeface="Arial Black" pitchFamily="34" charset="0"/>
              </a:rPr>
              <a:t>Появление Олимпийских игр относится к IX веку до н. э. Тяжёлые войны разоряли греческие государства.</a:t>
            </a:r>
            <a:r>
              <a:rPr lang="ru-RU" sz="1600" dirty="0" smtClean="0"/>
              <a:t> </a:t>
            </a:r>
            <a:r>
              <a:rPr lang="ru-RU" sz="1600" dirty="0" err="1" smtClean="0">
                <a:latin typeface="Arial Black" pitchFamily="34" charset="0"/>
              </a:rPr>
              <a:t>Ифит</a:t>
            </a:r>
            <a:r>
              <a:rPr lang="ru-RU" sz="1600" dirty="0" smtClean="0">
                <a:latin typeface="Arial Black" pitchFamily="34" charset="0"/>
              </a:rPr>
              <a:t> - царь Элиды, небольшого греческого государства, на территории которого находится Олимпия - отправляется в Дельфы, чтобы посоветоваться с оракулом, как он, царь маленькой страны, может защитить  свой народ от войны и грабежа. 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4941168"/>
            <a:ext cx="4752528" cy="1512168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1600" dirty="0" smtClean="0">
                <a:latin typeface="Arial Black" pitchFamily="34" charset="0"/>
              </a:rPr>
              <a:t>Дельфийский оракул, предсказания и советы которого считались непогрешимыми, посоветовал </a:t>
            </a:r>
            <a:r>
              <a:rPr lang="ru-RU" sz="1600" dirty="0" err="1" smtClean="0">
                <a:latin typeface="Arial Black" pitchFamily="34" charset="0"/>
              </a:rPr>
              <a:t>Ифиту</a:t>
            </a:r>
            <a:r>
              <a:rPr lang="ru-RU" sz="1600" dirty="0" smtClean="0">
                <a:latin typeface="Arial Black" pitchFamily="34" charset="0"/>
              </a:rPr>
              <a:t>: «Нужно, чтобы ты основал Игры, угодные богам!»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332656"/>
            <a:ext cx="712879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Легенды 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об Олимпийских играх…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65540" name="Picture 4" descr="http://mybaby2017.ru/wp-content/uploads/2013/05/%D0%B4%D0%B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340768"/>
            <a:ext cx="1981660" cy="3096344"/>
          </a:xfrm>
          <a:prstGeom prst="rect">
            <a:avLst/>
          </a:prstGeom>
          <a:noFill/>
        </p:spPr>
      </p:pic>
      <p:pic>
        <p:nvPicPr>
          <p:cNvPr id="65542" name="Picture 6" descr="http://young.rzd.ru/dbmm/images/41/4080/28087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132856"/>
            <a:ext cx="3331713" cy="2304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28184" y="1628800"/>
            <a:ext cx="2232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Script" pitchFamily="34" charset="0"/>
              </a:rPr>
              <a:t>Вторая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egoe Script" pitchFamily="34" charset="0"/>
              </a:rPr>
              <a:t>…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717032"/>
            <a:ext cx="4032448" cy="25922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latin typeface="Arial Black" pitchFamily="34" charset="0"/>
              </a:rPr>
              <a:t>Эллада враждовала главным образом со Спартой.</a:t>
            </a:r>
            <a:r>
              <a:rPr lang="ru-RU" sz="1600" dirty="0" smtClean="0"/>
              <a:t> </a:t>
            </a:r>
            <a:r>
              <a:rPr lang="ru-RU" sz="1600" dirty="0" err="1" smtClean="0">
                <a:latin typeface="Arial Black" pitchFamily="34" charset="0"/>
              </a:rPr>
              <a:t>Ифит</a:t>
            </a:r>
            <a:r>
              <a:rPr lang="ru-RU" sz="1600" dirty="0" smtClean="0">
                <a:latin typeface="Arial Black" pitchFamily="34" charset="0"/>
              </a:rPr>
              <a:t>  встречается с царем Спарты Ликургом.  Ликург решает, что отныне Элида признаётся нейтральным государством. И все маленькие государства, бесконечно воюющие друг с другом, соглашаются с этим решением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645024"/>
            <a:ext cx="4032448" cy="266429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600" dirty="0" err="1" smtClean="0">
                <a:latin typeface="Arial Black" pitchFamily="34" charset="0"/>
              </a:rPr>
              <a:t>Ифит</a:t>
            </a:r>
            <a:r>
              <a:rPr lang="ru-RU" sz="1600" dirty="0" smtClean="0">
                <a:latin typeface="Arial Black" pitchFamily="34" charset="0"/>
              </a:rPr>
              <a:t>, чтобы отблагодарить  богов, учреждает "атлетические Игры, которые будут проходить в Олимпии каждые четыре года". Отсюда и название их - Олимпийские игры. 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Arial Black" pitchFamily="34" charset="0"/>
              </a:rPr>
              <a:t>Это произошло в 884 году до н. э.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66562" name="Picture 2" descr="http://augustastylianougallery.com/Gallery/CaesarVanEverdingen/Th/ThCVEverdingenLycurg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2827514" cy="2232248"/>
          </a:xfrm>
          <a:prstGeom prst="rect">
            <a:avLst/>
          </a:prstGeom>
          <a:noFill/>
        </p:spPr>
      </p:pic>
      <p:pic>
        <p:nvPicPr>
          <p:cNvPr id="66564" name="Picture 4" descr="http://modernlib.ru/books/varakin_a/tayni_ischeznuvshih_civilizaciy/_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268760"/>
            <a:ext cx="1440160" cy="2223015"/>
          </a:xfrm>
          <a:prstGeom prst="rect">
            <a:avLst/>
          </a:prstGeom>
          <a:noFill/>
        </p:spPr>
      </p:pic>
      <p:pic>
        <p:nvPicPr>
          <p:cNvPr id="66566" name="Picture 6" descr="http://content.foto.mail.ru/mail/soubbotinafamily/_answers/i-102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2966" y="1340768"/>
            <a:ext cx="3277506" cy="223224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1600" y="404664"/>
            <a:ext cx="712879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Легенды </a:t>
            </a:r>
            <a:r>
              <a:rPr kumimoji="0" lang="ru-RU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об Олимпийских играх… </a:t>
            </a:r>
            <a:endParaRPr kumimoji="0" lang="ru-RU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этикет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Тема1этикет</Template>
  <TotalTime>1298</TotalTime>
  <Words>2346</Words>
  <Application>Microsoft Office PowerPoint</Application>
  <PresentationFormat>Экран (4:3)</PresentationFormat>
  <Paragraphs>175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Тема1этикет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Правила </vt:lpstr>
      <vt:lpstr>Правила </vt:lpstr>
      <vt:lpstr>Слайд 14</vt:lpstr>
      <vt:lpstr>Слайд 15</vt:lpstr>
      <vt:lpstr>Слайд 16</vt:lpstr>
      <vt:lpstr>Слайд 17</vt:lpstr>
      <vt:lpstr>Слайд 18</vt:lpstr>
      <vt:lpstr>Слайд 19</vt:lpstr>
      <vt:lpstr>Подготовка </vt:lpstr>
      <vt:lpstr>Порядок  проведения …</vt:lpstr>
      <vt:lpstr>КЛЯТВА …</vt:lpstr>
      <vt:lpstr>Награды</vt:lpstr>
      <vt:lpstr>Награды</vt:lpstr>
      <vt:lpstr>Слайд 25</vt:lpstr>
      <vt:lpstr>Об Олимпийских   Играх… </vt:lpstr>
      <vt:lpstr>Слайд 27</vt:lpstr>
      <vt:lpstr>Виды состязаний</vt:lpstr>
      <vt:lpstr>Слайд 29</vt:lpstr>
      <vt:lpstr>Программа …</vt:lpstr>
      <vt:lpstr>Слайд 31</vt:lpstr>
      <vt:lpstr>Слайд 32</vt:lpstr>
      <vt:lpstr>Слайд 33</vt:lpstr>
      <vt:lpstr>Слайд 34</vt:lpstr>
      <vt:lpstr>Прыжки в длину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в  древности.</dc:title>
  <dc:creator>ELENA</dc:creator>
  <cp:lastModifiedBy>ELENA</cp:lastModifiedBy>
  <cp:revision>135</cp:revision>
  <dcterms:created xsi:type="dcterms:W3CDTF">2014-02-02T09:59:13Z</dcterms:created>
  <dcterms:modified xsi:type="dcterms:W3CDTF">2014-02-14T10:55:18Z</dcterms:modified>
</cp:coreProperties>
</file>