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83CF5-D0ED-4D98-9C6D-75E7373C57E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F102-F456-4B9A-A184-450F047805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83CF5-D0ED-4D98-9C6D-75E7373C57E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F102-F456-4B9A-A184-450F04780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83CF5-D0ED-4D98-9C6D-75E7373C57E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F102-F456-4B9A-A184-450F04780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83CF5-D0ED-4D98-9C6D-75E7373C57E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F102-F456-4B9A-A184-450F04780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83CF5-D0ED-4D98-9C6D-75E7373C57E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F102-F456-4B9A-A184-450F047805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83CF5-D0ED-4D98-9C6D-75E7373C57E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F102-F456-4B9A-A184-450F04780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83CF5-D0ED-4D98-9C6D-75E7373C57E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F102-F456-4B9A-A184-450F04780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83CF5-D0ED-4D98-9C6D-75E7373C57E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F102-F456-4B9A-A184-450F04780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83CF5-D0ED-4D98-9C6D-75E7373C57E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F102-F456-4B9A-A184-450F047805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83CF5-D0ED-4D98-9C6D-75E7373C57E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F102-F456-4B9A-A184-450F04780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83CF5-D0ED-4D98-9C6D-75E7373C57E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F102-F456-4B9A-A184-450F047805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683CF5-D0ED-4D98-9C6D-75E7373C57E1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07F102-F456-4B9A-A184-450F047805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3547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+mn-lt"/>
              </a:rPr>
              <a:t/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/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/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/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/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/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/>
            </a:r>
            <a:br>
              <a:rPr lang="ru-RU" sz="32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>«Организация проектно-исследовательской деятельности в начальной школе».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429000"/>
            <a:ext cx="7406640" cy="2714644"/>
          </a:xfrm>
        </p:spPr>
        <p:txBody>
          <a:bodyPr>
            <a:normAutofit lnSpcReduction="10000"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                                              Презентацию подготовила Помазкова Н.Г., </a:t>
            </a:r>
          </a:p>
          <a:p>
            <a:r>
              <a:rPr lang="ru-RU" sz="1800" dirty="0" smtClean="0"/>
              <a:t>                                              учитель начальных классов МАОУ СОШ №2</a:t>
            </a:r>
          </a:p>
          <a:p>
            <a:r>
              <a:rPr lang="ru-RU" sz="1800" dirty="0" smtClean="0"/>
              <a:t>                                              г. Пестово    Новгородской области.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                                                  2015 год.</a:t>
            </a:r>
            <a:endParaRPr lang="ru-RU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latin typeface="+mn-lt"/>
              </a:rPr>
              <a:t>Этапы осуществления проектной деятельности: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b="1" u="sng" dirty="0" smtClean="0"/>
              <a:t> 5-й этап — презентация.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000" dirty="0" smtClean="0"/>
              <a:t>   Этот этап необходим для завершения работы, для анализа проделанного, самооценки и оценки со стороны, демонстрации результатов. </a:t>
            </a:r>
          </a:p>
          <a:p>
            <a:pPr>
              <a:buNone/>
            </a:pPr>
            <a:r>
              <a:rPr lang="ru-RU" sz="2000" dirty="0" smtClean="0"/>
              <a:t>Возможное представление  </a:t>
            </a:r>
            <a:r>
              <a:rPr lang="ru-RU" sz="2000" b="1" dirty="0" smtClean="0"/>
              <a:t>результатов </a:t>
            </a:r>
            <a:r>
              <a:rPr lang="ru-RU" sz="2000" dirty="0" smtClean="0"/>
              <a:t> проектной деятельности: альбом, газета, гербарий, журнал, книжка-раскладушка, коллаж, коллекция, костюм, макет, модель, наглядные пособия, паспарту, плакат, план, реферат, серия иллюстраций, справочник, фотоальбом, экскурсия.</a:t>
            </a:r>
          </a:p>
          <a:p>
            <a:pPr>
              <a:buNone/>
            </a:pPr>
            <a:r>
              <a:rPr lang="ru-RU" sz="2200" dirty="0" smtClean="0"/>
              <a:t>Как правило, защита проектов осуществляется в форме выставки проектов учащихся тех изделий, которые они создали. Часто такая выставка сопровождается небольшими выступлениями школьников с рассказом о своём изделии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Виды проектов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b="1" u="sng" dirty="0" smtClean="0"/>
              <a:t>Творческие проекты </a:t>
            </a:r>
            <a:r>
              <a:rPr lang="ru-RU" sz="2000" dirty="0" smtClean="0"/>
              <a:t>предполагают максимально свободный авторский подход в решении проблемы. </a:t>
            </a:r>
          </a:p>
          <a:p>
            <a:pPr>
              <a:buNone/>
            </a:pPr>
            <a:r>
              <a:rPr lang="ru-RU" sz="2000" dirty="0" smtClean="0"/>
              <a:t>     </a:t>
            </a:r>
          </a:p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b="1" u="sng" dirty="0" smtClean="0"/>
              <a:t>Приключенческо-игровые проекты </a:t>
            </a:r>
            <a:r>
              <a:rPr lang="ru-RU" sz="2000" dirty="0" smtClean="0"/>
              <a:t>требуют большой подготовительной работы. Принятие решения осуществляется в игровой ситуации.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</a:t>
            </a:r>
            <a:r>
              <a:rPr lang="ru-RU" sz="2000" b="1" u="sng" dirty="0" err="1" smtClean="0"/>
              <a:t>Ролево-игровые</a:t>
            </a:r>
            <a:r>
              <a:rPr lang="ru-RU" sz="2000" b="1" u="sng" dirty="0" smtClean="0"/>
              <a:t> проекты </a:t>
            </a:r>
            <a:r>
              <a:rPr lang="ru-RU" sz="2000" dirty="0" smtClean="0"/>
              <a:t>– это литературные, ролевые игры и др. Участники принимают на себя определенные роли, обусловленные характером и содержанием проекта, особенностью решаемой проблемы. Это могут быть литературные персонажи или выдуманные герои.</a:t>
            </a:r>
            <a:endParaRPr lang="ru-RU" sz="20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Виды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b="1" u="sng" dirty="0" smtClean="0"/>
              <a:t>Информационные проекты </a:t>
            </a:r>
            <a:r>
              <a:rPr lang="ru-RU" sz="2000" dirty="0" smtClean="0"/>
              <a:t>направлены на сбор информации о каком-либо объекте, явлении, на ознакомление участников проекта с этой информацией, ее анализ и обобщение фактов.</a:t>
            </a:r>
          </a:p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b="1" u="sng" dirty="0" smtClean="0"/>
              <a:t>Практико-ориентированные проекты </a:t>
            </a:r>
            <a:r>
              <a:rPr lang="ru-RU" sz="2000" dirty="0" smtClean="0"/>
              <a:t>отличает четко обозначенный с самого начала характер результата деятельности его участников. Этот проект требует четко продуманной структуры, которая может быть представлена в виде сценария, определения функций каждого ученика и участия каждого из них в оформлении конечного результата. </a:t>
            </a:r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ru-RU" sz="2000" b="1" u="sng" dirty="0" err="1" smtClean="0"/>
              <a:t>Монопроекты</a:t>
            </a:r>
            <a:r>
              <a:rPr lang="ru-RU" sz="2000" b="1" u="sng" dirty="0" smtClean="0"/>
              <a:t>  </a:t>
            </a:r>
            <a:r>
              <a:rPr lang="ru-RU" sz="2000" dirty="0" smtClean="0"/>
              <a:t>реализуются, как правило, в рамках одного учебного предмета, т.е. выполняется на материале конкретного предмета. Разумеется, работа над </a:t>
            </a:r>
            <a:r>
              <a:rPr lang="ru-RU" sz="2000" dirty="0" err="1" smtClean="0"/>
              <a:t>монопроектами</a:t>
            </a:r>
            <a:r>
              <a:rPr lang="ru-RU" sz="2000" dirty="0" smtClean="0"/>
              <a:t> не исключает применение знаний из других областей для решения той или иной проблемы.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Виды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u="sng" dirty="0" err="1" smtClean="0"/>
              <a:t>Межпредметные</a:t>
            </a:r>
            <a:r>
              <a:rPr lang="ru-RU" sz="2000" b="1" u="sng" dirty="0" smtClean="0"/>
              <a:t> (интегрированные) </a:t>
            </a:r>
            <a:r>
              <a:rPr lang="ru-RU" sz="2000" dirty="0" smtClean="0"/>
              <a:t>– это проекты, интегрирующие смежную тематику нескольких предметов, выполняются в основном во внеурочное время под руководством нескольких специалистов в различных областях знаний. Это могут быть небольшие проекты, затрагивающие две-три предметные области, а могут быть достаточно объемные, продолжительные.</a:t>
            </a:r>
            <a:endParaRPr lang="ru-RU" sz="20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b="1" dirty="0" smtClean="0"/>
              <a:t>Работать над проектом </a:t>
            </a:r>
            <a:r>
              <a:rPr lang="ru-RU" sz="2000" dirty="0" smtClean="0"/>
              <a:t>или исследованием </a:t>
            </a:r>
            <a:r>
              <a:rPr lang="ru-RU" sz="2000" b="1" dirty="0" smtClean="0"/>
              <a:t>способны дети разного уровня подготовленности или развития интеллекта. </a:t>
            </a:r>
            <a:r>
              <a:rPr lang="ru-RU" sz="2000" dirty="0" smtClean="0"/>
              <a:t>Кому-то по силам реализация индивидуального проекта, а кто-то прекрасно сумеет раскрыть свои таланты в групповом проекте. Главное - помочь ребенку поверить в свои силы. И эта задача падает на плечи взрослых.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Использование методов исследования и проектирования предполагает </a:t>
            </a:r>
            <a:r>
              <a:rPr lang="ru-RU" sz="2000" b="1" u="sng" dirty="0" smtClean="0"/>
              <a:t>отход от авторитарного стиля обучения</a:t>
            </a:r>
            <a:r>
              <a:rPr lang="ru-RU" sz="2000" dirty="0" smtClean="0"/>
              <a:t>, но вместе с тем предусматривает хорошо продуманное, обоснованное сочетание методов, форм и средств обучения.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+mn-lt"/>
              </a:rPr>
              <a:t>А для этого учителю необходимо: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владеть всем арсеналом исследовательских, поисковых методов, уметь организовать исследовательскую самостоятельную работу учащихся</a:t>
            </a:r>
          </a:p>
          <a:p>
            <a:r>
              <a:rPr lang="ru-RU" sz="2000" dirty="0" smtClean="0"/>
              <a:t>уметь организовать и проводить дискуссии, не навязывая свою точку зрения, не подавляя учеников своим авторитетом</a:t>
            </a:r>
          </a:p>
          <a:p>
            <a:r>
              <a:rPr lang="ru-RU" sz="2000" dirty="0" smtClean="0"/>
              <a:t>устанавливать и поддерживать в группах работающих над проектом деловой, эмоциональный настрой, направляя учащихся на поиск решения поставленной проблемы</a:t>
            </a:r>
          </a:p>
          <a:p>
            <a:r>
              <a:rPr lang="ru-RU" sz="2000" dirty="0" smtClean="0"/>
              <a:t>уметь интегрировать содержание различных предметов для решения проблем выбранных проектов.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Работа над проектами и детскими исследованиями достаточно сложная, поэтому </a:t>
            </a:r>
            <a:r>
              <a:rPr lang="ru-RU" sz="2000" b="1" dirty="0" smtClean="0"/>
              <a:t>необходимо готовить учеников младших классов постепенно.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latin typeface="+mn-lt"/>
              </a:rPr>
              <a:t>Роль родителей в проектно-исследовательской деятельности. </a:t>
            </a:r>
            <a:endParaRPr lang="ru-RU" sz="2800" b="1" u="sng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     Большими помощниками в исследовательской работе являются родители. Какова  </a:t>
            </a:r>
            <a:r>
              <a:rPr lang="ru-RU" sz="2000" b="1" u="sng" dirty="0" smtClean="0"/>
              <a:t>роль родителей </a:t>
            </a:r>
            <a:r>
              <a:rPr lang="ru-RU" sz="2000" dirty="0" smtClean="0"/>
              <a:t>на каждом этапе исследовательской деятельности? </a:t>
            </a:r>
          </a:p>
          <a:p>
            <a:r>
              <a:rPr lang="ru-RU" sz="2000" dirty="0" smtClean="0"/>
              <a:t>На этапе </a:t>
            </a:r>
            <a:r>
              <a:rPr lang="ru-RU" sz="2000" b="1" u="sng" dirty="0" smtClean="0"/>
              <a:t>выбора темы исследования</a:t>
            </a:r>
            <a:r>
              <a:rPr lang="ru-RU" sz="2000" dirty="0" smtClean="0"/>
              <a:t> родители могут  помочь выбрать лучшую из тем, помочь обосновать свой выбор.</a:t>
            </a:r>
          </a:p>
          <a:p>
            <a:r>
              <a:rPr lang="ru-RU" sz="2000" dirty="0" smtClean="0"/>
              <a:t>На этапе </a:t>
            </a:r>
            <a:r>
              <a:rPr lang="ru-RU" sz="2000" b="1" u="sng" dirty="0" smtClean="0"/>
              <a:t>выдвижения первоначальных идей </a:t>
            </a:r>
            <a:r>
              <a:rPr lang="ru-RU" sz="2000" dirty="0" smtClean="0"/>
              <a:t>родители могут </a:t>
            </a:r>
          </a:p>
          <a:p>
            <a:pPr>
              <a:buNone/>
            </a:pPr>
            <a:r>
              <a:rPr lang="ru-RU" sz="2000" dirty="0" smtClean="0"/>
              <a:t>     помочь ребенку выдвинуть как можно больше идей, записать их, а потом систематизировать.</a:t>
            </a:r>
          </a:p>
          <a:p>
            <a:r>
              <a:rPr lang="ru-RU" sz="2000" dirty="0" smtClean="0"/>
              <a:t>На этапе </a:t>
            </a:r>
            <a:r>
              <a:rPr lang="ru-RU" sz="2000" b="1" u="sng" dirty="0" smtClean="0"/>
              <a:t>сбора материала</a:t>
            </a:r>
            <a:r>
              <a:rPr lang="ru-RU" sz="2000" b="1" dirty="0" smtClean="0"/>
              <a:t> </a:t>
            </a:r>
            <a:r>
              <a:rPr lang="ru-RU" sz="2000" dirty="0" smtClean="0"/>
              <a:t>родители могут  посоветовать, дополнить список необходимых источников по теме исследования или исключить из него те, которые не совсем соответствуют выбранной теме. </a:t>
            </a:r>
          </a:p>
          <a:p>
            <a:pPr>
              <a:buNone/>
            </a:pPr>
            <a:endParaRPr lang="ru-RU" sz="20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/>
              <a:t>Роль родителей в проектно-исследовательской деятельности.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 этапе </a:t>
            </a:r>
            <a:r>
              <a:rPr lang="ru-RU" sz="2000" b="1" u="sng" dirty="0" smtClean="0"/>
              <a:t>обобщения материала </a:t>
            </a:r>
            <a:r>
              <a:rPr lang="ru-RU" sz="2000" dirty="0" smtClean="0"/>
              <a:t>родители могут помочь ребенку кратко изложить  самое главное , помочь рассказать об этом.  Для этого нужно приготовить текст выступления и подготовиться к ответам на вопросы по результатам исследования, создать  графики, макеты, чертежи и др. Детям может потребоваться помощь в редакционной поправке, грамматическом и стилистическом контроле. 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первом классе работа над проектом по полной структуре невозможна, так как дети не умеют читать, писать, анализировать, поэтому </a:t>
            </a:r>
            <a:r>
              <a:rPr lang="ru-RU" b="1" dirty="0" smtClean="0"/>
              <a:t>в первом полугодии</a:t>
            </a:r>
            <a:r>
              <a:rPr lang="ru-RU" dirty="0" smtClean="0"/>
              <a:t> мы проводим </a:t>
            </a:r>
            <a:r>
              <a:rPr lang="ru-RU" b="1" dirty="0" smtClean="0"/>
              <a:t>подготовительный этап</a:t>
            </a:r>
            <a:r>
              <a:rPr lang="ru-RU" dirty="0" smtClean="0"/>
              <a:t>, в который включается: </a:t>
            </a:r>
            <a:r>
              <a:rPr lang="ru-RU" b="1" dirty="0" smtClean="0"/>
              <a:t>творческие работы учащихся (рисунки</a:t>
            </a:r>
            <a:r>
              <a:rPr lang="ru-RU" dirty="0" smtClean="0"/>
              <a:t>), </a:t>
            </a:r>
            <a:r>
              <a:rPr lang="ru-RU" b="1" dirty="0" smtClean="0"/>
              <a:t>устные рассказы</a:t>
            </a:r>
            <a:r>
              <a:rPr lang="ru-RU" dirty="0" smtClean="0"/>
              <a:t>, в которых дети с помощью учителя постепенно учатся </a:t>
            </a:r>
            <a:r>
              <a:rPr lang="ru-RU" b="1" dirty="0" smtClean="0"/>
              <a:t>анализировать, рассуждать, выделять главное. </a:t>
            </a:r>
            <a:endParaRPr lang="ru-RU" dirty="0" smtClean="0"/>
          </a:p>
          <a:p>
            <a:r>
              <a:rPr lang="ru-RU" b="1" dirty="0" smtClean="0"/>
              <a:t>Во втором полугодии</a:t>
            </a:r>
            <a:r>
              <a:rPr lang="ru-RU" dirty="0" smtClean="0"/>
              <a:t> дети уже умеют читать, имеют первоначальные навыки письма, могут задавать вопросы и отвечать на них. Следовательно, можно расширить рамки работы над проектом и включить сюда не только рисунки, но и </a:t>
            </a:r>
            <a:r>
              <a:rPr lang="ru-RU" b="1" dirty="0" smtClean="0"/>
              <a:t>сбор информации</a:t>
            </a:r>
            <a:r>
              <a:rPr lang="ru-RU" dirty="0" smtClean="0"/>
              <a:t> </a:t>
            </a:r>
            <a:r>
              <a:rPr lang="ru-RU" b="1" dirty="0" smtClean="0"/>
              <a:t>по плану, составленному совместно с учителем.</a:t>
            </a:r>
            <a:endParaRPr lang="ru-RU" dirty="0" smtClean="0"/>
          </a:p>
          <a:p>
            <a:r>
              <a:rPr lang="ru-RU" dirty="0" smtClean="0"/>
              <a:t>Учитывая особенности развития младших школьников,  первокласснику необходимо предлагать темы, которые наиболее близки и значимы для него, для его «маленького мира». Варианты тем: </a:t>
            </a:r>
            <a:r>
              <a:rPr lang="ru-RU" b="1" dirty="0" smtClean="0"/>
              <a:t>«Моё имя» </a:t>
            </a:r>
            <a:r>
              <a:rPr lang="ru-RU" dirty="0" smtClean="0"/>
              <a:t>, </a:t>
            </a:r>
            <a:r>
              <a:rPr lang="ru-RU" b="1" dirty="0" smtClean="0"/>
              <a:t>«Моя семья» 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Учитывая особенности развития младших школьников,  первокласснику необходимо предлагать темы, которые наиболее близки и значимы для него, для его «маленького мира». </a:t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b="1" u="sng" dirty="0" smtClean="0">
                <a:solidFill>
                  <a:schemeClr val="tx1"/>
                </a:solidFill>
                <a:latin typeface="+mn-lt"/>
              </a:rPr>
              <a:t>Темы для 1 класса:</a:t>
            </a:r>
            <a:endParaRPr lang="ru-RU" sz="2000" b="1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/>
              <a:t>  </a:t>
            </a:r>
            <a:r>
              <a:rPr lang="ru-RU" sz="2000" b="1" i="1" dirty="0" smtClean="0"/>
              <a:t>Математика.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«Математика вокруг нас. Числа в загадках, пословицах и поговорках», </a:t>
            </a:r>
          </a:p>
          <a:p>
            <a:pPr>
              <a:buNone/>
            </a:pPr>
            <a:r>
              <a:rPr lang="ru-RU" sz="2000" dirty="0" smtClean="0"/>
              <a:t>    «Математика вокруг нас. Форма, размер, цвет. Узоры и орнаменты».</a:t>
            </a:r>
          </a:p>
          <a:p>
            <a:pPr>
              <a:buNone/>
            </a:pPr>
            <a:r>
              <a:rPr lang="ru-RU" sz="2000" b="1" i="1" dirty="0" smtClean="0"/>
              <a:t>Обучение грамоте.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«Живая Азбука».</a:t>
            </a:r>
          </a:p>
          <a:p>
            <a:pPr>
              <a:buNone/>
            </a:pPr>
            <a:r>
              <a:rPr lang="ru-RU" sz="2000" b="1" i="1" dirty="0" smtClean="0"/>
              <a:t>Русский язык.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«Скороговорки».</a:t>
            </a:r>
          </a:p>
          <a:p>
            <a:pPr>
              <a:buNone/>
            </a:pPr>
            <a:r>
              <a:rPr lang="ru-RU" sz="2000" b="1" i="1" dirty="0" smtClean="0"/>
              <a:t>Литературное чтение.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«Сказочная страничка».</a:t>
            </a:r>
          </a:p>
          <a:p>
            <a:pPr>
              <a:buNone/>
            </a:pPr>
            <a:r>
              <a:rPr lang="ru-RU" sz="2000" b="1" i="1" dirty="0" smtClean="0"/>
              <a:t>Окружающий мир.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«Моя малая Родина».</a:t>
            </a:r>
          </a:p>
          <a:p>
            <a:pPr>
              <a:buNone/>
            </a:pPr>
            <a:r>
              <a:rPr lang="ru-RU" sz="2000" dirty="0" smtClean="0"/>
              <a:t>   «Моя семья».</a:t>
            </a:r>
          </a:p>
          <a:p>
            <a:pPr>
              <a:buNone/>
            </a:pPr>
            <a:r>
              <a:rPr lang="ru-RU" sz="2000" dirty="0" smtClean="0"/>
              <a:t>   «Мой класс и моя школа».</a:t>
            </a:r>
          </a:p>
          <a:p>
            <a:pPr>
              <a:buNone/>
            </a:pPr>
            <a:r>
              <a:rPr lang="ru-RU" sz="2000" dirty="0" smtClean="0"/>
              <a:t>   «Мои домашние животные».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b="1" dirty="0" smtClean="0"/>
              <a:t>1. Одной из приоритетных задач современной школы</a:t>
            </a:r>
            <a:r>
              <a:rPr lang="ru-RU" sz="2400" dirty="0" smtClean="0"/>
              <a:t> является создание необходимых и полноценных условий для личностного развития каждого ребёнка, формирование активной позиции учащихся в учебном процессе.</a:t>
            </a:r>
          </a:p>
          <a:p>
            <a:r>
              <a:rPr lang="ru-RU" sz="2400" b="1" dirty="0" smtClean="0"/>
              <a:t>2. </a:t>
            </a:r>
            <a:r>
              <a:rPr lang="ru-RU" sz="2400" dirty="0" smtClean="0"/>
              <a:t>Именно</a:t>
            </a:r>
            <a:r>
              <a:rPr lang="ru-RU" sz="2400" b="1" dirty="0" smtClean="0"/>
              <a:t> образование в начальной школе является базой, фундаментом, всего последующего обучения. </a:t>
            </a:r>
            <a:r>
              <a:rPr lang="ru-RU" sz="2400" dirty="0" smtClean="0"/>
              <a:t>Именно </a:t>
            </a:r>
            <a:r>
              <a:rPr lang="ru-RU" sz="2400" b="1" dirty="0" smtClean="0"/>
              <a:t>в начальной школе закладываются основы исследовательской деятельности.</a:t>
            </a:r>
          </a:p>
          <a:p>
            <a:r>
              <a:rPr lang="ru-RU" sz="2400" b="1" dirty="0" smtClean="0"/>
              <a:t>Дети младшего школьного возраста</a:t>
            </a:r>
            <a:r>
              <a:rPr lang="ru-RU" sz="2400" dirty="0" smtClean="0"/>
              <a:t>, как отмечают многие учёные, </a:t>
            </a:r>
            <a:r>
              <a:rPr lang="ru-RU" sz="2400" b="1" dirty="0" smtClean="0"/>
              <a:t>уже по природе своей исследователи</a:t>
            </a:r>
            <a:r>
              <a:rPr lang="ru-RU" sz="2400" b="1" i="1" dirty="0" smtClean="0"/>
              <a:t>.</a:t>
            </a:r>
            <a:r>
              <a:rPr lang="ru-RU" sz="2400" i="1" u="sng" dirty="0" smtClean="0"/>
              <a:t> </a:t>
            </a:r>
            <a:r>
              <a:rPr lang="ru-RU" sz="2400" dirty="0" smtClean="0"/>
              <a:t>Их влечёт жажда новых впечатлений, любознательность, желание экспериментировать, самостоятельно искать истину.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b="1" u="sng" dirty="0" smtClean="0"/>
              <a:t>Опыт исследовательской, творческой деятельности приобретается детьми в процессе проектной деятельности.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На втором году обучения</a:t>
            </a:r>
            <a:r>
              <a:rPr lang="ru-RU" sz="2000" dirty="0" smtClean="0"/>
              <a:t> дети уже способны собирать информацию не только из устных источников, но и пользоваться дополнительной ненаучной литературой, изготавливать некоторые детали проекта самостоятельно, но всё это ещё происходит под руководством учителя. На этом этапе дети могут выбрать тему самостоятельно (по заранее предложенным проблемам), в рисунках передать эскиз модели, макета, сделать выводы о значимости проекта. Эта работа проводится </a:t>
            </a:r>
            <a:r>
              <a:rPr lang="ru-RU" sz="2000" b="1" dirty="0" smtClean="0"/>
              <a:t>в первой четверти</a:t>
            </a:r>
            <a:r>
              <a:rPr lang="ru-RU" sz="2000" dirty="0" smtClean="0"/>
              <a:t> второго класса.</a:t>
            </a:r>
          </a:p>
          <a:p>
            <a:r>
              <a:rPr lang="ru-RU" sz="2000" i="1" dirty="0" smtClean="0"/>
              <a:t>Все проекты, которые выполнялись до этого момента, были краткосрочными.</a:t>
            </a:r>
            <a:endParaRPr lang="ru-RU" sz="2000" dirty="0" smtClean="0"/>
          </a:p>
          <a:p>
            <a:r>
              <a:rPr lang="ru-RU" sz="2000" dirty="0" smtClean="0"/>
              <a:t>Начиная со второй четверти второго класса, можно приступить к работе над объёмным долгосрочным проектом. 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В третьем классе </a:t>
            </a:r>
            <a:r>
              <a:rPr lang="ru-RU" sz="2000" dirty="0" smtClean="0"/>
              <a:t>работа над проектом более расширяется и  начинается с первой четверти. Дети могут работать с научной дополнительной литературой (справочники, энциклопедии, сборники),устную информацию преобразовывать в письменную и делать первоначальный анализ полученной информации.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4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В четвёртом классе</a:t>
            </a:r>
            <a:r>
              <a:rPr lang="ru-RU" sz="2000" dirty="0" smtClean="0"/>
              <a:t> работа над проектами выходит на новый уровень, становится более аналитической. </a:t>
            </a:r>
          </a:p>
          <a:p>
            <a:pPr>
              <a:buNone/>
            </a:pPr>
            <a:r>
              <a:rPr lang="ru-RU" sz="2000" dirty="0" smtClean="0"/>
              <a:t>     Ребята уже могут сделать анализ, выбрать главное из общего потока информации (в музеях, из средств массовой информации и из других источников) и оформить готовый проект самостоятельно.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dirty="0" smtClean="0"/>
              <a:t>	</a:t>
            </a:r>
            <a:endParaRPr lang="ru-RU" sz="2600" b="1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Своё выступление я хотела бы завершить словами выдающегося немецкого философа и драматурга </a:t>
            </a:r>
            <a:r>
              <a:rPr lang="ru-RU" sz="2000" b="1" dirty="0" smtClean="0"/>
              <a:t>Г.Э.Лессинга </a:t>
            </a:r>
          </a:p>
          <a:p>
            <a:pPr>
              <a:buNone/>
            </a:pPr>
            <a:r>
              <a:rPr lang="ru-RU" sz="2000" b="1" i="1" dirty="0" smtClean="0"/>
              <a:t>   «Спорьте, заблуждайтесь, ошибайтесь, но ради бога, размышляйте, и хотя и криво, да сами».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214686"/>
            <a:ext cx="250033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+mn-lt"/>
              </a:rPr>
              <a:t>Проектная деятельность – это творчество. </a:t>
            </a:r>
            <a:r>
              <a:rPr lang="ru-RU" sz="2700" dirty="0" smtClean="0">
                <a:latin typeface="+mn-lt"/>
              </a:rPr>
              <a:t>Но учащихся младших классов надо </a:t>
            </a:r>
            <a:r>
              <a:rPr lang="ru-RU" sz="2700" u="sng" dirty="0" smtClean="0">
                <a:latin typeface="+mn-lt"/>
              </a:rPr>
              <a:t>учить</a:t>
            </a:r>
            <a:r>
              <a:rPr lang="ru-RU" sz="2700" dirty="0" smtClean="0">
                <a:latin typeface="+mn-lt"/>
              </a:rPr>
              <a:t> творить: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- маленький ребёнок не может создать оригинальный конкретный продукт, не имея необходимых для этого знаний и навыков, следовательно, практические задания в учебном процессе ему надо давать такие, которые опирались бы на уже имеющиеся у него знания, используя их при этом как можно полнее; </a:t>
            </a:r>
          </a:p>
          <a:p>
            <a:endParaRPr lang="ru-RU" sz="2000" dirty="0" smtClean="0"/>
          </a:p>
          <a:p>
            <a:r>
              <a:rPr lang="ru-RU" sz="2000" dirty="0" smtClean="0"/>
              <a:t>- самостоятельность ученика проявляется в том, что он сам выбирает вариант задания, сам определяет форму изделия, объём работы. А творчество - в том, что при единой для всех теме ученик создаёт свой вариант работы. </a:t>
            </a:r>
          </a:p>
          <a:p>
            <a:endParaRPr lang="ru-RU" sz="2000" dirty="0" smtClean="0"/>
          </a:p>
          <a:p>
            <a:r>
              <a:rPr lang="ru-RU" sz="2000" dirty="0" smtClean="0"/>
              <a:t>Самостоятельные работы учащихся должны строиться по принципу «от простого к сложному». </a:t>
            </a: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 smtClean="0">
                <a:latin typeface="+mn-lt"/>
              </a:rPr>
              <a:t>3.Что такое проектная деятельность?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/>
              <a:t>  </a:t>
            </a:r>
            <a:r>
              <a:rPr lang="ru-RU" sz="2400" b="1" u="sng" dirty="0" smtClean="0"/>
              <a:t>Проектная деятельность </a:t>
            </a:r>
            <a:r>
              <a:rPr lang="ru-RU" sz="2400" b="1" dirty="0" smtClean="0"/>
              <a:t>– это метод, который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- </a:t>
            </a:r>
            <a:r>
              <a:rPr lang="ru-RU" sz="2400" dirty="0" smtClean="0"/>
              <a:t> раскрепощает ребёнка,</a:t>
            </a:r>
          </a:p>
          <a:p>
            <a:pPr>
              <a:buNone/>
            </a:pPr>
            <a:r>
              <a:rPr lang="ru-RU" sz="2400" dirty="0" smtClean="0"/>
              <a:t>-  повышает уровень его познавательной активности, учебной мотивации, </a:t>
            </a:r>
          </a:p>
          <a:p>
            <a:pPr>
              <a:buNone/>
            </a:pPr>
            <a:r>
              <a:rPr lang="ru-RU" sz="2400" dirty="0" smtClean="0"/>
              <a:t>- способствует эмоциональной уравновешенности и уверенности в своих силах.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b="1" u="sng" dirty="0" smtClean="0"/>
              <a:t>В процессе проектной деятельности дети работают над созданием проекта.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latin typeface="+mn-lt"/>
              </a:rPr>
              <a:t>4.Что такое проект?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/>
              <a:t>  Любой проект имеет практически одинаковую структуру.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   Проект – это «пять П»:</a:t>
            </a:r>
            <a:endParaRPr lang="ru-RU" sz="2400" dirty="0" smtClean="0"/>
          </a:p>
          <a:p>
            <a:r>
              <a:rPr lang="ru-RU" sz="2400" dirty="0" smtClean="0"/>
              <a:t>- проблема;</a:t>
            </a:r>
          </a:p>
          <a:p>
            <a:r>
              <a:rPr lang="ru-RU" sz="2400" dirty="0" smtClean="0"/>
              <a:t>- проектирование (планирование);</a:t>
            </a:r>
          </a:p>
          <a:p>
            <a:r>
              <a:rPr lang="ru-RU" sz="2400" dirty="0" smtClean="0"/>
              <a:t>- поиск информации;</a:t>
            </a:r>
          </a:p>
          <a:p>
            <a:r>
              <a:rPr lang="ru-RU" sz="2400" dirty="0" smtClean="0"/>
              <a:t>- продукт:</a:t>
            </a:r>
          </a:p>
          <a:p>
            <a:r>
              <a:rPr lang="ru-RU" sz="2400" dirty="0" smtClean="0"/>
              <a:t>- презентация.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latin typeface="+mn-lt"/>
              </a:rPr>
              <a:t>Этапы осуществления проектной деятельности:</a:t>
            </a:r>
            <a:endParaRPr lang="ru-RU" sz="2800" b="1" u="sng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u="sng" dirty="0" smtClean="0"/>
              <a:t>1-й этап ( проблема)— погружение в проект.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000" dirty="0" smtClean="0"/>
              <a:t>     Первый этап осуществления проекта — самый короткий, но очень важный для получения ожидаемых результатов.</a:t>
            </a:r>
          </a:p>
          <a:p>
            <a:pPr>
              <a:buNone/>
            </a:pPr>
            <a:r>
              <a:rPr lang="ru-RU" sz="2000" dirty="0" smtClean="0"/>
              <a:t>     На этом этапе учитель пробуждает в учащихся интерес к теме проекта, формулирует проблему проекта. Из проблемы проекта, сформулированной в общем виде, выделяется ряд </a:t>
            </a:r>
            <a:r>
              <a:rPr lang="ru-RU" sz="2000" dirty="0" err="1" smtClean="0"/>
              <a:t>подпроблем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    В результате определяют цель и задачи проекта — поиск способа или способов решения проблемы проекта.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/>
              <a:t>Этапы осуществления проектной деятельности: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2-й этап (проектирование, планирование)  — организация деятельности. </a:t>
            </a:r>
          </a:p>
          <a:p>
            <a:pPr>
              <a:buNone/>
            </a:pPr>
            <a:r>
              <a:rPr lang="ru-RU" sz="2000" dirty="0" smtClean="0"/>
              <a:t>    На этом этапе организуется деятельность детей. Если проект групповой, то необходимо организовать детей в группы, определить цели и задачи каждой группы. Если это необходимо, определить роль каждого члена группы. На этом же этапе происходит и планирование работы по решению задачи проекта.</a:t>
            </a:r>
          </a:p>
          <a:p>
            <a:pPr>
              <a:buNone/>
            </a:pPr>
            <a:endParaRPr lang="ru-RU" sz="2000" b="1" u="sng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latin typeface="+mn-lt"/>
              </a:rPr>
              <a:t>Этапы осуществления проектной деятельности: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3-й этап — поиск информации.</a:t>
            </a:r>
          </a:p>
          <a:p>
            <a:pPr>
              <a:buNone/>
            </a:pPr>
            <a:r>
              <a:rPr lang="ru-RU" sz="2000" dirty="0" smtClean="0"/>
              <a:t>Каждый проект обязательно требует исследовательской работы учащихся. Таким образом, отличительная черта проектной деятельности – поиск информации.</a:t>
            </a:r>
            <a:endParaRPr lang="ru-RU" sz="2000" u="sng" dirty="0" smtClean="0"/>
          </a:p>
          <a:p>
            <a:pPr>
              <a:buNone/>
            </a:pPr>
            <a:r>
              <a:rPr lang="ru-RU" sz="2000" dirty="0" smtClean="0"/>
              <a:t>Учащиеся могут найти информацию по проблеме:</a:t>
            </a:r>
          </a:p>
          <a:p>
            <a:pPr>
              <a:buFontTx/>
              <a:buChar char="-"/>
            </a:pPr>
            <a:r>
              <a:rPr lang="ru-RU" sz="2000" dirty="0" smtClean="0"/>
              <a:t>в справочниках и энциклопедиях;</a:t>
            </a:r>
          </a:p>
          <a:p>
            <a:pPr>
              <a:buFontTx/>
              <a:buChar char="-"/>
            </a:pPr>
            <a:r>
              <a:rPr lang="ru-RU" sz="2000" dirty="0" smtClean="0"/>
              <a:t>газетах, журналах, дополнительной литературе:</a:t>
            </a:r>
          </a:p>
          <a:p>
            <a:pPr>
              <a:buFontTx/>
              <a:buChar char="-"/>
            </a:pPr>
            <a:r>
              <a:rPr lang="ru-RU" sz="2000" dirty="0" smtClean="0"/>
              <a:t>в Интернете;</a:t>
            </a:r>
          </a:p>
          <a:p>
            <a:pPr>
              <a:buFontTx/>
              <a:buChar char="-"/>
            </a:pPr>
            <a:r>
              <a:rPr lang="ru-RU" sz="2000" dirty="0" smtClean="0"/>
              <a:t>из личных бесед со взрослыми;</a:t>
            </a:r>
          </a:p>
          <a:p>
            <a:pPr>
              <a:buFontTx/>
              <a:buChar char="-"/>
            </a:pPr>
            <a:r>
              <a:rPr lang="ru-RU" sz="2000" dirty="0" smtClean="0"/>
              <a:t>из других источников информации.</a:t>
            </a:r>
          </a:p>
          <a:p>
            <a:pPr>
              <a:buFontTx/>
              <a:buChar char="-"/>
            </a:pPr>
            <a:endParaRPr lang="ru-RU" sz="2400" dirty="0" smtClean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latin typeface="+mn-lt"/>
              </a:rPr>
              <a:t>Этапы осуществления проектной деятельности: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u="sng" dirty="0" smtClean="0"/>
              <a:t>4-й этап (продукт) — осуществление деятельности. </a:t>
            </a:r>
          </a:p>
          <a:p>
            <a:pPr>
              <a:buNone/>
            </a:pPr>
            <a:r>
              <a:rPr lang="ru-RU" sz="2000" dirty="0" smtClean="0"/>
              <a:t>     Здесь роль учителя минимальна. Учащиеся все делают сами. Безусловно, степень самостоятельности зависит от того, как ребят  подготовили.</a:t>
            </a:r>
            <a:endParaRPr lang="ru-RU" sz="2000" b="1" u="sng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143</TotalTime>
  <Words>1714</Words>
  <Application>Microsoft Office PowerPoint</Application>
  <PresentationFormat>Экран (4:3)</PresentationFormat>
  <Paragraphs>123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       «Организация проектно-исследовательской деятельности в начальной школе». </vt:lpstr>
      <vt:lpstr>Слайд 2</vt:lpstr>
      <vt:lpstr>Проектная деятельность – это творчество. Но учащихся младших классов надо учить творить: </vt:lpstr>
      <vt:lpstr>3.Что такое проектная деятельность? </vt:lpstr>
      <vt:lpstr>4.Что такое проект? </vt:lpstr>
      <vt:lpstr>Этапы осуществления проектной деятельности:</vt:lpstr>
      <vt:lpstr>Этапы осуществления проектной деятельности:</vt:lpstr>
      <vt:lpstr>Этапы осуществления проектной деятельности:</vt:lpstr>
      <vt:lpstr>Этапы осуществления проектной деятельности:</vt:lpstr>
      <vt:lpstr>Этапы осуществления проектной деятельности:</vt:lpstr>
      <vt:lpstr>Виды проектов </vt:lpstr>
      <vt:lpstr>Виды проектов</vt:lpstr>
      <vt:lpstr>Виды проектов</vt:lpstr>
      <vt:lpstr>Слайд 14</vt:lpstr>
      <vt:lpstr>А для этого учителю необходимо: </vt:lpstr>
      <vt:lpstr>Роль родителей в проектно-исследовательской деятельности. </vt:lpstr>
      <vt:lpstr>Роль родителей в проектно-исследовательской деятельности. </vt:lpstr>
      <vt:lpstr>1 КЛАСС </vt:lpstr>
      <vt:lpstr>Учитывая особенности развития младших школьников,  первокласснику необходимо предлагать темы, которые наиболее близки и значимы для него, для его «маленького мира».  Темы для 1 класса:</vt:lpstr>
      <vt:lpstr>2 КЛАСС </vt:lpstr>
      <vt:lpstr>3 КЛАСС </vt:lpstr>
      <vt:lpstr>4 КЛАСС 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проектно-исследовательской деятельности в начальной школе» </dc:title>
  <dc:creator>Admin</dc:creator>
  <cp:lastModifiedBy>Admin</cp:lastModifiedBy>
  <cp:revision>15</cp:revision>
  <dcterms:created xsi:type="dcterms:W3CDTF">2015-02-08T20:01:32Z</dcterms:created>
  <dcterms:modified xsi:type="dcterms:W3CDTF">2015-02-12T19:47:45Z</dcterms:modified>
</cp:coreProperties>
</file>