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Нравится ли вам английский язык?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Нравится ли вам английский язык?</c:v>
                </c:pt>
              </c:strCache>
            </c:strRef>
          </c:tx>
          <c:dLbls>
            <c:dLbl>
              <c:idx val="0"/>
              <c:layout>
                <c:manualLayout>
                  <c:x val="-4.389082302821054E-2"/>
                  <c:y val="-0.24899191254519243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87</a:t>
                    </a:r>
                    <a:r>
                      <a:rPr lang="ru-RU" sz="2000" dirty="0"/>
                      <a:t>%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0154347166554144"/>
                  <c:y val="0.22390233079858596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13</a:t>
                    </a:r>
                    <a:r>
                      <a:rPr lang="ru-RU" sz="2000" dirty="0"/>
                      <a:t>%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7.7347442164545824E-2"/>
                  <c:y val="0.1400704473264684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/>
                      <a:t>нет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.11857696901199012"/>
                  <c:y val="0.45451910965715991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/>
                      <a:t>да</a:t>
                    </a:r>
                    <a:endParaRPr lang="en-US" sz="20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0.87000000000000022</c:v>
                </c:pt>
                <c:pt idx="1">
                  <c:v>0.13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/>
              <a:t>Хотели бы вы получать материала больше, чем дается на уроках?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Хотели бы вы получать материала больше, чем дается на уроках?</c:v>
                </c:pt>
              </c:strCache>
            </c:strRef>
          </c:tx>
          <c:dLbls>
            <c:dLbl>
              <c:idx val="0"/>
              <c:layout>
                <c:manualLayout>
                  <c:x val="-0.17500617514990244"/>
                  <c:y val="-0.23418538121087321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79</a:t>
                    </a:r>
                    <a:r>
                      <a:rPr lang="ru-RU" sz="2000" dirty="0"/>
                      <a:t>%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5552897035173008"/>
                  <c:y val="0.20829565448800264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21</a:t>
                    </a:r>
                    <a:r>
                      <a:rPr lang="ru-RU" sz="2000" dirty="0"/>
                      <a:t>%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13574772705945293"/>
                  <c:y val="0.56388841162351466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/>
                      <a:t>да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0.11958690134753097"/>
                  <c:y val="0.20218134677542288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/>
                      <a:t>нет</a:t>
                    </a:r>
                    <a:endParaRPr lang="en-US" sz="20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0.79</c:v>
                </c:pt>
                <c:pt idx="1">
                  <c:v>0.21000000000000005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Знать правила грамматики английского языка</c:v>
                </c:pt>
                <c:pt idx="1">
                  <c:v>Узнать больше о Великобритании и людях, живущие в стране.</c:v>
                </c:pt>
                <c:pt idx="2">
                  <c:v>Узнать о видах спорта в Великобритании</c:v>
                </c:pt>
                <c:pt idx="3">
                  <c:v>Знать больше об англоговорящих странах</c:v>
                </c:pt>
                <c:pt idx="4">
                  <c:v>Увеличить свой лексический запас слов</c:v>
                </c:pt>
              </c:strCache>
            </c:strRef>
          </c:cat>
          <c:val>
            <c:numRef>
              <c:f>Лист1!$B$2:$B$6</c:f>
              <c:numCache>
                <c:formatCode>_("р."* #,##0.00_);_("р."* \(#,##0.00\);_("р."* "-"??_);_(@_)</c:formatCode>
                <c:ptCount val="5"/>
                <c:pt idx="0" formatCode="General">
                  <c:v>5</c:v>
                </c:pt>
                <c:pt idx="1">
                  <c:v>6</c:v>
                </c:pt>
                <c:pt idx="2" formatCode="_(* #,##0.00_);_(* \(#,##0.00\);_(* &quot;-&quot;??_);_(@_)">
                  <c:v>2</c:v>
                </c:pt>
                <c:pt idx="3" formatCode="General">
                  <c:v>4</c:v>
                </c:pt>
                <c:pt idx="4" formatCode="General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Знать правила грамматики английского языка</c:v>
                </c:pt>
                <c:pt idx="1">
                  <c:v>Узнать больше о Великобритании и людях, живущие в стране.</c:v>
                </c:pt>
                <c:pt idx="2">
                  <c:v>Узнать о видах спорта в Великобритании</c:v>
                </c:pt>
                <c:pt idx="3">
                  <c:v>Знать больше об англоговорящих странах</c:v>
                </c:pt>
                <c:pt idx="4">
                  <c:v>Увеличить свой лексический запас слов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Знать правила грамматики английского языка</c:v>
                </c:pt>
                <c:pt idx="1">
                  <c:v>Узнать больше о Великобритании и людях, живущие в стране.</c:v>
                </c:pt>
                <c:pt idx="2">
                  <c:v>Узнать о видах спорта в Великобритании</c:v>
                </c:pt>
                <c:pt idx="3">
                  <c:v>Знать больше об англоговорящих странах</c:v>
                </c:pt>
                <c:pt idx="4">
                  <c:v>Увеличить свой лексический запас слов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/>
        <c:overlap val="100"/>
        <c:axId val="53380608"/>
        <c:axId val="53494144"/>
      </c:barChart>
      <c:catAx>
        <c:axId val="53380608"/>
        <c:scaling>
          <c:orientation val="minMax"/>
        </c:scaling>
        <c:axPos val="b"/>
        <c:tickLblPos val="nextTo"/>
        <c:crossAx val="53494144"/>
        <c:crosses val="autoZero"/>
        <c:auto val="1"/>
        <c:lblAlgn val="ctr"/>
        <c:lblOffset val="100"/>
      </c:catAx>
      <c:valAx>
        <c:axId val="53494144"/>
        <c:scaling>
          <c:orientation val="minMax"/>
        </c:scaling>
        <c:axPos val="l"/>
        <c:majorGridlines/>
        <c:numFmt formatCode="General" sourceLinked="1"/>
        <c:tickLblPos val="nextTo"/>
        <c:crossAx val="53380608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F6F2B1-5C31-4CB9-8BCF-E798717689E7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0C68EA-357F-4DB4-B7A9-DADEFE3BEDC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с одарёнными детьми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052878"/>
          </a:xfrm>
        </p:spPr>
        <p:txBody>
          <a:bodyPr/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Прогнозируемые результаты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32560" y="1628800"/>
            <a:ext cx="7406640" cy="4680520"/>
          </a:xfrm>
        </p:spPr>
        <p:txBody>
          <a:bodyPr>
            <a:noAutofit/>
          </a:bodyPr>
          <a:lstStyle/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Обучающийся получит возможность: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Расширять кругозор знаний;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Уметь представлять себя и интересоваться делами собеседника;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Принимать участие в конкурсах, олимпиадах по английскому языку.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Прогнозируемые результаты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Учитель получит возможность: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Повысить качество образования в преподаваемых классах;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Заниматься самообразованием;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Повышать профессиональное мастерство;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Проводить занимательно-профессиональные мероприятия с обучающимися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331640" y="332656"/>
          <a:ext cx="748883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259632" y="332656"/>
          <a:ext cx="741682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331640" y="1412776"/>
          <a:ext cx="7344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effectLst/>
              </a:rPr>
              <a:t>Что </a:t>
            </a:r>
            <a:r>
              <a:rPr lang="ru-RU" sz="2800" b="1" dirty="0" smtClean="0">
                <a:effectLst/>
              </a:rPr>
              <a:t>вы хотели бы узнать </a:t>
            </a:r>
            <a:r>
              <a:rPr lang="ru-RU" sz="2800" b="1" dirty="0" smtClean="0">
                <a:effectLst/>
              </a:rPr>
              <a:t>нового</a:t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 </a:t>
            </a:r>
            <a:r>
              <a:rPr lang="ru-RU" sz="2800" b="1" dirty="0" smtClean="0">
                <a:effectLst/>
              </a:rPr>
              <a:t>в изучении английского языка?</a:t>
            </a: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endParaRPr lang="ru-RU" sz="2800" dirty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/>
              </a:rPr>
              <a:t>Цель:</a:t>
            </a:r>
            <a:endParaRPr lang="ru-RU" sz="5400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Обучить одаренных детей</a:t>
            </a:r>
          </a:p>
          <a:p>
            <a:r>
              <a:rPr lang="ru-RU" sz="4800" dirty="0" smtClean="0"/>
              <a:t>Воспитать одаренных детей</a:t>
            </a:r>
          </a:p>
          <a:p>
            <a:r>
              <a:rPr lang="ru-RU" sz="4800" dirty="0" smtClean="0"/>
              <a:t>Поддержать одаренных детей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Задачи: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5446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Выявлять одаренных обучающихся из числа показавших высокие результаты;</a:t>
            </a:r>
          </a:p>
          <a:p>
            <a:r>
              <a:rPr lang="ru-RU" dirty="0" smtClean="0"/>
              <a:t>Развивать общую эрудицию у детей, расширять их кругозор по предмету;</a:t>
            </a:r>
          </a:p>
          <a:p>
            <a:r>
              <a:rPr lang="ru-RU" dirty="0" smtClean="0"/>
              <a:t>Создавать условия одарённым детям для реализации их личных творческих способностей;</a:t>
            </a:r>
          </a:p>
          <a:p>
            <a:r>
              <a:rPr lang="ru-RU" dirty="0" smtClean="0"/>
              <a:t>Развивать логическое мышление обучающихся;</a:t>
            </a:r>
          </a:p>
          <a:p>
            <a:r>
              <a:rPr lang="ru-RU" dirty="0" smtClean="0"/>
              <a:t>Развивать исследовательскую позицию ребенка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0103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Сроки реализации: 01.09.14 – 31.05.15</a:t>
            </a:r>
            <a:endParaRPr lang="ru-RU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284984"/>
            <a:ext cx="7498080" cy="2963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Участники проекта: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обучающиеся 3Б, 3В, 3Г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МБОУ «СОШ №13»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Содержание проекта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Урочная деятельность: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Работа в парах и групповые работы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Индивидуальные домашние задания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проекта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Программа кружка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Speak English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Содержание проекта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Участие в конкурсах: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Grammar Day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British Bulldog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«Рыжий кот», 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«Первый успех»</a:t>
            </a: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Формы продуктов проекта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Открытые уроки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Стенгазета «Загадочная Великобритания»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Коллективные творческие дела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384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Создание стенгазеты </a:t>
            </a:r>
            <a:b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«Загадочная Великобритания»</a:t>
            </a:r>
            <a:endParaRPr lang="ru-RU" sz="28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DSC0922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3743325" cy="2614644"/>
          </a:xfrm>
        </p:spPr>
      </p:pic>
      <p:pic>
        <p:nvPicPr>
          <p:cNvPr id="8" name="Содержимое 7" descr="DSC09239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132856"/>
            <a:ext cx="4002087" cy="266429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</TotalTime>
  <Words>233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Проект</vt:lpstr>
      <vt:lpstr>Цель:</vt:lpstr>
      <vt:lpstr>Задачи:</vt:lpstr>
      <vt:lpstr>Сроки реализации: 01.09.14 – 31.05.15</vt:lpstr>
      <vt:lpstr>Содержание проекта</vt:lpstr>
      <vt:lpstr>Содержание проекта</vt:lpstr>
      <vt:lpstr>Содержание проекта</vt:lpstr>
      <vt:lpstr>Формы продуктов проекта</vt:lpstr>
      <vt:lpstr>Создание стенгазеты  «Загадочная Великобритания»</vt:lpstr>
      <vt:lpstr>Прогнозируемые результаты</vt:lpstr>
      <vt:lpstr>Прогнозируемые результаты</vt:lpstr>
      <vt:lpstr>Слайд 12</vt:lpstr>
      <vt:lpstr>Слайд 13</vt:lpstr>
      <vt:lpstr> Что вы хотели бы узнать нового  в изучении английского языка? 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Алексей</dc:creator>
  <cp:lastModifiedBy>Алексей</cp:lastModifiedBy>
  <cp:revision>11</cp:revision>
  <dcterms:created xsi:type="dcterms:W3CDTF">2014-12-04T16:22:11Z</dcterms:created>
  <dcterms:modified xsi:type="dcterms:W3CDTF">2014-12-04T18:03:30Z</dcterms:modified>
</cp:coreProperties>
</file>