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  <p:sldMasterId id="2147483853" r:id="rId2"/>
    <p:sldMasterId id="2147483862" r:id="rId3"/>
  </p:sldMasterIdLst>
  <p:notesMasterIdLst>
    <p:notesMasterId r:id="rId21"/>
  </p:notesMasterIdLst>
  <p:sldIdLst>
    <p:sldId id="256" r:id="rId4"/>
    <p:sldId id="333" r:id="rId5"/>
    <p:sldId id="289" r:id="rId6"/>
    <p:sldId id="334" r:id="rId7"/>
    <p:sldId id="326" r:id="rId8"/>
    <p:sldId id="291" r:id="rId9"/>
    <p:sldId id="335" r:id="rId10"/>
    <p:sldId id="290" r:id="rId11"/>
    <p:sldId id="332" r:id="rId12"/>
    <p:sldId id="298" r:id="rId13"/>
    <p:sldId id="331" r:id="rId14"/>
    <p:sldId id="301" r:id="rId15"/>
    <p:sldId id="302" r:id="rId16"/>
    <p:sldId id="336" r:id="rId17"/>
    <p:sldId id="304" r:id="rId18"/>
    <p:sldId id="305" r:id="rId19"/>
    <p:sldId id="30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6600"/>
    <a:srgbClr val="FF3399"/>
    <a:srgbClr val="FF9900"/>
    <a:srgbClr val="FF3300"/>
    <a:srgbClr val="CC0000"/>
    <a:srgbClr val="FFCCFF"/>
    <a:srgbClr val="003300"/>
    <a:srgbClr val="92D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D9DC4-BBF1-4D62-9EAE-305178F944C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D9C0A-C708-4893-96CF-EBBB7452D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5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9C0A-C708-4893-96CF-EBBB7452DA9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6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6BA8CCE-AE81-4351-A7E7-9DE0C8159B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A5F5D-484E-4C0E-AF49-BE9678CD39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09FBD-B9E2-4866-882B-38016FF48E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375" y="6500813"/>
            <a:ext cx="16732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2A215-C0F2-43A3-A15F-98951B3024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EB80243-F43D-4BBB-A483-D32F0A0031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375" y="6500813"/>
            <a:ext cx="16732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2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9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3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56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81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2A215-C0F2-43A3-A15F-98951B3024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7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44BB4-4043-4B72-9822-F8432352E2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2A215-C0F2-43A3-A15F-98951B3024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23F47A0-68A1-492E-80FC-7B21408643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6D9CB-5D9A-4542-9295-804861FC9C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843F4-4772-4AED-95C4-BDFD907CE6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04433-6ED1-4C6C-94EA-43FC2F600C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98A92-A910-4C06-AB56-BE74D192F9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74AEE07-A472-4857-8F56-EEA6AA769C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57188" y="17145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4AEE07-A472-4857-8F56-EEA6AA769C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57188" y="17145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4AEE07-A472-4857-8F56-EEA6AA769C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749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25" y="642938"/>
            <a:ext cx="7143750" cy="92867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 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764704"/>
            <a:ext cx="763284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ru-RU" kern="0" dirty="0">
              <a:latin typeface="+mn-lt"/>
            </a:endParaRPr>
          </a:p>
          <a:p>
            <a:pPr algn="ctr">
              <a:defRPr/>
            </a:pPr>
            <a:r>
              <a:rPr lang="ru-RU" sz="2000" b="1" i="1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4400" b="1" i="1" kern="0" dirty="0" smtClean="0">
                <a:solidFill>
                  <a:srgbClr val="002060"/>
                </a:solidFill>
                <a:latin typeface="+mn-lt"/>
              </a:rPr>
              <a:t>Активные методы обучения</a:t>
            </a:r>
          </a:p>
          <a:p>
            <a:pPr algn="ctr">
              <a:defRPr/>
            </a:pPr>
            <a:r>
              <a:rPr lang="ru-RU" sz="4400" b="1" i="1" kern="0" dirty="0" smtClean="0">
                <a:solidFill>
                  <a:srgbClr val="002060"/>
                </a:solidFill>
                <a:latin typeface="+mn-lt"/>
              </a:rPr>
              <a:t> на </a:t>
            </a:r>
            <a:r>
              <a:rPr lang="ru-RU" sz="4400" b="1" i="1" kern="0" dirty="0" smtClean="0">
                <a:solidFill>
                  <a:srgbClr val="002060"/>
                </a:solidFill>
                <a:latin typeface="+mn-lt"/>
              </a:rPr>
              <a:t>разных </a:t>
            </a:r>
            <a:r>
              <a:rPr lang="ru-RU" sz="4400" b="1" i="1" kern="0" dirty="0" smtClean="0">
                <a:solidFill>
                  <a:srgbClr val="002060"/>
                </a:solidFill>
                <a:latin typeface="+mn-lt"/>
              </a:rPr>
              <a:t>этапах урока </a:t>
            </a:r>
          </a:p>
          <a:p>
            <a:pPr algn="ctr">
              <a:defRPr/>
            </a:pPr>
            <a:endParaRPr lang="ru-RU" sz="4000" b="1" i="1" kern="0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endParaRPr lang="ru-RU" sz="4000" b="1" i="1" kern="0" dirty="0" smtClean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ru-RU" sz="2400" b="1" i="1" kern="0" dirty="0" smtClean="0">
                <a:solidFill>
                  <a:srgbClr val="002060"/>
                </a:solidFill>
                <a:latin typeface="+mn-lt"/>
              </a:rPr>
              <a:t>Выполнила</a:t>
            </a:r>
          </a:p>
          <a:p>
            <a:pPr algn="ctr">
              <a:defRPr/>
            </a:pPr>
            <a:r>
              <a:rPr lang="ru-RU" sz="2400" b="1" i="1" kern="0" dirty="0" smtClean="0">
                <a:solidFill>
                  <a:srgbClr val="002060"/>
                </a:solidFill>
                <a:latin typeface="+mn-lt"/>
              </a:rPr>
              <a:t>Ягодина Татьяна Ивановна</a:t>
            </a:r>
          </a:p>
          <a:p>
            <a:pPr algn="ctr">
              <a:defRPr/>
            </a:pPr>
            <a:r>
              <a:rPr lang="ru-RU" sz="2400" b="1" i="1" kern="0" smtClean="0">
                <a:solidFill>
                  <a:srgbClr val="002060"/>
                </a:solidFill>
                <a:latin typeface="+mn-lt"/>
              </a:rPr>
              <a:t>учитель </a:t>
            </a:r>
            <a:r>
              <a:rPr lang="ru-RU" sz="2400" b="1" i="1" kern="0" dirty="0" smtClean="0">
                <a:solidFill>
                  <a:srgbClr val="002060"/>
                </a:solidFill>
                <a:latin typeface="+mn-lt"/>
              </a:rPr>
              <a:t>начальных классов</a:t>
            </a:r>
          </a:p>
          <a:p>
            <a:pPr algn="ctr">
              <a:defRPr/>
            </a:pPr>
            <a:r>
              <a:rPr lang="ru-RU" sz="2400" b="1" i="1" kern="0" dirty="0" smtClean="0">
                <a:solidFill>
                  <a:srgbClr val="002060"/>
                </a:solidFill>
                <a:latin typeface="+mn-lt"/>
              </a:rPr>
              <a:t>МОУ СОШ № 9 г. Надыма</a:t>
            </a:r>
            <a:endParaRPr lang="ru-RU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2000232" y="214290"/>
            <a:ext cx="5072098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метод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«КЛАСТЕР»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357562"/>
            <a:ext cx="2071702" cy="10001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АКТИВНЫЕ МЕТОДЫ  ОБУЧЕНИЯ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4643446"/>
            <a:ext cx="1571636" cy="64294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ЭТАПЫ ПРИМЕНЕНИЯ</a:t>
            </a:r>
            <a:endParaRPr lang="ru-RU" sz="16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3643314"/>
            <a:ext cx="1285884" cy="57150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ВИДЫ</a:t>
            </a:r>
            <a:endParaRPr lang="ru-RU" sz="16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2285992"/>
            <a:ext cx="1285884" cy="57150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5572140"/>
            <a:ext cx="1643074" cy="57150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236296" y="3068960"/>
            <a:ext cx="1143008" cy="428628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3933056"/>
            <a:ext cx="2000264" cy="57150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08104" y="4725144"/>
            <a:ext cx="1357322" cy="57150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1285860"/>
            <a:ext cx="1928826" cy="500066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/>
              <a:t> </a:t>
            </a:r>
            <a:endParaRPr lang="ru-RU" sz="1500" b="1" i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500562" y="1285860"/>
            <a:ext cx="1785950" cy="500066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71538" y="4857760"/>
            <a:ext cx="2152664" cy="785818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71538" y="1857364"/>
            <a:ext cx="2000264" cy="785818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14282" y="4286256"/>
            <a:ext cx="1928826" cy="400056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2786058"/>
            <a:ext cx="2214578" cy="35719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3571876"/>
            <a:ext cx="1357322" cy="428628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/>
          </a:p>
        </p:txBody>
      </p:sp>
      <p:cxnSp>
        <p:nvCxnSpPr>
          <p:cNvPr id="34" name="Прямая соединительная линия 33"/>
          <p:cNvCxnSpPr>
            <a:stCxn id="8" idx="0"/>
          </p:cNvCxnSpPr>
          <p:nvPr/>
        </p:nvCxnSpPr>
        <p:spPr>
          <a:xfrm rot="5400000" flipH="1" flipV="1">
            <a:off x="4464843" y="1535893"/>
            <a:ext cx="428628" cy="9286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8" idx="0"/>
          </p:cNvCxnSpPr>
          <p:nvPr/>
        </p:nvCxnSpPr>
        <p:spPr>
          <a:xfrm>
            <a:off x="3143240" y="1785926"/>
            <a:ext cx="1071570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112" idx="1"/>
          </p:cNvCxnSpPr>
          <p:nvPr/>
        </p:nvCxnSpPr>
        <p:spPr>
          <a:xfrm flipV="1">
            <a:off x="6286512" y="3230543"/>
            <a:ext cx="877776" cy="3413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V="1">
            <a:off x="5893603" y="3178967"/>
            <a:ext cx="714380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9" idx="0"/>
            <a:endCxn id="6" idx="2"/>
          </p:cNvCxnSpPr>
          <p:nvPr/>
        </p:nvCxnSpPr>
        <p:spPr>
          <a:xfrm rot="5400000" flipH="1" flipV="1">
            <a:off x="4089793" y="4482711"/>
            <a:ext cx="285752" cy="357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86116" y="2214554"/>
            <a:ext cx="1857388" cy="64294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ФОРМА ПРОВЕДЕНИЯ</a:t>
            </a:r>
            <a:endParaRPr lang="ru-RU" sz="1600" b="1" i="1" dirty="0"/>
          </a:p>
        </p:txBody>
      </p:sp>
      <p:cxnSp>
        <p:nvCxnSpPr>
          <p:cNvPr id="45" name="Прямая соединительная линия 44"/>
          <p:cNvCxnSpPr>
            <a:endCxn id="8" idx="2"/>
          </p:cNvCxnSpPr>
          <p:nvPr/>
        </p:nvCxnSpPr>
        <p:spPr>
          <a:xfrm rot="5400000" flipH="1" flipV="1">
            <a:off x="4000496" y="3071810"/>
            <a:ext cx="42862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6200000" flipV="1">
            <a:off x="5943572" y="4433692"/>
            <a:ext cx="438318" cy="131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10" idx="3"/>
            <a:endCxn id="23" idx="1"/>
          </p:cNvCxnSpPr>
          <p:nvPr/>
        </p:nvCxnSpPr>
        <p:spPr>
          <a:xfrm>
            <a:off x="6715140" y="3929066"/>
            <a:ext cx="161116" cy="2897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643042" y="3786190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000364" y="3714752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 flipH="1" flipV="1">
            <a:off x="4107653" y="5393545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286380" y="3857628"/>
            <a:ext cx="14287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1285854" y="4000505"/>
            <a:ext cx="928691" cy="2143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6200000" flipV="1">
            <a:off x="1821637" y="4250537"/>
            <a:ext cx="928694" cy="142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12" idx="0"/>
            <a:endCxn id="31" idx="2"/>
          </p:cNvCxnSpPr>
          <p:nvPr/>
        </p:nvCxnSpPr>
        <p:spPr>
          <a:xfrm rot="16200000" flipV="1">
            <a:off x="1732340" y="2732479"/>
            <a:ext cx="285752" cy="11072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2178827" y="2964653"/>
            <a:ext cx="714380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857356" y="3429000"/>
            <a:ext cx="1143008" cy="57150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ЦЕЛИ</a:t>
            </a:r>
            <a:endParaRPr lang="ru-RU" b="1" i="1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428861" y="1357299"/>
            <a:ext cx="1714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ИНДИВИДУАЛЬНАЯ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572000" y="1357298"/>
            <a:ext cx="16430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ГРУППОВАЯ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429256" y="2285992"/>
            <a:ext cx="128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ИНФО-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+mn-lt"/>
              </a:rPr>
              <a:t>УГАДАЙ-КА»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164288" y="3068960"/>
            <a:ext cx="119642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«КЛАСТЕР»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0272" y="3933056"/>
            <a:ext cx="178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</a:rPr>
              <a:t>«</a:t>
            </a:r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ПОЗДОРОВАЙСЯ</a:t>
            </a:r>
            <a:r>
              <a:rPr lang="ru-RU" sz="1500" b="1" i="1" dirty="0" smtClean="0">
                <a:solidFill>
                  <a:schemeClr val="bg1"/>
                </a:solidFill>
              </a:rPr>
              <a:t> </a:t>
            </a:r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ГЛАЗАМИ</a:t>
            </a:r>
            <a:r>
              <a:rPr lang="ru-RU" sz="1500" b="1" i="1" dirty="0" smtClean="0">
                <a:solidFill>
                  <a:schemeClr val="bg1"/>
                </a:solidFill>
              </a:rPr>
              <a:t>»</a:t>
            </a:r>
            <a:endParaRPr lang="ru-RU" sz="1500" b="1" i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08104" y="4725144"/>
            <a:ext cx="1357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«ФРУКТОВЫЙ САД»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00430" y="5572140"/>
            <a:ext cx="1500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НА ВСЕХ ЭТАПАХ УРОКА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71538" y="4857760"/>
            <a:ext cx="20717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УЧЕБНО-ИНФОРМАЦИОННЫЕ УМЕНИЯ 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4282" y="4286256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КОММУНИКАЦИЯ 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720" y="3571876"/>
            <a:ext cx="1285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МОТИВАЦИЯ 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4282" y="2786058"/>
            <a:ext cx="214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САМОСТОЯТЕЛЬНОСТЬ 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71538" y="1857364"/>
            <a:ext cx="1928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solidFill>
                  <a:schemeClr val="bg1"/>
                </a:solidFill>
                <a:latin typeface="+mn-lt"/>
              </a:rPr>
              <a:t>УЧЕБНО-ОРГАНИЗАЦИОННЫЕ УМЕНИЯ </a:t>
            </a: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8" grpId="0" animBg="1"/>
      <p:bldP spid="12" grpId="0" animBg="1"/>
      <p:bldP spid="109" grpId="0"/>
      <p:bldP spid="110" grpId="0"/>
      <p:bldP spid="111" grpId="0"/>
      <p:bldP spid="112" grpId="0"/>
      <p:bldP spid="42" grpId="0"/>
      <p:bldP spid="43" grpId="0"/>
      <p:bldP spid="47" grpId="0"/>
      <p:bldP spid="49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500298" y="1000108"/>
            <a:ext cx="3959225" cy="647700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600" b="1" dirty="0">
                <a:solidFill>
                  <a:srgbClr val="800000"/>
                </a:solidFill>
              </a:rPr>
              <a:t>и</a:t>
            </a:r>
            <a:r>
              <a:rPr lang="ru-RU" sz="2600" b="1" dirty="0" smtClean="0">
                <a:solidFill>
                  <a:srgbClr val="800000"/>
                </a:solidFill>
              </a:rPr>
              <a:t>мя </a:t>
            </a:r>
            <a:r>
              <a:rPr lang="ru-RU" sz="2600" b="1" dirty="0">
                <a:solidFill>
                  <a:srgbClr val="800000"/>
                </a:solidFill>
              </a:rPr>
              <a:t>существительное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52"/>
            <a:ext cx="778674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5615F9"/>
                </a:solidFill>
              </a:rPr>
              <a:t>ПРАВИЛО СОСТАВЛЕНИЯ  СИНКВЕЙНА</a:t>
            </a:r>
            <a:endParaRPr lang="ru-RU" sz="3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472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43438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1472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8611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4363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2844" y="4437063"/>
            <a:ext cx="8858312" cy="792162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Предложение  </a:t>
            </a:r>
            <a:r>
              <a:rPr lang="ru-RU" sz="2000" b="1" dirty="0">
                <a:solidFill>
                  <a:srgbClr val="800000"/>
                </a:solidFill>
              </a:rPr>
              <a:t>из нескольких слов, показывающее отношение к теме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2844" y="5643578"/>
            <a:ext cx="8785225" cy="863600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100" b="1" dirty="0"/>
              <a:t>Слово, связанное с первым словом , отражает сущность темы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>
                <a:alpha val="0"/>
              </a:srgbClr>
            </a:gs>
            <a:gs pos="68000">
              <a:srgbClr val="FFC000">
                <a:alpha val="33000"/>
              </a:srgbClr>
            </a:gs>
            <a:gs pos="99000">
              <a:srgbClr val="FF3300">
                <a:alpha val="22000"/>
              </a:srgbClr>
            </a:gs>
            <a:gs pos="100000">
              <a:srgbClr val="C00000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ИННА\материалы_к_презентациям\картинки 1\дор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428860" y="1000108"/>
            <a:ext cx="3959225" cy="647700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600" b="1" dirty="0">
                <a:solidFill>
                  <a:srgbClr val="800000"/>
                </a:solidFill>
              </a:rPr>
              <a:t>и</a:t>
            </a:r>
            <a:r>
              <a:rPr lang="ru-RU" sz="2600" b="1" dirty="0" smtClean="0">
                <a:solidFill>
                  <a:srgbClr val="800000"/>
                </a:solidFill>
              </a:rPr>
              <a:t>мя </a:t>
            </a:r>
            <a:r>
              <a:rPr lang="ru-RU" sz="2600" b="1" dirty="0">
                <a:solidFill>
                  <a:srgbClr val="800000"/>
                </a:solidFill>
              </a:rPr>
              <a:t>существительное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52"/>
            <a:ext cx="778674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5615F9"/>
                </a:solidFill>
              </a:rPr>
              <a:t>ПРАВИЛО СОСТАВЛЕНИЯ  СИНКВЕЙНА</a:t>
            </a:r>
            <a:endParaRPr lang="ru-RU" sz="3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472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43438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прилагательное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1472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8611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4363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глагол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2844" y="4437063"/>
            <a:ext cx="8858312" cy="792162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Предложение  </a:t>
            </a:r>
            <a:r>
              <a:rPr lang="ru-RU" sz="2000" b="1" dirty="0">
                <a:solidFill>
                  <a:srgbClr val="800000"/>
                </a:solidFill>
              </a:rPr>
              <a:t>из нескольких слов, показывающее отношение к теме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2844" y="5643578"/>
            <a:ext cx="8785225" cy="863600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100" b="1" dirty="0"/>
              <a:t>Слово, связанное с первым словом , отражает сущность темы 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428860" y="1000108"/>
            <a:ext cx="3959225" cy="647700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ДОРОГА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71472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ШИРОКАЯ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643438" y="2071678"/>
            <a:ext cx="3384551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ИЗВИЛИСТАЯ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85720" y="3286124"/>
            <a:ext cx="2714644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ведёт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214678" y="3286124"/>
            <a:ext cx="2643206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бежит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072198" y="3286124"/>
            <a:ext cx="2928958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поворачивает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85688" y="4429132"/>
            <a:ext cx="8501154" cy="792162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</a:rPr>
              <a:t>По извилистой дорожке бегут ребята.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500298" y="5786454"/>
            <a:ext cx="3357586" cy="642942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3200" b="1" dirty="0" smtClean="0"/>
              <a:t>ШОССЕ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Мои документы\ИННА\материалы_к_презентациям\126 фоны для презентаций\23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00100" y="1928802"/>
            <a:ext cx="285752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МОГУЧИЙ</a:t>
            </a:r>
            <a:endParaRPr lang="ru-RU" sz="30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1142984"/>
            <a:ext cx="3643338" cy="642942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МУРОМЕЦ</a:t>
            </a:r>
            <a:endParaRPr lang="ru-RU" sz="32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4357694"/>
            <a:ext cx="8072494" cy="785818"/>
          </a:xfrm>
          <a:prstGeom prst="roundRect">
            <a:avLst/>
          </a:prstGeom>
          <a:solidFill>
            <a:srgbClr val="FFCCFF">
              <a:alpha val="76863"/>
            </a:srgbClr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людям радость дарил.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86050" y="5572140"/>
            <a:ext cx="3643338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071810"/>
            <a:ext cx="2500330" cy="714380"/>
          </a:xfrm>
          <a:prstGeom prst="roundRect">
            <a:avLst/>
          </a:prstGeom>
          <a:solidFill>
            <a:srgbClr val="66FF33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ЕХАЛ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3071810"/>
            <a:ext cx="2571768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СРАЖАЛСЯ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ИННА\материалы_к_презентациям\картинки 1\илья муром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52"/>
            <a:ext cx="2465384" cy="27029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072198" y="3071810"/>
            <a:ext cx="2786082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ПОБЕДИЛ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1928802"/>
            <a:ext cx="300039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ХРАБРЫЙ</a:t>
            </a:r>
            <a:endParaRPr lang="ru-RU" sz="3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357166"/>
            <a:ext cx="5000660" cy="584775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«СИНКВЕЙН»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116632"/>
            <a:ext cx="9361040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формированию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навыков поисковой и исследовательской деятельности;</a:t>
            </a:r>
            <a:endParaRPr lang="ru-RU" sz="28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получению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хороших предметных знаний вследствие упорной работы над решением проблемы, многократных обсуждений и защиты своей позиции;</a:t>
            </a:r>
            <a:endParaRPr lang="ru-RU" sz="28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повышению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активности и самостоятельности учащихся;</a:t>
            </a:r>
            <a:endParaRPr lang="ru-RU" sz="28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овладению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умениями организовать, спланировать и осуществить решение возникших задач;</a:t>
            </a:r>
            <a:endParaRPr lang="ru-RU" sz="28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осознанию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учеником ценностей совместного труда;</a:t>
            </a:r>
            <a:endParaRPr lang="ru-RU" sz="28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повышению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стремление к рефлексии и коллективному анализу выполненной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работы</a:t>
            </a:r>
            <a:endParaRPr lang="ru-RU" sz="28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0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214290"/>
            <a:ext cx="5000660" cy="584775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«СИНКВЕЙН»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1928802"/>
            <a:ext cx="285752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</a:t>
            </a:r>
            <a:endParaRPr lang="ru-RU" sz="30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1000108"/>
            <a:ext cx="3643338" cy="642942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  <a:endParaRPr lang="ru-RU" sz="32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1928802"/>
            <a:ext cx="350046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  <a:endParaRPr lang="ru-RU" sz="3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4357694"/>
            <a:ext cx="8715436" cy="785818"/>
          </a:xfrm>
          <a:prstGeom prst="roundRect">
            <a:avLst/>
          </a:prstGeom>
          <a:solidFill>
            <a:srgbClr val="FFCCFF">
              <a:alpha val="76863"/>
            </a:srgbClr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Применяют на различных этапах урока.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86050" y="5572140"/>
            <a:ext cx="3643338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071810"/>
            <a:ext cx="2500330" cy="714380"/>
          </a:xfrm>
          <a:prstGeom prst="roundRect">
            <a:avLst/>
          </a:prstGeom>
          <a:solidFill>
            <a:srgbClr val="66FF33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3071810"/>
            <a:ext cx="3286148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АКТИВИЗИРУЕТ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7950" y="3071810"/>
            <a:ext cx="2286016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</a:t>
            </a:r>
            <a:endParaRPr lang="ru-RU" sz="3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00232" y="214290"/>
            <a:ext cx="5143536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15394" cy="714380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«ИНФО- УГАДАЙ-КА»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214422"/>
            <a:ext cx="2000264" cy="107157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285992"/>
            <a:ext cx="2000264" cy="4214842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214422"/>
            <a:ext cx="2000264" cy="1071570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285992"/>
            <a:ext cx="2000264" cy="4214842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62" y="2285992"/>
            <a:ext cx="1928826" cy="4214842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1214422"/>
            <a:ext cx="1928826" cy="107157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1214422"/>
            <a:ext cx="2286016" cy="1071570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применения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2285992"/>
            <a:ext cx="1928826" cy="293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Система методов, которая обеспечивает активность и разнообразие мыслительной и практической деятельности учащихся.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29388" y="2285992"/>
            <a:ext cx="2286016" cy="421484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00298" y="2285992"/>
            <a:ext cx="20002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класса, проверка домашнего задания, постановка целей и задач урока, объяснение нового, закрепление изученного, обобщение знаний, организация самостоятельной работы, подведение итогов урока, релаксация.</a:t>
            </a:r>
            <a:endParaRPr lang="ru-RU" sz="1700" b="1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0562" y="2428868"/>
            <a:ext cx="19288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«Поздоровайся глазами», «Фруктовый сад»,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Инфо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– угадай-ка»,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00826" y="2357430"/>
            <a:ext cx="2071702" cy="28623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мотивации, интереса к предмету,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коммуникатив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учебно-информационных и учебно-организационных умений.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562" y="435769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Кластер»,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785794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85786" y="214290"/>
            <a:ext cx="6929486" cy="714380"/>
          </a:xfrm>
          <a:prstGeom prst="roundRect">
            <a:avLst/>
          </a:prstGeom>
          <a:solidFill>
            <a:srgbClr val="CC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7572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 «ФРУКТОВЫЙ САД»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Содержимое 10" descr="12857a4edda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2000" contrast="2000"/>
          </a:blip>
          <a:stretch>
            <a:fillRect/>
          </a:stretch>
        </p:blipFill>
        <p:spPr>
          <a:xfrm>
            <a:off x="571472" y="1000108"/>
            <a:ext cx="4214842" cy="486729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2" name="Содержимое 11" descr="LemonTree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3000" contrast="4000"/>
          </a:blip>
          <a:stretch>
            <a:fillRect/>
          </a:stretch>
        </p:blipFill>
        <p:spPr>
          <a:xfrm>
            <a:off x="4714876" y="1071546"/>
            <a:ext cx="3533774" cy="514353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Волна 5"/>
          <p:cNvSpPr/>
          <p:nvPr/>
        </p:nvSpPr>
        <p:spPr>
          <a:xfrm>
            <a:off x="1714480" y="4286256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ОЖИДАНИЯ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5214942" y="4143380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ОПАСЕНИЯ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28426"/>
            <a:ext cx="8605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/>
                <a:ea typeface="Calibri"/>
              </a:rPr>
              <a:t>«СКАЖИ МНЕ – И Я ЗАБУДУ; </a:t>
            </a:r>
            <a:endParaRPr lang="ru-RU" sz="40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ПОКАЖИ </a:t>
            </a:r>
            <a:r>
              <a:rPr lang="ru-RU" sz="4000" b="1" dirty="0">
                <a:solidFill>
                  <a:srgbClr val="002060"/>
                </a:solidFill>
                <a:latin typeface="Times New Roman"/>
                <a:ea typeface="Calibri"/>
              </a:rPr>
              <a:t>МНЕ – И Я ЗАПОМНЮ</a:t>
            </a: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Calibri"/>
              </a:rPr>
              <a:t>; ДАЙ </a:t>
            </a:r>
            <a:r>
              <a:rPr lang="ru-RU" sz="4000" b="1" dirty="0">
                <a:solidFill>
                  <a:srgbClr val="002060"/>
                </a:solidFill>
                <a:latin typeface="Times New Roman"/>
                <a:ea typeface="Calibri"/>
              </a:rPr>
              <a:t>СДЕЛАТЬ – И Я ПОЙМУ». </a:t>
            </a:r>
            <a:endParaRPr lang="ru-RU" sz="40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r"/>
            <a:r>
              <a:rPr lang="ru-RU" sz="4000" dirty="0" smtClean="0">
                <a:solidFill>
                  <a:srgbClr val="002060"/>
                </a:solidFill>
                <a:latin typeface="Times New Roman"/>
              </a:rPr>
              <a:t>(китайская притча)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42934" y="214290"/>
            <a:ext cx="8501066" cy="6435202"/>
            <a:chOff x="2463" y="3028"/>
            <a:chExt cx="7746" cy="6450"/>
          </a:xfrm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3353" y="3177"/>
              <a:ext cx="5256" cy="6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_s1102"/>
            <p:cNvSpPr>
              <a:spLocks noChangeArrowheads="1"/>
            </p:cNvSpPr>
            <p:nvPr/>
          </p:nvSpPr>
          <p:spPr bwMode="auto">
            <a:xfrm flipV="1">
              <a:off x="5718" y="3744"/>
              <a:ext cx="778" cy="853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 algn="in">
              <a:solidFill>
                <a:srgbClr val="333399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rot="10800000"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</a:t>
              </a:r>
              <a:r>
                <a:rPr kumimoji="0" lang="ru-RU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!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_s1103"/>
            <p:cNvSpPr>
              <a:spLocks noChangeArrowheads="1"/>
            </p:cNvSpPr>
            <p:nvPr/>
          </p:nvSpPr>
          <p:spPr bwMode="auto">
            <a:xfrm flipV="1">
              <a:off x="5357" y="4621"/>
              <a:ext cx="1558" cy="85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 algn="in">
              <a:solidFill>
                <a:srgbClr val="009999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009999"/>
              </a:outerShdw>
            </a:effectLst>
          </p:spPr>
          <p:txBody>
            <a:bodyPr rot="10800000"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</a:rPr>
                <a:t>Восприятие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6666"/>
                  </a:solidFill>
                  <a:effectLst/>
                  <a:latin typeface="Arial" pitchFamily="34" charset="0"/>
                </a:rPr>
                <a:t>слов.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_s1104"/>
            <p:cNvSpPr>
              <a:spLocks noChangeArrowheads="1"/>
            </p:cNvSpPr>
            <p:nvPr/>
          </p:nvSpPr>
          <p:spPr bwMode="auto">
            <a:xfrm flipV="1">
              <a:off x="4968" y="5477"/>
              <a:ext cx="2338" cy="851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 algn="in">
              <a:solidFill>
                <a:srgbClr val="99CC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99CC00"/>
              </a:outerShdw>
            </a:effectLst>
          </p:spPr>
          <p:txBody>
            <a:bodyPr rot="10800000"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</a:rPr>
                <a:t>Иллюстрация.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_s1105"/>
            <p:cNvSpPr>
              <a:spLocks noChangeArrowheads="1"/>
            </p:cNvSpPr>
            <p:nvPr/>
          </p:nvSpPr>
          <p:spPr bwMode="auto">
            <a:xfrm flipV="1">
              <a:off x="4577" y="6328"/>
              <a:ext cx="3118" cy="853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 algn="in">
              <a:solidFill>
                <a:srgbClr val="80808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808080"/>
              </a:outerShdw>
            </a:effectLst>
          </p:spPr>
          <p:txBody>
            <a:bodyPr rot="10800000"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itchFamily="34" charset="0"/>
                </a:rPr>
                <a:t>Фильмы, выставки, экскурсии.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_s1106"/>
            <p:cNvSpPr>
              <a:spLocks noChangeArrowheads="1"/>
            </p:cNvSpPr>
            <p:nvPr/>
          </p:nvSpPr>
          <p:spPr bwMode="auto">
            <a:xfrm flipV="1">
              <a:off x="4188" y="7181"/>
              <a:ext cx="3896" cy="853"/>
            </a:xfrm>
            <a:custGeom>
              <a:avLst/>
              <a:gdLst>
                <a:gd name="G0" fmla="+- 2160 0 0"/>
                <a:gd name="G1" fmla="+- 21600 0 2160"/>
                <a:gd name="G2" fmla="*/ 2160 1 2"/>
                <a:gd name="G3" fmla="+- 21600 0 G2"/>
                <a:gd name="G4" fmla="+/ 2160 21600 2"/>
                <a:gd name="G5" fmla="+/ G1 0 2"/>
                <a:gd name="G6" fmla="*/ 21600 21600 2160"/>
                <a:gd name="G7" fmla="*/ G6 1 2"/>
                <a:gd name="G8" fmla="+- 21600 0 G7"/>
                <a:gd name="G9" fmla="*/ 21600 1 2"/>
                <a:gd name="G10" fmla="+- 2160 0 G9"/>
                <a:gd name="G11" fmla="?: G10 G8 0"/>
                <a:gd name="G12" fmla="?: G10 G7 21600"/>
                <a:gd name="T0" fmla="*/ 20520 w 21600"/>
                <a:gd name="T1" fmla="*/ 10800 h 21600"/>
                <a:gd name="T2" fmla="*/ 10800 w 21600"/>
                <a:gd name="T3" fmla="*/ 21600 h 21600"/>
                <a:gd name="T4" fmla="*/ 1080 w 21600"/>
                <a:gd name="T5" fmla="*/ 10800 h 21600"/>
                <a:gd name="T6" fmla="*/ 10800 w 21600"/>
                <a:gd name="T7" fmla="*/ 0 h 21600"/>
                <a:gd name="T8" fmla="*/ 2880 w 21600"/>
                <a:gd name="T9" fmla="*/ 2880 h 21600"/>
                <a:gd name="T10" fmla="*/ 18720 w 21600"/>
                <a:gd name="T11" fmla="*/ 187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000000"/>
              </a:outerShdw>
            </a:effectLst>
          </p:spPr>
          <p:txBody>
            <a:bodyPr rot="10800000"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Участие в дискуссиях</a:t>
              </a: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_s1107"/>
            <p:cNvSpPr>
              <a:spLocks noChangeArrowheads="1"/>
            </p:cNvSpPr>
            <p:nvPr/>
          </p:nvSpPr>
          <p:spPr bwMode="auto">
            <a:xfrm flipV="1">
              <a:off x="3799" y="8034"/>
              <a:ext cx="4676" cy="977"/>
            </a:xfrm>
            <a:custGeom>
              <a:avLst/>
              <a:gdLst>
                <a:gd name="G0" fmla="+- 1800 0 0"/>
                <a:gd name="G1" fmla="+- 21600 0 1800"/>
                <a:gd name="G2" fmla="*/ 1800 1 2"/>
                <a:gd name="G3" fmla="+- 21600 0 G2"/>
                <a:gd name="G4" fmla="+/ 1800 21600 2"/>
                <a:gd name="G5" fmla="+/ G1 0 2"/>
                <a:gd name="G6" fmla="*/ 21600 21600 1800"/>
                <a:gd name="G7" fmla="*/ G6 1 2"/>
                <a:gd name="G8" fmla="+- 21600 0 G7"/>
                <a:gd name="G9" fmla="*/ 21600 1 2"/>
                <a:gd name="G10" fmla="+- 1800 0 G9"/>
                <a:gd name="G11" fmla="?: G10 G8 0"/>
                <a:gd name="G12" fmla="?: G10 G7 21600"/>
                <a:gd name="T0" fmla="*/ 20700 w 21600"/>
                <a:gd name="T1" fmla="*/ 10800 h 21600"/>
                <a:gd name="T2" fmla="*/ 10800 w 21600"/>
                <a:gd name="T3" fmla="*/ 21600 h 21600"/>
                <a:gd name="T4" fmla="*/ 900 w 21600"/>
                <a:gd name="T5" fmla="*/ 10800 h 21600"/>
                <a:gd name="T6" fmla="*/ 10800 w 21600"/>
                <a:gd name="T7" fmla="*/ 0 h 21600"/>
                <a:gd name="T8" fmla="*/ 2700 w 21600"/>
                <a:gd name="T9" fmla="*/ 2700 h 21600"/>
                <a:gd name="T10" fmla="*/ 18900 w 21600"/>
                <a:gd name="T11" fmla="*/ 189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00" y="21600"/>
                  </a:lnTo>
                  <a:lnTo>
                    <a:pt x="198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 algn="in">
              <a:solidFill>
                <a:srgbClr val="333399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rot="10800000"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</a:rPr>
                <a:t>Имитация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</a:rPr>
                <a:t>участия в реальном процессе</a:t>
              </a: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WordArt 10"/>
            <p:cNvSpPr>
              <a:spLocks noChangeArrowheads="1" noChangeShapeType="1" noTextEdit="1"/>
            </p:cNvSpPr>
            <p:nvPr/>
          </p:nvSpPr>
          <p:spPr bwMode="auto">
            <a:xfrm rot="17809806">
              <a:off x="1444" y="4991"/>
              <a:ext cx="4296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rPr>
                <a:t> запоминание</a:t>
              </a:r>
              <a:endParaRPr lang="ru-RU" sz="1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6818" y="4811"/>
              <a:ext cx="1891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словесная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расшифровка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4217" y="4811"/>
              <a:ext cx="1655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20%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то, что слышим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4453" y="4110"/>
              <a:ext cx="1655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10%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то, что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читаем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3826" y="5511"/>
              <a:ext cx="1655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30%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то, что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видим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3589" y="6211"/>
              <a:ext cx="1655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50%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то, что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видим и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слышим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3116" y="7144"/>
              <a:ext cx="1655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70%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то, что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говорим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2643" y="8078"/>
              <a:ext cx="1655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90%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то, что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говорим и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делаем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flipH="1">
              <a:off x="2463" y="3463"/>
              <a:ext cx="2364" cy="5134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 dirty="0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>
              <a:off x="4453" y="4811"/>
              <a:ext cx="1183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 flipH="1">
              <a:off x="3981" y="5511"/>
              <a:ext cx="1182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H="1">
              <a:off x="3744" y="6211"/>
              <a:ext cx="1182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3271" y="7144"/>
              <a:ext cx="1182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2880" y="8078"/>
              <a:ext cx="1182" cy="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>
              <a:off x="7290" y="5511"/>
              <a:ext cx="1264" cy="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8000" y="7144"/>
              <a:ext cx="1263" cy="3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7372" y="5977"/>
              <a:ext cx="1891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визуальная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      расшифровка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8473" y="8078"/>
              <a:ext cx="1263" cy="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7845" y="7144"/>
              <a:ext cx="1655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восприятие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участие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3" name="Text Box 29"/>
            <p:cNvSpPr txBox="1">
              <a:spLocks noChangeArrowheads="1"/>
            </p:cNvSpPr>
            <p:nvPr/>
          </p:nvSpPr>
          <p:spPr bwMode="auto">
            <a:xfrm>
              <a:off x="8318" y="8078"/>
              <a:ext cx="1891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деятельность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>
              <a:off x="7670" y="3535"/>
              <a:ext cx="2364" cy="5163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WordArt 31"/>
            <p:cNvSpPr>
              <a:spLocks noChangeArrowheads="1" noChangeShapeType="1" noTextEdit="1"/>
            </p:cNvSpPr>
            <p:nvPr/>
          </p:nvSpPr>
          <p:spPr bwMode="auto">
            <a:xfrm rot="3767940">
              <a:off x="6770" y="4914"/>
              <a:ext cx="4440" cy="6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6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effectLst/>
                  <a:latin typeface="Arial"/>
                  <a:cs typeface="Arial"/>
                </a:rPr>
                <a:t> вовлечённость учащихся</a:t>
              </a:r>
            </a:p>
            <a:p>
              <a:pPr algn="ctr" rtl="0"/>
              <a:r>
                <a:rPr lang="ru-RU" sz="16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effectLst/>
                  <a:latin typeface="Arial"/>
                  <a:cs typeface="Arial"/>
                </a:rPr>
                <a:t> в процесс познания</a:t>
              </a:r>
              <a:endParaRPr lang="ru-RU" sz="1600" kern="10" spc="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/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1578" y="836712"/>
            <a:ext cx="863889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 развиты представления о смысловой стороне слова;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сформированы 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умения отбора слов и точность их употребления;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 сформированы умения строить предложения, устанавливать смысловые связи, умения раскрыть тему и основную мысль высказывания, озаглавить рассказ;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 развита монологическая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речь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55596"/>
            <a:ext cx="4937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Трудности учащихся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4457"/>
            <a:ext cx="7204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«Поздороваемся ладошками»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(большими пальцами)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УСПЕХА (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указательными пальцами)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641" y="2283587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БОЛЬШОГО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(средними пальцами)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156" y="2967335"/>
            <a:ext cx="3437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ВО ВСЁМ </a:t>
            </a: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(мизинцами)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8690" y="3569818"/>
            <a:ext cx="6066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ЗДРАВСТВУЙ (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всей ладонью)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olnet.ee/parents/pic/p1_12-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664">
            <a:off x="5158333" y="3466923"/>
            <a:ext cx="2571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lnet.ee/parents/pic/p1_12-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5944">
            <a:off x="6170103" y="1217450"/>
            <a:ext cx="2571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85786" y="214290"/>
            <a:ext cx="6929486" cy="714380"/>
          </a:xfrm>
          <a:prstGeom prst="roundRect">
            <a:avLst/>
          </a:prstGeom>
          <a:solidFill>
            <a:srgbClr val="CC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7572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 «ФРУКТОВЫЙ САД»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Содержимое 10" descr="12857a4edda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2000" contrast="2000"/>
          </a:blip>
          <a:stretch>
            <a:fillRect/>
          </a:stretch>
        </p:blipFill>
        <p:spPr>
          <a:xfrm>
            <a:off x="571500" y="1142984"/>
            <a:ext cx="4000500" cy="462519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2" name="Содержимое 11" descr="LemonTree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3000" contrast="4000"/>
          </a:blip>
          <a:stretch>
            <a:fillRect/>
          </a:stretch>
        </p:blipFill>
        <p:spPr>
          <a:xfrm>
            <a:off x="4429124" y="1285860"/>
            <a:ext cx="3667126" cy="485778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Волна 5"/>
          <p:cNvSpPr/>
          <p:nvPr/>
        </p:nvSpPr>
        <p:spPr>
          <a:xfrm>
            <a:off x="1643042" y="4286256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ОЖИДАНИЯ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5286380" y="4214818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ОПАСЕНИЯ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496944" cy="352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объяснить, что такое активные методы обучения;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отличать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виды активных методов обучения от других  методов обучения;</a:t>
            </a:r>
            <a:endParaRPr lang="ru-RU" sz="2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видеть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возможности применения активных методов обучения  на различных этапах своих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уроков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782" y="199301"/>
            <a:ext cx="1989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ЗАДАЧИ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3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1680" y="188640"/>
            <a:ext cx="5832648" cy="576064"/>
          </a:xfrm>
          <a:prstGeom prst="roundRect">
            <a:avLst/>
          </a:prstGeom>
          <a:solidFill>
            <a:srgbClr val="FFFFCC"/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688632" cy="576064"/>
          </a:xfrm>
        </p:spPr>
        <p:txBody>
          <a:bodyPr>
            <a:normAutofit fontScale="90000"/>
          </a:bodyPr>
          <a:lstStyle/>
          <a:p>
            <a:r>
              <a:rPr lang="ru-RU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«ИНФО - УГАДАЙ-КА»</a:t>
            </a:r>
            <a:endParaRPr lang="ru-RU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357298"/>
            <a:ext cx="2000264" cy="92869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285992"/>
            <a:ext cx="2000264" cy="4214842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1357298"/>
            <a:ext cx="2000264" cy="928694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285992"/>
            <a:ext cx="2000264" cy="4214842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62" y="2285992"/>
            <a:ext cx="1928826" cy="4214842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1357298"/>
            <a:ext cx="1928826" cy="92869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1357298"/>
            <a:ext cx="2286016" cy="928694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применения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2285992"/>
            <a:ext cx="1928826" cy="293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Система методов, которая обеспечивает активность и разнообразие мыслительной и практической деятельности учащихся.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29388" y="2285992"/>
            <a:ext cx="2286016" cy="421484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00298" y="2285992"/>
            <a:ext cx="20002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класса, проверка домашнего задания, постановка целей и задач урока, объяснение нового, закрепление изученного, обобщение знаний, организация самостоятельной работы, подведение итогов урока, релаксация.</a:t>
            </a:r>
            <a:endParaRPr lang="ru-RU" sz="1700" b="1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0562" y="2428868"/>
            <a:ext cx="19288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«Поздоровайся ладошками», «Фруктовый сад»,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«Инфо – угадай-ка»</a:t>
            </a: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9388" y="2357430"/>
            <a:ext cx="2286016" cy="28623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мотивации, интереса к предмету, коммуникативных,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учебно-информационных и учебно-организационных умений.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76470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cstate="print">
            <a:alphaModFix amt="8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643602" cy="642942"/>
          </a:xfr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метод«КЛАСТЕР»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628" y="4643446"/>
            <a:ext cx="78581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ЧТО?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10" y="3500438"/>
            <a:ext cx="114300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ПРЕДМЕТ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3108" y="6072206"/>
            <a:ext cx="928694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ЛЮДИ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00298" y="5357826"/>
            <a:ext cx="185738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ОДУШЕВЛЁННОЕ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00562" y="5357826"/>
            <a:ext cx="2143140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НЕОДУШЕВЛЁННОЕ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3251191" y="5178437"/>
            <a:ext cx="213520" cy="7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251455" y="5178437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607455" y="5822173"/>
            <a:ext cx="285752" cy="2143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4000496" y="5857892"/>
            <a:ext cx="285752" cy="1428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928926" y="4643446"/>
            <a:ext cx="857256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КТО?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00430" y="6072206"/>
            <a:ext cx="1285884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ЖИВОТНЫЕ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28596" y="4071942"/>
            <a:ext cx="1785950" cy="428628"/>
          </a:xfrm>
          <a:prstGeom prst="roundRect">
            <a:avLst>
              <a:gd name="adj" fmla="val 18793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prstClr val="black"/>
              </a:solidFill>
            </a:endParaRPr>
          </a:p>
          <a:p>
            <a:pPr algn="ctr"/>
            <a:r>
              <a:rPr lang="ru-RU" sz="1500" b="1" i="1" dirty="0" smtClean="0">
                <a:solidFill>
                  <a:prstClr val="black"/>
                </a:solidFill>
              </a:rPr>
              <a:t>НАРИЦАТЕЛЬНОЕ</a:t>
            </a:r>
          </a:p>
          <a:p>
            <a:pPr algn="ctr"/>
            <a:endParaRPr lang="ru-RU" sz="1500" b="1" i="1" dirty="0" smtClean="0">
              <a:solidFill>
                <a:prstClr val="black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71736" y="3643314"/>
            <a:ext cx="3357586" cy="7858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ИМЯ УЩЕСТВИТЕЛЬНОЕ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>
            <a:off x="2214546" y="4357694"/>
            <a:ext cx="35719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6" idx="1"/>
          </p:cNvCxnSpPr>
          <p:nvPr/>
        </p:nvCxnSpPr>
        <p:spPr>
          <a:xfrm rot="10800000">
            <a:off x="1785918" y="3786191"/>
            <a:ext cx="785818" cy="25003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 flipH="1" flipV="1">
            <a:off x="3321835" y="4464851"/>
            <a:ext cx="214314" cy="1428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 flipV="1">
            <a:off x="5232801" y="4482710"/>
            <a:ext cx="214314" cy="10715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6072198" y="2786058"/>
            <a:ext cx="928694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ЧИСЛО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786710" y="2357430"/>
            <a:ext cx="928694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ЕД.Ч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786710" y="2857496"/>
            <a:ext cx="928694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МН.Ч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5786446" y="3286124"/>
            <a:ext cx="428628" cy="2857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53" idx="1"/>
          </p:cNvCxnSpPr>
          <p:nvPr/>
        </p:nvCxnSpPr>
        <p:spPr>
          <a:xfrm flipV="1">
            <a:off x="7000892" y="2571744"/>
            <a:ext cx="785818" cy="4286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54" idx="1"/>
          </p:cNvCxnSpPr>
          <p:nvPr/>
        </p:nvCxnSpPr>
        <p:spPr>
          <a:xfrm>
            <a:off x="7000892" y="3000372"/>
            <a:ext cx="785818" cy="7143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Скругленный прямоугольник 62"/>
          <p:cNvSpPr/>
          <p:nvPr/>
        </p:nvSpPr>
        <p:spPr>
          <a:xfrm>
            <a:off x="5929322" y="4286256"/>
            <a:ext cx="928694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РОД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072330" y="4786322"/>
            <a:ext cx="642942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Ж.Р.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72330" y="4143380"/>
            <a:ext cx="642942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С.</a:t>
            </a:r>
            <a:r>
              <a:rPr lang="ru-RU" sz="1400" b="1" i="1" dirty="0" smtClean="0">
                <a:solidFill>
                  <a:prstClr val="black"/>
                </a:solidFill>
              </a:rPr>
              <a:t>Р.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000892" y="3571876"/>
            <a:ext cx="714380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М. Р.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001024" y="4857760"/>
            <a:ext cx="857256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ОНА</a:t>
            </a: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МОЯ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001024" y="4143380"/>
            <a:ext cx="857256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ОНО</a:t>
            </a: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МОЁ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001024" y="3500438"/>
            <a:ext cx="857256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ОН</a:t>
            </a: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МОЙ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10800000">
            <a:off x="7715272" y="4357694"/>
            <a:ext cx="285752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0800000">
            <a:off x="6786578" y="4643446"/>
            <a:ext cx="285752" cy="2143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67" idx="1"/>
          </p:cNvCxnSpPr>
          <p:nvPr/>
        </p:nvCxnSpPr>
        <p:spPr>
          <a:xfrm rot="10800000">
            <a:off x="7715272" y="5072077"/>
            <a:ext cx="285752" cy="3571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 flipH="1" flipV="1">
            <a:off x="6750859" y="4036223"/>
            <a:ext cx="285752" cy="2143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10800000">
            <a:off x="7715272" y="3786190"/>
            <a:ext cx="285752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10800000">
            <a:off x="6858016" y="4429132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3643306" y="2714620"/>
            <a:ext cx="1428760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  <a:cs typeface="Times New Roman" pitchFamily="18" charset="0"/>
              </a:rPr>
              <a:t>ИЗМЕНЕНИЕ</a:t>
            </a: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  <a:cs typeface="Times New Roman" pitchFamily="18" charset="0"/>
              </a:rPr>
              <a:t>ПО ПАДЕЖАМ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4143373" y="3428999"/>
            <a:ext cx="285752" cy="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Скругленный прямоугольник 95"/>
          <p:cNvSpPr/>
          <p:nvPr/>
        </p:nvSpPr>
        <p:spPr>
          <a:xfrm>
            <a:off x="571472" y="4643446"/>
            <a:ext cx="1500198" cy="428628"/>
          </a:xfrm>
          <a:prstGeom prst="roundRect">
            <a:avLst>
              <a:gd name="adj" fmla="val 18793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prstClr val="black"/>
              </a:solidFill>
            </a:endParaRP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СОБСТВЕННОЕ</a:t>
            </a:r>
          </a:p>
          <a:p>
            <a:pPr algn="ctr"/>
            <a:endParaRPr lang="ru-RU" sz="1400" b="1" i="1" dirty="0" smtClean="0">
              <a:solidFill>
                <a:prstClr val="black"/>
              </a:solidFill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rot="5400000">
            <a:off x="2035951" y="4393413"/>
            <a:ext cx="571504" cy="5000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Скругленный прямоугольник 100"/>
          <p:cNvSpPr/>
          <p:nvPr/>
        </p:nvSpPr>
        <p:spPr>
          <a:xfrm>
            <a:off x="428596" y="5286388"/>
            <a:ext cx="1928826" cy="500066"/>
          </a:xfrm>
          <a:prstGeom prst="roundRect">
            <a:avLst>
              <a:gd name="adj" fmla="val 18793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prstClr val="black"/>
              </a:solidFill>
            </a:endParaRPr>
          </a:p>
          <a:p>
            <a:pPr algn="ctr"/>
            <a:r>
              <a:rPr lang="ru-RU" sz="1500" b="1" i="1" dirty="0" smtClean="0">
                <a:solidFill>
                  <a:prstClr val="black"/>
                </a:solidFill>
              </a:rPr>
              <a:t>С БОЛЬШОЙ БУКВЫ</a:t>
            </a:r>
          </a:p>
          <a:p>
            <a:pPr algn="ctr"/>
            <a:endParaRPr lang="ru-RU" sz="1400" b="1" i="1" dirty="0" smtClean="0">
              <a:solidFill>
                <a:prstClr val="black"/>
              </a:solidFill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rot="5400000">
            <a:off x="1250530" y="5178834"/>
            <a:ext cx="21352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4214810" y="2143116"/>
            <a:ext cx="571504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В.п.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929190" y="2143116"/>
            <a:ext cx="571504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Т.п.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643570" y="2143116"/>
            <a:ext cx="571504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П.п.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3500430" y="2143116"/>
            <a:ext cx="571504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Д.п.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786050" y="2143116"/>
            <a:ext cx="571504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Р.п.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1857356" y="2214554"/>
            <a:ext cx="571504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И.п.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1643042" y="1428736"/>
            <a:ext cx="785818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КТО?</a:t>
            </a: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ЧТО?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2500298" y="1428736"/>
            <a:ext cx="785818" cy="500066"/>
          </a:xfrm>
          <a:prstGeom prst="roundRect">
            <a:avLst>
              <a:gd name="adj" fmla="val 1151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КОГО?</a:t>
            </a: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ЧЕГО?</a:t>
            </a:r>
          </a:p>
        </p:txBody>
      </p:sp>
      <p:cxnSp>
        <p:nvCxnSpPr>
          <p:cNvPr id="141" name="Прямая соединительная линия 140"/>
          <p:cNvCxnSpPr>
            <a:stCxn id="43" idx="1"/>
          </p:cNvCxnSpPr>
          <p:nvPr/>
        </p:nvCxnSpPr>
        <p:spPr>
          <a:xfrm rot="10800000">
            <a:off x="2357422" y="2571744"/>
            <a:ext cx="1285884" cy="4286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rot="10800000">
            <a:off x="3214678" y="2500306"/>
            <a:ext cx="428628" cy="2857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rot="5400000" flipH="1" flipV="1">
            <a:off x="3714744" y="2571744"/>
            <a:ext cx="285752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rot="5400000" flipH="1" flipV="1">
            <a:off x="4393405" y="2607463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>
            <a:endCxn id="110" idx="2"/>
          </p:cNvCxnSpPr>
          <p:nvPr/>
        </p:nvCxnSpPr>
        <p:spPr>
          <a:xfrm rot="5400000" flipH="1" flipV="1">
            <a:off x="4964909" y="2607463"/>
            <a:ext cx="357190" cy="1428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>
            <a:endCxn id="111" idx="2"/>
          </p:cNvCxnSpPr>
          <p:nvPr/>
        </p:nvCxnSpPr>
        <p:spPr>
          <a:xfrm flipV="1">
            <a:off x="5072066" y="2500306"/>
            <a:ext cx="857256" cy="4286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Скругленный прямоугольник 160"/>
          <p:cNvSpPr/>
          <p:nvPr/>
        </p:nvSpPr>
        <p:spPr>
          <a:xfrm>
            <a:off x="3357554" y="1428736"/>
            <a:ext cx="785818" cy="500066"/>
          </a:xfrm>
          <a:prstGeom prst="roundRect">
            <a:avLst>
              <a:gd name="adj" fmla="val 1151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КОМУ?</a:t>
            </a: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ЧЕМУ?</a:t>
            </a:r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4214810" y="1428736"/>
            <a:ext cx="785818" cy="500066"/>
          </a:xfrm>
          <a:prstGeom prst="roundRect">
            <a:avLst>
              <a:gd name="adj" fmla="val 1151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КОГО?</a:t>
            </a: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ЧТО?</a:t>
            </a: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5072066" y="1428736"/>
            <a:ext cx="785818" cy="500066"/>
          </a:xfrm>
          <a:prstGeom prst="roundRect">
            <a:avLst>
              <a:gd name="adj" fmla="val 1151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КЕМ?</a:t>
            </a: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ЧЕМ?</a:t>
            </a: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5929322" y="1428736"/>
            <a:ext cx="928694" cy="500066"/>
          </a:xfrm>
          <a:prstGeom prst="roundRect">
            <a:avLst>
              <a:gd name="adj" fmla="val 1151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О КОМ?</a:t>
            </a: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О ЧЁМ?</a:t>
            </a: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285720" y="2500306"/>
            <a:ext cx="1285884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ЯВЛЕНИЯ ПРИРОДЫ</a:t>
            </a:r>
          </a:p>
        </p:txBody>
      </p:sp>
      <p:cxnSp>
        <p:nvCxnSpPr>
          <p:cNvPr id="168" name="Прямая соединительная линия 167"/>
          <p:cNvCxnSpPr>
            <a:stCxn id="36" idx="1"/>
            <a:endCxn id="166" idx="2"/>
          </p:cNvCxnSpPr>
          <p:nvPr/>
        </p:nvCxnSpPr>
        <p:spPr>
          <a:xfrm rot="10800000">
            <a:off x="2357422" y="3286125"/>
            <a:ext cx="214314" cy="7500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>
            <a:stCxn id="36" idx="1"/>
          </p:cNvCxnSpPr>
          <p:nvPr/>
        </p:nvCxnSpPr>
        <p:spPr>
          <a:xfrm rot="10800000">
            <a:off x="1428728" y="3071811"/>
            <a:ext cx="1143008" cy="9644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6" name="Скругленный прямоугольник 165"/>
          <p:cNvSpPr/>
          <p:nvPr/>
        </p:nvSpPr>
        <p:spPr>
          <a:xfrm>
            <a:off x="1785918" y="2857496"/>
            <a:ext cx="114300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ЧУВСТВА</a:t>
            </a:r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 rot="5400000" flipH="1" flipV="1">
            <a:off x="1929588" y="2070884"/>
            <a:ext cx="285752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>
            <a:endCxn id="116" idx="2"/>
          </p:cNvCxnSpPr>
          <p:nvPr/>
        </p:nvCxnSpPr>
        <p:spPr>
          <a:xfrm rot="16200000" flipV="1">
            <a:off x="2838835" y="1983174"/>
            <a:ext cx="215108" cy="1063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>
            <a:stCxn id="112" idx="0"/>
          </p:cNvCxnSpPr>
          <p:nvPr/>
        </p:nvCxnSpPr>
        <p:spPr>
          <a:xfrm rot="5400000" flipH="1" flipV="1">
            <a:off x="3679025" y="2035959"/>
            <a:ext cx="21431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>
            <a:stCxn id="109" idx="0"/>
          </p:cNvCxnSpPr>
          <p:nvPr/>
        </p:nvCxnSpPr>
        <p:spPr>
          <a:xfrm rot="5400000" flipH="1" flipV="1">
            <a:off x="4429124" y="2000240"/>
            <a:ext cx="214314" cy="7143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>
            <a:stCxn id="110" idx="0"/>
          </p:cNvCxnSpPr>
          <p:nvPr/>
        </p:nvCxnSpPr>
        <p:spPr>
          <a:xfrm rot="5400000" flipH="1" flipV="1">
            <a:off x="5179223" y="1964521"/>
            <a:ext cx="214314" cy="1428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>
            <a:stCxn id="111" idx="0"/>
          </p:cNvCxnSpPr>
          <p:nvPr/>
        </p:nvCxnSpPr>
        <p:spPr>
          <a:xfrm rot="5400000" flipH="1" flipV="1">
            <a:off x="6000760" y="1857364"/>
            <a:ext cx="214314" cy="3571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43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то анимирован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Лето анимирован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2692</TotalTime>
  <Words>734</Words>
  <Application>Microsoft Office PowerPoint</Application>
  <PresentationFormat>Экран (4:3)</PresentationFormat>
  <Paragraphs>217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Трек</vt:lpstr>
      <vt:lpstr>Лето анимированный</vt:lpstr>
      <vt:lpstr>1_Лето анимированный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«ФРУКТОВЫЙ САД»</vt:lpstr>
      <vt:lpstr>Презентация PowerPoint</vt:lpstr>
      <vt:lpstr>метод «ИНФО - УГАДАЙ-КА»</vt:lpstr>
      <vt:lpstr>метод«КЛАСТЕР»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«ИНФО- УГАДАЙ-КА»</vt:lpstr>
      <vt:lpstr>МЕТОД «ФРУКТОВЫЙ САД»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214</cp:lastModifiedBy>
  <cp:revision>297</cp:revision>
  <dcterms:created xsi:type="dcterms:W3CDTF">2010-06-09T05:16:24Z</dcterms:created>
  <dcterms:modified xsi:type="dcterms:W3CDTF">2015-02-19T15:06:45Z</dcterms:modified>
</cp:coreProperties>
</file>