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5" r:id="rId2"/>
    <p:sldId id="257" r:id="rId3"/>
    <p:sldId id="259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4" r:id="rId12"/>
    <p:sldId id="283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4C3294"/>
    <a:srgbClr val="38279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103" autoAdjust="0"/>
  </p:normalViewPr>
  <p:slideViewPr>
    <p:cSldViewPr>
      <p:cViewPr varScale="1">
        <p:scale>
          <a:sx n="88" d="100"/>
          <a:sy n="88" d="100"/>
        </p:scale>
        <p:origin x="-96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3B063F9-5F4D-4CDD-BACE-95D3DD7BDAA3}" type="datetimeFigureOut">
              <a:rPr lang="ru-RU"/>
              <a:pPr>
                <a:defRPr/>
              </a:pPr>
              <a:t>09.04.2014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03B8253-447D-4BF4-A1F2-2204ECF678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3B8253-447D-4BF4-A1F2-2204ECF678BB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для шаблонов\цветы\коричнев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188" y="6551613"/>
            <a:ext cx="909637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0CC38-0BA0-468D-B9C8-D29324A806E7}" type="datetimeFigureOut">
              <a:rPr lang="ru-RU"/>
              <a:pPr>
                <a:defRPr/>
              </a:pPr>
              <a:t>09.04.2014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B0B51-6D41-4348-873A-9A10B5AD6D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2749-AE98-4DD2-B82B-B148E066CB9D}" type="datetimeFigureOut">
              <a:rPr lang="ru-RU"/>
              <a:pPr>
                <a:defRPr/>
              </a:pPr>
              <a:t>09.04.2014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6B917-AE6C-471A-A1AD-F1E81C0A79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A4FA8-914A-4F8F-8E3C-531042412E82}" type="datetimeFigureOut">
              <a:rPr lang="ru-RU"/>
              <a:pPr>
                <a:defRPr/>
              </a:pPr>
              <a:t>09.04.2014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FD9CE-A1FF-48DA-83FB-037F8CAEED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FBADE-E840-4AA5-819F-484F47929DD5}" type="datetimeFigureOut">
              <a:rPr lang="ru-RU"/>
              <a:pPr>
                <a:defRPr/>
              </a:pPr>
              <a:t>09.04.2014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9A8A1-4AD6-4A34-A945-C2A0195667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0CF7E-FEB1-4C0C-8D22-D3F8DA095370}" type="datetimeFigureOut">
              <a:rPr lang="ru-RU"/>
              <a:pPr>
                <a:defRPr/>
              </a:pPr>
              <a:t>09.04.2014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7A057-A7D2-472A-BD8A-48AFBF2BCA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F1B70-682E-4761-BE8A-070E910453BC}" type="datetimeFigureOut">
              <a:rPr lang="ru-RU"/>
              <a:pPr>
                <a:defRPr/>
              </a:pPr>
              <a:t>09.04.2014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513D6-17BB-45C9-8A29-9A53D482E1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6D885-2026-4DF1-8D60-C2E3D33DAF30}" type="datetimeFigureOut">
              <a:rPr lang="ru-RU"/>
              <a:pPr>
                <a:defRPr/>
              </a:pPr>
              <a:t>09.04.2014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EBE6C-A341-4BAF-B8B5-1C6F1B4293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D1A1C-7D3B-4E07-AB96-8B4B152B46D2}" type="datetimeFigureOut">
              <a:rPr lang="ru-RU"/>
              <a:pPr>
                <a:defRPr/>
              </a:pPr>
              <a:t>09.04.2014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D52BB-E2FE-4DA7-84B6-42A94FA695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9C049-BE1A-4978-A255-3AE4915A0CA3}" type="datetimeFigureOut">
              <a:rPr lang="ru-RU"/>
              <a:pPr>
                <a:defRPr/>
              </a:pPr>
              <a:t>09.04.2014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8C06E-E190-42B8-BEDF-7667F9EEB0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12A52-0C1D-45E6-88EE-EBDCBF4A9E7F}" type="datetimeFigureOut">
              <a:rPr lang="ru-RU"/>
              <a:pPr>
                <a:defRPr/>
              </a:pPr>
              <a:t>09.04.2014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9A3A1-6E2E-423B-BC01-13E8FDBCB4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B33BD-1042-4AC7-8AD9-6AB602A765BF}" type="datetimeFigureOut">
              <a:rPr lang="ru-RU"/>
              <a:pPr>
                <a:defRPr/>
              </a:pPr>
              <a:t>09.04.2014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6A6B3-9178-4003-A561-561B8E489B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3884CF-AAF4-4E4A-A77A-C31B84A27633}" type="datetimeFigureOut">
              <a:rPr lang="ru-RU"/>
              <a:pPr>
                <a:defRPr/>
              </a:pPr>
              <a:t>09.04.2014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CF29D8-2782-49A9-9504-75E1DB2F08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031" name="Picture 3" descr="C:\Documents and Settings\Admin\Рабочий стол\для шаблонов\цветы\Безимени-1пп.gi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380163" y="4500563"/>
            <a:ext cx="2763837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403350" y="1773238"/>
            <a:ext cx="7510463" cy="2370142"/>
          </a:xfrm>
        </p:spPr>
        <p:txBody>
          <a:bodyPr/>
          <a:lstStyle/>
          <a:p>
            <a:r>
              <a:rPr lang="ru-RU" sz="7200" b="1" dirty="0" smtClean="0">
                <a:solidFill>
                  <a:srgbClr val="C00000"/>
                </a:solidFill>
              </a:rPr>
              <a:t>Проектная</a:t>
            </a:r>
            <a:br>
              <a:rPr lang="ru-RU" sz="7200" b="1" dirty="0" smtClean="0">
                <a:solidFill>
                  <a:srgbClr val="C00000"/>
                </a:solidFill>
              </a:rPr>
            </a:br>
            <a:r>
              <a:rPr lang="ru-RU" sz="7200" b="1" dirty="0" smtClean="0">
                <a:solidFill>
                  <a:srgbClr val="C00000"/>
                </a:solidFill>
              </a:rPr>
              <a:t> деятельность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3708400" y="4149725"/>
            <a:ext cx="4978400" cy="1976438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sz="2000" dirty="0" smtClean="0"/>
          </a:p>
          <a:p>
            <a:pPr algn="r">
              <a:buNone/>
            </a:pPr>
            <a:r>
              <a:rPr lang="ru-RU" b="1" dirty="0" smtClean="0">
                <a:solidFill>
                  <a:srgbClr val="4C3294"/>
                </a:solidFill>
              </a:rPr>
              <a:t>Бухарова Ирина Георгиевна</a:t>
            </a:r>
          </a:p>
        </p:txBody>
      </p:sp>
      <p:pic>
        <p:nvPicPr>
          <p:cNvPr id="3076" name="Picture 3" descr="C:\Documents and Settings\Admin\Рабочий стол\для шаблонов\цветы\Безимени-1п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5429256" cy="4277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0" y="0"/>
            <a:ext cx="8009565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4C329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 проекта: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4C3294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Викторина по сказкам Э. Успенского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Путешествие в голубом вагоне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Конкурс чтецов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/>
                <a:ea typeface="Times New Roman" pitchFamily="18" charset="0"/>
                <a:cs typeface="Times New Roman" pitchFamily="18" charset="0"/>
              </a:rPr>
              <a:t>««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Рыжий, рыжий конопатый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/>
                <a:ea typeface="Times New Roman" pitchFamily="18" charset="0"/>
                <a:cs typeface="Times New Roman" pitchFamily="18" charset="0"/>
              </a:rPr>
              <a:t>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Конкурс рисунков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Праздник: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Весёлые произведения Э.Успенского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использованием презентации. (22 слайда).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Викторина по произведениям  Э.Успенского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(12 слайдов)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 l="5093" t="5053" r="5772" b="4000"/>
          <a:stretch>
            <a:fillRect/>
          </a:stretch>
        </p:blipFill>
        <p:spPr bwMode="auto">
          <a:xfrm>
            <a:off x="6786578" y="214290"/>
            <a:ext cx="1516073" cy="15593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3071810"/>
            <a:ext cx="1473441" cy="34874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1" y="4500570"/>
            <a:ext cx="5429288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Саянск\Desktop\foto03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52"/>
            <a:ext cx="2500329" cy="3714756"/>
          </a:xfrm>
          <a:prstGeom prst="rect">
            <a:avLst/>
          </a:prstGeom>
          <a:noFill/>
        </p:spPr>
      </p:pic>
      <p:pic>
        <p:nvPicPr>
          <p:cNvPr id="53251" name="Picture 3" descr="C:\Users\Саянск\Desktop\foto03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85728"/>
            <a:ext cx="2928958" cy="3143272"/>
          </a:xfrm>
          <a:prstGeom prst="rect">
            <a:avLst/>
          </a:prstGeom>
          <a:noFill/>
        </p:spPr>
      </p:pic>
      <p:pic>
        <p:nvPicPr>
          <p:cNvPr id="53252" name="Picture 4" descr="C:\Users\Саянск\Desktop\foto0364_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357166"/>
            <a:ext cx="3143271" cy="3857632"/>
          </a:xfrm>
          <a:prstGeom prst="rect">
            <a:avLst/>
          </a:prstGeom>
          <a:noFill/>
        </p:spPr>
      </p:pic>
      <p:pic>
        <p:nvPicPr>
          <p:cNvPr id="6" name="Рисунок 5" descr="D:\Все фото\фото класса\Фото037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4000504"/>
            <a:ext cx="4929222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8596" y="357165"/>
            <a:ext cx="8286808" cy="6072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 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 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ea typeface="Times New Roman"/>
                <a:cs typeface="Times New Roman"/>
              </a:rPr>
              <a:t/>
            </a:r>
            <a:br>
              <a:rPr lang="ru-RU" sz="2800" dirty="0" smtClean="0">
                <a:ea typeface="Times New Roman"/>
                <a:cs typeface="Times New Roman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800" dirty="0" smtClean="0">
                <a:ea typeface="Times New Roman"/>
                <a:cs typeface="Times New Roman"/>
              </a:rPr>
              <a:t/>
            </a:r>
            <a:br>
              <a:rPr lang="ru-RU" sz="2800" dirty="0" smtClean="0">
                <a:ea typeface="Times New Roman"/>
                <a:cs typeface="Times New Roman"/>
              </a:rPr>
            </a:br>
            <a:r>
              <a:rPr lang="ru-RU" sz="67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6700" dirty="0" smtClean="0">
                <a:ea typeface="Times New Roman"/>
                <a:cs typeface="Times New Roman"/>
              </a:rPr>
              <a:t/>
            </a:r>
            <a:br>
              <a:rPr lang="ru-RU" sz="6700" dirty="0" smtClean="0">
                <a:ea typeface="Times New Roman"/>
                <a:cs typeface="Times New Roman"/>
              </a:rPr>
            </a:br>
            <a:r>
              <a:rPr lang="ru-RU" sz="6700" b="1" dirty="0" smtClean="0"/>
              <a:t> 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 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 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 algn="ctr">
              <a:buNone/>
            </a:pP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000628" y="1428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9387" y="285728"/>
            <a:ext cx="784522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/>
                <a:cs typeface="Times New Roman"/>
              </a:rPr>
              <a:t>Проект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/>
                <a:cs typeface="Times New Roman"/>
              </a:rPr>
              <a:t/>
            </a:r>
            <a:b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/>
                <a:cs typeface="Times New Roman"/>
              </a:rPr>
            </a:b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/>
                <a:cs typeface="Times New Roman"/>
              </a:rPr>
              <a:t>Великие люди России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/>
              </a:rPr>
              <a:t>Эдуард Успенский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000372"/>
            <a:ext cx="5357850" cy="36433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endParaRPr lang="ru-RU" dirty="0" smtClean="0">
              <a:solidFill>
                <a:srgbClr val="4C3294"/>
              </a:solidFill>
            </a:endParaRP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2306635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4C3294"/>
                </a:solidFill>
              </a:rPr>
              <a:t> </a:t>
            </a:r>
            <a:r>
              <a:rPr lang="ru-RU" sz="2800" b="1" dirty="0" smtClean="0">
                <a:solidFill>
                  <a:srgbClr val="C00000"/>
                </a:solidFill>
              </a:rPr>
              <a:t>"Успенский - один из немногих современных авторов, герои которого обрели всенародную известность и любовь читателей всех возрастов". </a:t>
            </a:r>
            <a:endParaRPr lang="ru-RU" sz="2800" dirty="0" smtClean="0">
              <a:solidFill>
                <a:srgbClr val="C00000"/>
              </a:solidFill>
            </a:endParaRPr>
          </a:p>
          <a:p>
            <a:pPr algn="r">
              <a:buNone/>
            </a:pPr>
            <a:r>
              <a:rPr lang="ru-RU" sz="2800" b="1" dirty="0" smtClean="0"/>
              <a:t>                                                                                     </a:t>
            </a:r>
            <a:r>
              <a:rPr lang="ru-RU" sz="2800" b="1" dirty="0" smtClean="0">
                <a:solidFill>
                  <a:srgbClr val="C00000"/>
                </a:solidFill>
              </a:rPr>
              <a:t>А.Усачев</a:t>
            </a:r>
            <a:r>
              <a:rPr lang="ru-RU" sz="2800" dirty="0" smtClean="0">
                <a:solidFill>
                  <a:srgbClr val="C00000"/>
                </a:solidFill>
              </a:rPr>
              <a:t>.</a:t>
            </a:r>
            <a:r>
              <a:rPr lang="ru-RU" sz="2800" dirty="0" smtClean="0"/>
              <a:t>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4C3294"/>
                </a:solidFill>
              </a:rPr>
              <a:t>Вид проекта</a:t>
            </a:r>
            <a:r>
              <a:rPr lang="ru-RU" sz="3600" b="1" dirty="0" smtClean="0"/>
              <a:t>: </a:t>
            </a:r>
            <a:r>
              <a:rPr lang="ru-RU" sz="2800" b="1" dirty="0" smtClean="0"/>
              <a:t>познавательно-игровой</a:t>
            </a:r>
          </a:p>
          <a:p>
            <a:pPr>
              <a:buNone/>
            </a:pPr>
            <a:r>
              <a:rPr lang="ru-RU" sz="2800" b="1" dirty="0" smtClean="0"/>
              <a:t> 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4C3294"/>
                </a:solidFill>
              </a:rPr>
              <a:t>Цель проекта: </a:t>
            </a:r>
            <a:r>
              <a:rPr lang="ru-RU" sz="2800" b="1" dirty="0" smtClean="0"/>
              <a:t>познакомить детей с жизнью и творчеством Э.Успенского. </a:t>
            </a:r>
          </a:p>
          <a:p>
            <a:pPr>
              <a:buNone/>
            </a:pPr>
            <a:r>
              <a:rPr lang="ru-RU" sz="2800" b="1" dirty="0" smtClean="0"/>
              <a:t> </a:t>
            </a:r>
          </a:p>
          <a:p>
            <a:pPr>
              <a:buFont typeface="Arial" charset="0"/>
              <a:buNone/>
            </a:pPr>
            <a:endParaRPr lang="ru-RU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9"/>
            <a:ext cx="792961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4C3294"/>
                </a:solidFill>
              </a:rPr>
              <a:t>Задачи проекта: </a:t>
            </a:r>
          </a:p>
          <a:p>
            <a:r>
              <a:rPr lang="ru-RU" sz="2400" dirty="0" smtClean="0"/>
              <a:t>  </a:t>
            </a:r>
          </a:p>
          <a:p>
            <a:r>
              <a:rPr lang="ru-RU" sz="2400" dirty="0" smtClean="0"/>
              <a:t> 1.Формировать навыки самостоятельной работы с книгой как с источником содержательного и занимательного проведения досуга.</a:t>
            </a:r>
          </a:p>
          <a:p>
            <a:r>
              <a:rPr lang="ru-RU" sz="2400" dirty="0" smtClean="0"/>
              <a:t>  </a:t>
            </a:r>
          </a:p>
          <a:p>
            <a:r>
              <a:rPr lang="ru-RU" sz="2400" dirty="0" smtClean="0"/>
              <a:t> 2.Развивать  речь детей, творческие и коммуникативные способности,  используя элементы “критического мышления”.</a:t>
            </a:r>
          </a:p>
          <a:p>
            <a:r>
              <a:rPr lang="ru-RU" sz="2400" dirty="0" smtClean="0"/>
              <a:t>   Развивать творческую фантазию ребят через иллюстрирование прочитанных  произведений.</a:t>
            </a:r>
          </a:p>
          <a:p>
            <a:r>
              <a:rPr lang="ru-RU" sz="2400" dirty="0" smtClean="0"/>
              <a:t> </a:t>
            </a:r>
          </a:p>
          <a:p>
            <a:r>
              <a:rPr lang="ru-RU" sz="2400" dirty="0" smtClean="0"/>
              <a:t> 3. Воспитывать уважение к окружающим, бережное отношение к книгам, интерес к художественному слову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0"/>
            <a:ext cx="9321398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8279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38279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8279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Отсутствие интереса у детей к художественной литературе.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Интерес к книге подменяется просмотром телевизора 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компьютерными играми.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Приобщение к книге – одна из основных задач художественно-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эстетического воспитания ребенка.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Необходимость приобщения детей к чтению бесспорна.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Книга совершенствует ум ребёнка, помогает овладеть речью, познавать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окружающий мир.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Для повышения интереса к книге, любви к чтению нами был разработан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проект, развивающий устойчивый интерес к произведениям как к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произведению искусства. Образные, яркие выражения, сравнения,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«сказочные» языковые средства способствующие развитию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выразительности речи, а также творчеству самих детей,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повышают степень включённости учащихся в книжную культуру</a:t>
            </a:r>
            <a:r>
              <a:rPr lang="ru-RU" sz="2000" dirty="0" smtClean="0">
                <a:latin typeface="Arial" pitchFamily="34" charset="0"/>
                <a:ea typeface="Times New Roman" pitchFamily="18" charset="0"/>
              </a:rPr>
              <a:t>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0"/>
            <a:ext cx="2000264" cy="1714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0"/>
            <a:ext cx="8858280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8279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Ожидаемый результат: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38279F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Формирование разносторонних знаний о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произведениях автора,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бережного отношения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к ценнейшему источнику знаний - книгам.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Приобретение детьми навыков пользования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художественной литературы.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7050" y="3714752"/>
            <a:ext cx="3009900" cy="2786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-142900"/>
            <a:ext cx="8786842" cy="404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38279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>
                <a:solidFill>
                  <a:srgbClr val="38279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8279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Инновационность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38279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проекта заключается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интеграции урочной и внеурочной деятельности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формированию читательской компетентности детей.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38279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8279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Учебные предметы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38279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чтение, изобразительное искусство, трудовое обучение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929066"/>
            <a:ext cx="2571768" cy="24288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:\Все фото\фото класса\Фото038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286124"/>
            <a:ext cx="3429024" cy="30718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8279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Продолжительность проекта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21.12.12 - 29.01.2013 г.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8279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38279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учащиеся 1, 2, 4 классов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Фото03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2428868"/>
            <a:ext cx="3429024" cy="4429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85728"/>
            <a:ext cx="7715304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4C3294"/>
                </a:solidFill>
              </a:rPr>
              <a:t>Содержание.</a:t>
            </a:r>
          </a:p>
          <a:p>
            <a:r>
              <a:rPr lang="ru-RU" sz="3600" b="1" dirty="0" smtClean="0">
                <a:solidFill>
                  <a:srgbClr val="4C3294"/>
                </a:solidFill>
              </a:rPr>
              <a:t>Пути реализации: оборудование проекта:</a:t>
            </a:r>
          </a:p>
          <a:p>
            <a:endParaRPr lang="ru-RU" sz="3600" b="1" dirty="0" smtClean="0">
              <a:solidFill>
                <a:srgbClr val="4C3294"/>
              </a:solidFill>
            </a:endParaRPr>
          </a:p>
          <a:p>
            <a:endParaRPr lang="ru-RU" sz="3600" b="1" dirty="0" smtClean="0">
              <a:solidFill>
                <a:srgbClr val="4C3294"/>
              </a:solidFill>
            </a:endParaRPr>
          </a:p>
          <a:p>
            <a:endParaRPr lang="ru-RU" sz="3600" b="1" dirty="0" smtClean="0">
              <a:solidFill>
                <a:srgbClr val="4C3294"/>
              </a:solidFill>
            </a:endParaRPr>
          </a:p>
          <a:p>
            <a:endParaRPr lang="ru-RU" sz="3600" b="1" dirty="0">
              <a:solidFill>
                <a:srgbClr val="4C3294"/>
              </a:solidFill>
            </a:endParaRPr>
          </a:p>
          <a:p>
            <a:endParaRPr lang="ru-RU" sz="3600" b="1" dirty="0" smtClean="0">
              <a:solidFill>
                <a:srgbClr val="4C3294"/>
              </a:solidFill>
            </a:endParaRPr>
          </a:p>
          <a:p>
            <a:endParaRPr lang="ru-RU" sz="3600" b="1" dirty="0">
              <a:solidFill>
                <a:srgbClr val="4C3294"/>
              </a:solidFill>
            </a:endParaRPr>
          </a:p>
          <a:p>
            <a:endParaRPr lang="ru-RU" sz="3600" b="1" dirty="0" smtClean="0">
              <a:solidFill>
                <a:srgbClr val="4C3294"/>
              </a:solidFill>
            </a:endParaRPr>
          </a:p>
          <a:p>
            <a:endParaRPr lang="ru-RU" sz="3600" b="1" dirty="0" smtClean="0">
              <a:solidFill>
                <a:srgbClr val="4C3294"/>
              </a:solidFill>
            </a:endParaRPr>
          </a:p>
          <a:p>
            <a:r>
              <a:rPr lang="ru-RU" sz="3600" b="1" dirty="0" smtClean="0">
                <a:solidFill>
                  <a:srgbClr val="4C3294"/>
                </a:solidFill>
              </a:rPr>
              <a:t> </a:t>
            </a:r>
          </a:p>
          <a:p>
            <a:endParaRPr lang="ru-RU" sz="3600" dirty="0">
              <a:solidFill>
                <a:srgbClr val="4C3294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0"/>
            <a:ext cx="1428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1" y="152400"/>
            <a:ext cx="1428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91440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endParaRPr lang="ru-RU" sz="11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endParaRPr lang="ru-RU" sz="11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endParaRPr lang="ru-RU" sz="11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endParaRPr lang="ru-RU" sz="11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endParaRPr lang="ru-RU" sz="11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endParaRPr lang="ru-RU" sz="11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1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Портрет писателя.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Выставка книг писателя.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3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Телеграмма.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4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Костюмы  для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Чебурашки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почтальона Печкина , Шапокляк и др.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Запись песен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Голубой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вагон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Песни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Чебурашки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Фиксики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слова Э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Н. Успенского и др.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6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Мультфильм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Фиксики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7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Чтение книг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Беседы: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такие писатели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9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Рисунки, аппликации на тему: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Любимые герои произведений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Э.Н. Успенского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Разучивание стихов и песен с учащимися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неж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нежный</Template>
  <TotalTime>315</TotalTime>
  <Words>430</Words>
  <Application>Microsoft Office PowerPoint</Application>
  <PresentationFormat>Экран (4:3)</PresentationFormat>
  <Paragraphs>105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нежный</vt:lpstr>
      <vt:lpstr>Проектная  деятельность</vt:lpstr>
      <vt:lpstr>              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Федотова Виктория Александровна</dc:creator>
  <cp:lastModifiedBy>ира</cp:lastModifiedBy>
  <cp:revision>36</cp:revision>
  <dcterms:created xsi:type="dcterms:W3CDTF">2010-08-18T15:36:49Z</dcterms:created>
  <dcterms:modified xsi:type="dcterms:W3CDTF">2014-04-09T12:50:31Z</dcterms:modified>
</cp:coreProperties>
</file>