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3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3F7"/>
    <a:srgbClr val="A5AFF9"/>
    <a:srgbClr val="C2A9F5"/>
    <a:srgbClr val="A6A1ED"/>
    <a:srgbClr val="1C1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A5447B-47F8-4AE8-A31D-1341C988D663}" type="datetimeFigureOut">
              <a:rPr lang="ru-RU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E3A47B-152E-4CCC-8F03-7B70E4AC3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80F2-FEC2-49CE-9028-1AFD5740EA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85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297B-C828-48FF-94DE-C794E3A410E7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0D57-776B-45BF-A05B-497025252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3123-49E5-44EB-812F-215B22F1C337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F370-7E59-4102-ADA3-FFDCC0FD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404E-BF66-41B1-B00A-C00CDC0300D4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184D-F5C8-4B50-835C-1B0DB7EDF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D042-0A48-4618-8FA9-415A421DA952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F4BF-5A8E-4EB2-8531-178BF46A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F27A-0FD2-402D-AB5E-E0679CA45A96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E4DC-8E97-45A4-BC78-2AC1C98E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CB17-8F06-4014-BB0E-2144ACCE2A96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5B0F-DCDE-475B-A04F-B56671590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1022-24CA-4AD9-B42B-1341C0D81C5B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039D-1BC0-4F10-8E1E-E5B0A5065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A3BE-4793-4097-909D-992804ACD636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7C48-8A5F-42FC-BE3A-B38265DB5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EE10-5AD0-44E9-9F52-2F167E590A08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FE67-D8EB-4B91-9F22-F16F34BB2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CA3D-4BDE-4DDA-B2E8-F40C2607100A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7C36-40D2-43F7-843D-7FD9675B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D6E1-8C29-4D94-9769-51A06ED7BEFC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6A00-F168-4AF6-8C15-2117F166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B323F-8178-4984-A211-E5B506233220}" type="datetime1">
              <a:rPr lang="ru-RU" smtClean="0"/>
              <a:pPr>
                <a:defRPr/>
              </a:pPr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C36513-CD92-44D4-A15D-E38315802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92867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НОУ ВПО «РОССИЙСКИЙ НОВЫЙ УНИВЕРСИТЕТ» </a:t>
            </a:r>
            <a:endParaRPr lang="ru-RU" sz="1600" dirty="0" smtClean="0"/>
          </a:p>
          <a:p>
            <a:pPr algn="ctr"/>
            <a:r>
              <a:rPr lang="ru-RU" sz="1600" b="1" dirty="0" err="1" smtClean="0"/>
              <a:t>РосНОУ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71613"/>
            <a:ext cx="50720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ИНСТИТУТ ПОВЫШЕНИЯ КВАЛИФИКАЦИИ И </a:t>
            </a:r>
            <a:endParaRPr lang="ru-RU" sz="1200" dirty="0" smtClean="0"/>
          </a:p>
          <a:p>
            <a:pPr algn="ctr"/>
            <a:r>
              <a:rPr lang="ru-RU" sz="1200" b="1" dirty="0" smtClean="0"/>
              <a:t>ПРОФЕССИОНАЛЬНОЙ ПЕРЕПОДГОТОВКИ КАДРОВ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Слушатель </a:t>
            </a:r>
          </a:p>
          <a:p>
            <a:pPr algn="ctr"/>
            <a:r>
              <a:rPr lang="ru-RU" sz="1200" dirty="0" smtClean="0"/>
              <a:t>программы повышения квалификации</a:t>
            </a:r>
          </a:p>
          <a:p>
            <a:pPr algn="ctr"/>
            <a:r>
              <a:rPr lang="ru-RU" sz="1200" dirty="0" smtClean="0"/>
              <a:t>учителей русского языка литературы системы общего образования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 ФУНКЦИОНИРОВАНИЕ РУССКОГО ЯЗЫКА КАК НЕРОДНОГО </a:t>
            </a:r>
          </a:p>
          <a:p>
            <a:pPr algn="ctr"/>
            <a:r>
              <a:rPr lang="ru-RU" sz="1200" dirty="0" smtClean="0"/>
              <a:t>В УСЛОВИЯХ ПОЛИЭТНИЧЕСКОЙ ОБРАЗОВАТЕЛЬНОЙ СРЕДЫ НА ОСНОВЕ ИНФОРМАЦИОННЫХ ТЕХНОЛОГИЙ</a:t>
            </a:r>
          </a:p>
          <a:p>
            <a:pPr algn="ctr"/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         72 часа</a:t>
            </a:r>
          </a:p>
          <a:p>
            <a:pPr algn="r"/>
            <a:r>
              <a:rPr lang="ru-RU" sz="1200" dirty="0" smtClean="0"/>
              <a:t>                                                                                                направление подготовки «Лингвистика»</a:t>
            </a:r>
          </a:p>
          <a:p>
            <a:endParaRPr lang="ru-RU" sz="1200" dirty="0" smtClean="0"/>
          </a:p>
          <a:p>
            <a:pPr algn="r"/>
            <a:r>
              <a:rPr lang="ru-RU" b="1" dirty="0" smtClean="0"/>
              <a:t>Каменева Елена Николаевна                 </a:t>
            </a:r>
          </a:p>
          <a:p>
            <a:pPr algn="r"/>
            <a:r>
              <a:rPr lang="ru-RU" sz="1200" b="1" dirty="0" smtClean="0"/>
              <a:t>АНО СОШ БОЦ «</a:t>
            </a:r>
            <a:r>
              <a:rPr lang="ru-RU" sz="1200" b="1" dirty="0" err="1" smtClean="0"/>
              <a:t>Месивта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Любавич</a:t>
            </a:r>
            <a:r>
              <a:rPr lang="ru-RU" sz="1200" b="1" dirty="0" smtClean="0"/>
              <a:t>»</a:t>
            </a:r>
          </a:p>
          <a:p>
            <a:pPr algn="ctr"/>
            <a:r>
              <a:rPr lang="ru-RU" sz="1200" b="1" dirty="0" smtClean="0"/>
              <a:t>  </a:t>
            </a:r>
          </a:p>
          <a:p>
            <a:pPr algn="r"/>
            <a:r>
              <a:rPr lang="ru-RU" sz="1200" b="1" dirty="0" smtClean="0"/>
              <a:t>г.Москва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4291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68313" y="476250"/>
            <a:ext cx="828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интеграции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полиэтнического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контингента учащихся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используются: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2205038"/>
            <a:ext cx="403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Групповые формы деятельности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500563" y="2349500"/>
            <a:ext cx="4032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Диалог культур</a:t>
            </a:r>
          </a:p>
        </p:txBody>
      </p:sp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214686"/>
            <a:ext cx="4026807" cy="288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770" r="5316"/>
          <a:stretch>
            <a:fillRect/>
          </a:stretch>
        </p:blipFill>
        <p:spPr bwMode="auto">
          <a:xfrm>
            <a:off x="4714876" y="3429000"/>
            <a:ext cx="4214842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94" y="1643050"/>
            <a:ext cx="3748406" cy="458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66"/>
            <a:ext cx="68167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Термин «диалог культур»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имеет два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значения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442913" indent="-442913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1) реальный процесс встречи двух культур, национальных картин мира, который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протекает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в сознании общающихся между собой носителей этих культур; 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354013" indent="-354013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) дидактический термин, обозначающий направленно моделируемый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учебных</a:t>
            </a: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целях процесс встречи двух культур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и</a:t>
            </a: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на ее основе процесс осознания их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общности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и своеобразия, глубокого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познания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своей культуры и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354013" indent="-354013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проникновения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в инонациональную.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785926"/>
            <a:ext cx="4786346" cy="49094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Диалог культур</a:t>
            </a:r>
            <a:br>
              <a:rPr lang="ru-RU" sz="2400" b="1" i="1" dirty="0" smtClean="0"/>
            </a:br>
            <a:r>
              <a:rPr lang="ru-RU" sz="2400" b="1" i="1" dirty="0" smtClean="0"/>
              <a:t> как методический принцип</a:t>
            </a:r>
            <a:br>
              <a:rPr lang="ru-RU" sz="2400" b="1" i="1" dirty="0" smtClean="0"/>
            </a:br>
            <a:r>
              <a:rPr lang="ru-RU" sz="2400" b="1" i="1" dirty="0" smtClean="0"/>
              <a:t> построения процесса литературного образования </a:t>
            </a:r>
            <a:br>
              <a:rPr lang="ru-RU" sz="2400" b="1" i="1" dirty="0" smtClean="0"/>
            </a:br>
            <a:r>
              <a:rPr lang="ru-RU" sz="2400" b="1" i="1" dirty="0" smtClean="0"/>
              <a:t>учащихся </a:t>
            </a:r>
            <a:r>
              <a:rPr lang="ru-RU" sz="2400" b="1" i="1" dirty="0" err="1" smtClean="0"/>
              <a:t>полиэтнических</a:t>
            </a:r>
            <a:r>
              <a:rPr lang="ru-RU" sz="2400" b="1" i="1" dirty="0" smtClean="0"/>
              <a:t> классов: определение и механизмы реализации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3000372"/>
            <a:ext cx="4807436" cy="2071702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3800" b="1" i="1" dirty="0" smtClean="0"/>
          </a:p>
          <a:p>
            <a:pPr algn="r">
              <a:buNone/>
            </a:pPr>
            <a:r>
              <a:rPr lang="ru-RU" sz="3800" b="1" i="1" dirty="0" smtClean="0"/>
              <a:t>Елена Николаевна Каменева</a:t>
            </a:r>
          </a:p>
          <a:p>
            <a:pPr algn="r">
              <a:buNone/>
            </a:pPr>
            <a:r>
              <a:rPr lang="ru-RU" sz="2400" dirty="0" smtClean="0"/>
              <a:t>учитель</a:t>
            </a:r>
          </a:p>
          <a:p>
            <a:pPr algn="r">
              <a:buNone/>
            </a:pPr>
            <a:r>
              <a:rPr lang="ru-RU" sz="2400" dirty="0" smtClean="0"/>
              <a:t>АНО СОШ БОЦ «</a:t>
            </a:r>
            <a:r>
              <a:rPr lang="ru-RU" sz="2400" dirty="0" err="1" smtClean="0"/>
              <a:t>Месивта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Любавич</a:t>
            </a:r>
            <a:r>
              <a:rPr lang="ru-RU" sz="2400" dirty="0" smtClean="0"/>
              <a:t>»</a:t>
            </a:r>
          </a:p>
          <a:p>
            <a:pPr algn="r">
              <a:buNone/>
            </a:pPr>
            <a:r>
              <a:rPr lang="ru-RU" sz="2400" dirty="0" smtClean="0"/>
              <a:t>г.Москва</a:t>
            </a:r>
            <a:endParaRPr lang="ru-RU" sz="2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85720" y="3429000"/>
            <a:ext cx="7200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школьников грамотной свободной речи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чтению и письму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коммуникативной компетенции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компетенций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214810" y="714355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Приоритетные цели РКН:</a:t>
            </a:r>
          </a:p>
        </p:txBody>
      </p:sp>
      <p:pic>
        <p:nvPicPr>
          <p:cNvPr id="4102" name="Picture 6" descr="Лагерь отдыха для еврейских детей в Орше - WIKI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600000" cy="25320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85721" y="1285860"/>
            <a:ext cx="685804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обязательной коммуникативной направленности обучения; </a:t>
            </a:r>
          </a:p>
          <a:p>
            <a:pPr indent="450850" algn="just">
              <a:buFontTx/>
              <a:buAutoNum type="arabicParenR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единства приобретения знаний и умений и формирования их практического использования (взаимосвязь языковой и речевой компетенции при их формировании); </a:t>
            </a:r>
          </a:p>
          <a:p>
            <a:pPr indent="450850" algn="just">
              <a:buFontTx/>
              <a:buAutoNum type="arabicParenR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соотнесенности с родным языком учащихся (учет типичных ошибок и трудностей, соотносимых с родным языком и выявленных учителем в процессе диагностики и наблюдения за речью учащихся); </a:t>
            </a:r>
          </a:p>
          <a:p>
            <a:pPr indent="450850" algn="just">
              <a:buFontTx/>
              <a:buAutoNum type="arabicParenR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культурологической направленности обучения (воспитание межкультурной компетенции); </a:t>
            </a:r>
          </a:p>
          <a:p>
            <a:pPr indent="450850" algn="just">
              <a:buFontTx/>
              <a:buAutoNum type="arabicParenR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заключительный и ключевой –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диалога культур.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57158" y="500042"/>
            <a:ext cx="6254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принципы методики РКН: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688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Примеры использования методики РКН: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95288" y="1201738"/>
            <a:ext cx="85693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полиэтнических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классах эффективна словарная работа – расширение лексического запаса, упражнения с лексическими единицами и грамматическими формами:</a:t>
            </a:r>
          </a:p>
          <a:p>
            <a:pPr indent="450850"/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словообразовательные упражнения </a:t>
            </a:r>
          </a:p>
          <a:p>
            <a:pPr indent="4508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«Найдите корень и подберите однокоренные слова»</a:t>
            </a:r>
          </a:p>
          <a:p>
            <a:pPr indent="450850">
              <a:buFont typeface="Wingdings" pitchFamily="2" charset="2"/>
              <a:buChar char="v"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«Образуйте от данных существительных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</a:t>
            </a:r>
          </a:p>
          <a:p>
            <a:pPr indent="450850"/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данных глаголов существительные по образцу»</a:t>
            </a:r>
          </a:p>
          <a:p>
            <a:pPr indent="450850">
              <a:buFont typeface="Wingdings" pitchFamily="2" charset="2"/>
              <a:buChar char="v"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«Продолжите словообразовательный ряд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прилагательных</a:t>
            </a:r>
          </a:p>
          <a:p>
            <a:pPr indent="450850"/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глаголов с данной приставкой/суффиксом»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т.п.; </a:t>
            </a:r>
          </a:p>
          <a:p>
            <a:pPr indent="450850"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составление тематических групп </a:t>
            </a:r>
          </a:p>
          <a:p>
            <a:pPr indent="450850">
              <a:buFont typeface="Wingdings" pitchFamily="2" charset="2"/>
              <a:buChar char="v"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«Выпишите из текста названия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</a:p>
          <a:p>
            <a:pPr indent="450850"/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профессий, характеристики предмета»</a:t>
            </a:r>
          </a:p>
          <a:p>
            <a:pPr indent="450850">
              <a:buFont typeface="Wingdings" pitchFamily="2" charset="2"/>
              <a:buChar char="v"/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«Выпишите в словарик названия деревьев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indent="450850"/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предметов одежды»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т.п.; </a:t>
            </a:r>
          </a:p>
          <a:p>
            <a:pPr indent="450850">
              <a:buFont typeface="Wingdings" pitchFamily="2" charset="2"/>
              <a:buChar char="v"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688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Примеры использования методики РКН: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214422"/>
            <a:ext cx="828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упражнения на включение данного слова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словосочетание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Подберите к данному существительному прилагательные, к данному прилагательному существительное»</a:t>
            </a:r>
          </a:p>
          <a:p>
            <a:pPr marL="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«Подберите к данному глаголу существительное по образцу: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читать – что? – …. ,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302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встретиться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 кем? – …,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302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рисовать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чем?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…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т.п.;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022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3357563"/>
            <a:ext cx="590391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упражнения на введение данных слов в контекст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30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«Опишите картинку, используя данные слова» 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«Расскажите о своей семье, используя данные слова» 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«Составьте предложения с данными словами»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т.п.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68313" y="476250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ифференцированный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подход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148263" y="1989138"/>
            <a:ext cx="38163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учителю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контролировать уровень достижений каждого ученика,</a:t>
            </a:r>
          </a:p>
          <a:p>
            <a:pPr>
              <a:buFont typeface="Wingdings" pitchFamily="2" charset="2"/>
              <a:buChar char="ü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осуществлять популярное и актуальное сегодня личностно ориентированное обучение, в котором особенно нуждаются учащиеся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полиэтнических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классов. </a:t>
            </a:r>
          </a:p>
        </p:txBody>
      </p:sp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/>
          <a:srcRect l="12908" r="14485"/>
          <a:stretch>
            <a:fillRect/>
          </a:stretch>
        </p:blipFill>
        <p:spPr>
          <a:xfrm>
            <a:off x="285720" y="1571612"/>
            <a:ext cx="4500594" cy="50040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857224" y="214290"/>
            <a:ext cx="7054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Приёмы,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методике РКН: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Функциональное объяснение многих языковых явлений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объяснение значений падежей (в доступной учащимся форме); объяснение значений названий частей речи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Местоимение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– вместо имени, указывает на предмет;</a:t>
            </a:r>
          </a:p>
          <a:p>
            <a:pPr marL="457200" indent="-457200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предлог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перед словом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(греч. «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 – слово) </a:t>
            </a:r>
          </a:p>
          <a:p>
            <a:pPr marL="457200" indent="-457200"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2)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учащимися по теме культурно значимых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текстов,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встречающихся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уроках русского языка,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концептов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хлеб, душа, свобода, тоска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т.п.),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исторических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реалий, упоминающихся в текстах упражнений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предложениях (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военная тема,  упоминание знаменитых государственных деятелей, национальных праздников и т.п.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3) Пояснение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лексического значения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pPr marL="457200" indent="-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4) Актуализация пройденного материала</a:t>
            </a:r>
          </a:p>
          <a:p>
            <a:pPr marL="457200" indent="-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5) Актуализация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возникающих 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межкультурной коммуникации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процессе </a:t>
            </a:r>
          </a:p>
          <a:p>
            <a:pPr marL="457200" indent="-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инофнами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русского языка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5288" y="1484313"/>
            <a:ext cx="84582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0225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Постановка проблемных вопросов, касающихся грамматического или лексического строя русского языка, русской ментальности, поведения в определенных ситуациях и мн. др.:</a:t>
            </a:r>
          </a:p>
          <a:p>
            <a:pPr indent="530225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530225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«Зачем русским людям суффиксы 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Чем отличаются слова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ключик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indent="530225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«Почему в русском языке неодушевленные предметы могут быть мужского и женского рода?»</a:t>
            </a:r>
          </a:p>
          <a:p>
            <a:pPr indent="530225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«Почему в русском языке так много глаголов движения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ходить, идти, пойти, ехать, поехать, ездить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др.)?»</a:t>
            </a:r>
          </a:p>
          <a:p>
            <a:pPr indent="530225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«Что такое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авось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И почему русские так часто на него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полагаются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indent="530225"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т.п.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Актуализация проблем, возникающих при межкультурной коммуникации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Elena   Nikolaevna   Kameneva 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760</Words>
  <Application>Microsoft Office PowerPoint</Application>
  <PresentationFormat>Экран (4:3)</PresentationFormat>
  <Paragraphs>135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Диалог культур  как методический принцип  построения процесса литературного образования  учащихся полиэтнических классов: определение и механизмы реализации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>РосНоу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как неродной и диалог культур: интеграция полиэтнического контингента учащихся на уроках русского языка</dc:title>
  <dc:subject>зачет по курсам</dc:subject>
  <dc:creator>Е.Н.Каменева</dc:creator>
  <cp:keywords>РНК</cp:keywords>
  <cp:lastModifiedBy>uservdvc</cp:lastModifiedBy>
  <cp:revision>51</cp:revision>
  <dcterms:created xsi:type="dcterms:W3CDTF">2012-10-28T11:21:19Z</dcterms:created>
  <dcterms:modified xsi:type="dcterms:W3CDTF">2015-02-21T15:12:08Z</dcterms:modified>
</cp:coreProperties>
</file>