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72" r:id="rId3"/>
    <p:sldId id="259" r:id="rId4"/>
    <p:sldId id="258" r:id="rId5"/>
    <p:sldId id="257" r:id="rId6"/>
    <p:sldId id="261" r:id="rId7"/>
    <p:sldId id="27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132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0A27FF-7DF8-4F71-B08E-69C7E7A995F9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1628DC-A13F-4B47-AD93-BE5630AAB4A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05489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1628DC-A13F-4B47-AD93-BE5630AAB4A2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9069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B4577301-894E-4AE7-A76C-96555A22C6AA}" type="datetimeFigureOut">
              <a:rPr lang="ru-RU" smtClean="0"/>
              <a:t>22.02.2015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07B5C552-6413-4E6A-B63E-5A8A34DC35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gif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10" Type="http://schemas.openxmlformats.org/officeDocument/2006/relationships/image" Target="../media/image15.jpe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ru-RU" b="1" dirty="0"/>
              <a:t>«МЕТОДИЧЕСКИЙ  СЕМИНАР»</a:t>
            </a:r>
            <a:endParaRPr lang="ru-RU" dirty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99359" y="836712"/>
            <a:ext cx="388843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4000" b="1" dirty="0" smtClean="0">
                <a:solidFill>
                  <a:schemeClr val="bg1"/>
                </a:solidFill>
              </a:rPr>
              <a:t>«Школа 2000» </a:t>
            </a:r>
          </a:p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и </a:t>
            </a:r>
          </a:p>
          <a:p>
            <a:pPr algn="ctr"/>
            <a:endParaRPr lang="ru-RU" sz="4000" b="1" dirty="0" smtClean="0">
              <a:solidFill>
                <a:schemeClr val="bg1"/>
              </a:solidFill>
            </a:endParaRPr>
          </a:p>
          <a:p>
            <a:pPr algn="ctr"/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</a:rPr>
              <a:t>«Школа 2100»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0" y="989875"/>
            <a:ext cx="4572000" cy="378565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Живем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в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настоящем, думаем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о </a:t>
            </a:r>
          </a:p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</a:rPr>
              <a:t>будущем</a:t>
            </a:r>
            <a:endParaRPr lang="ru-RU" sz="4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0" y="558924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i="1" dirty="0" smtClean="0"/>
              <a:t>Подготовила материал </a:t>
            </a:r>
          </a:p>
          <a:p>
            <a:pPr algn="ctr"/>
            <a:r>
              <a:rPr lang="ru-RU" i="1" dirty="0" smtClean="0"/>
              <a:t>Учитель МБУ </a:t>
            </a:r>
            <a:r>
              <a:rPr lang="ru-RU" i="1" dirty="0" err="1" smtClean="0"/>
              <a:t>Тоора-Хемской</a:t>
            </a:r>
            <a:r>
              <a:rPr lang="ru-RU" i="1" dirty="0" smtClean="0"/>
              <a:t> СОШ</a:t>
            </a:r>
          </a:p>
          <a:p>
            <a:pPr algn="ctr"/>
            <a:r>
              <a:rPr lang="ru-RU" b="1" i="1" dirty="0" smtClean="0"/>
              <a:t>Грек Наталья Ивановна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63084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11560" y="692696"/>
            <a:ext cx="7992888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Что такое на сегодня – сельская школа?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800" b="1" dirty="0"/>
              <a:t>     </a:t>
            </a:r>
            <a:endParaRPr lang="ru-RU" sz="2800" b="1" dirty="0" smtClean="0"/>
          </a:p>
          <a:p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800" dirty="0" smtClean="0"/>
              <a:t>Это </a:t>
            </a:r>
            <a:r>
              <a:rPr lang="ru-RU" sz="2800" dirty="0"/>
              <a:t>обычная общеобразовательная школа. Не лицей, не гимназия, а обычная средняя школа. В ней учатся обычные сельские  мальчишки и девчонки, преподают самые обычные учителя.</a:t>
            </a:r>
          </a:p>
        </p:txBody>
      </p:sp>
      <p:pic>
        <p:nvPicPr>
          <p:cNvPr id="5123" name="Picture 3" descr="C:\Users\home\Desktop\school_girl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801239"/>
            <a:ext cx="2741290" cy="2741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4270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764704"/>
            <a:ext cx="820891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В системе развивающего обучения, 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действует </a:t>
            </a:r>
            <a:r>
              <a:rPr lang="ru-RU" sz="2800" b="1" i="1" dirty="0">
                <a:solidFill>
                  <a:schemeClr val="accent1">
                    <a:lumMod val="50000"/>
                  </a:schemeClr>
                </a:solidFill>
              </a:rPr>
              <a:t>принцип работы над развитием всех учащихся, как сильных, так и слабых.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348880"/>
            <a:ext cx="806489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 </a:t>
            </a:r>
            <a:r>
              <a:rPr lang="ru-RU" sz="2000" dirty="0" smtClean="0"/>
              <a:t>  Какое-либо </a:t>
            </a:r>
            <a:r>
              <a:rPr lang="ru-RU" sz="2000" dirty="0"/>
              <a:t>обособление, разделение учащихся по успеваемости, создание особых классов, однотипных по мыслительным данным учеников, Л.В. </a:t>
            </a:r>
            <a:r>
              <a:rPr lang="ru-RU" sz="2000" dirty="0" err="1"/>
              <a:t>Занков</a:t>
            </a:r>
            <a:r>
              <a:rPr lang="ru-RU" sz="2000" dirty="0"/>
              <a:t> считал противоречащим законам развития. </a:t>
            </a:r>
          </a:p>
          <a:p>
            <a:endParaRPr lang="ru-RU" sz="2000" dirty="0" smtClean="0"/>
          </a:p>
          <a:p>
            <a:r>
              <a:rPr lang="ru-RU" sz="2000" dirty="0" smtClean="0"/>
              <a:t>    А </a:t>
            </a:r>
            <a:r>
              <a:rPr lang="ru-RU" sz="2000" dirty="0"/>
              <a:t>вот Л.С. Выготский считал, что </a:t>
            </a:r>
            <a:r>
              <a:rPr lang="ru-RU" sz="2000" i="1" dirty="0"/>
              <a:t>развитие происходит от сотрудничества разных по уровню развития детей.</a:t>
            </a:r>
            <a:endParaRPr lang="ru-RU" sz="2000" dirty="0"/>
          </a:p>
          <a:p>
            <a:r>
              <a:rPr lang="ru-RU" sz="2000" dirty="0"/>
              <a:t>     </a:t>
            </a:r>
            <a:endParaRPr lang="ru-RU" sz="2000" dirty="0" smtClean="0"/>
          </a:p>
          <a:p>
            <a:r>
              <a:rPr lang="ru-RU" sz="2000" dirty="0"/>
              <a:t> </a:t>
            </a:r>
            <a:r>
              <a:rPr lang="ru-RU" sz="2000" dirty="0" smtClean="0"/>
              <a:t>   Работая </a:t>
            </a:r>
            <a:r>
              <a:rPr lang="ru-RU" sz="2000" dirty="0"/>
              <a:t>по этой системе, принимаешь ребенка таким, каким он есть, веря в его продвижение в развитии, в то, что силы его могут раскрыться при специально организованном обучении.</a:t>
            </a:r>
          </a:p>
        </p:txBody>
      </p:sp>
    </p:spTree>
    <p:extLst>
      <p:ext uri="{BB962C8B-B14F-4D97-AF65-F5344CB8AC3E}">
        <p14:creationId xmlns:p14="http://schemas.microsoft.com/office/powerpoint/2010/main" val="45132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12845"/>
            <a:ext cx="8064896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Слабые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, и сильные ученики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должны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учиться вместе.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sz="2400" b="1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  <a:r>
              <a:rPr lang="ru-RU" sz="2400" i="1" dirty="0" smtClean="0"/>
              <a:t>«</a:t>
            </a:r>
            <a:r>
              <a:rPr lang="ru-RU" sz="2400" i="1" dirty="0"/>
              <a:t>Ведь класс – это учебный коллектив, где при правильной постановке работы каждый ученик вносит в общую жизнь свою лепту, свое оригинальное самобытное начало. А если собрать всех слабых в одну группу, они… окажутся лишенными этого богатства, которое дает работа рука об руку с сильными ребятами. К тому же подобное обособление должно унижать детей, убивать их уверенность в себе, в свои возможности! И для сильных ребят такое обособление тоже вредно, ибо и те и другие дети одинаково лишаются возможности оценить себя на каком либо другом фоне, кроме фона себе подобных».</a:t>
            </a:r>
            <a:r>
              <a:rPr lang="ru-RU" sz="2400" dirty="0"/>
              <a:t>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566835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908720"/>
            <a:ext cx="81369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Почему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системы развивающего обучения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охватывает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лишь начальное звено, почему не пошли дальше? 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sz="2400" dirty="0" smtClean="0"/>
          </a:p>
          <a:p>
            <a:r>
              <a:rPr lang="ru-RU" sz="2400" dirty="0" smtClean="0"/>
              <a:t>Это </a:t>
            </a:r>
            <a:r>
              <a:rPr lang="ru-RU" sz="2400" dirty="0"/>
              <a:t>объясняется, прежде всего, тем, что начальное звено имеет решающее значение в развитии личности. </a:t>
            </a:r>
          </a:p>
        </p:txBody>
      </p:sp>
      <p:pic>
        <p:nvPicPr>
          <p:cNvPr id="6147" name="Picture 3" descr="C:\Users\home\Desktop\world_girl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3623" y="3467495"/>
            <a:ext cx="3062833" cy="3062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888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28418" y="908720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Дидактические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принципы: </a:t>
            </a:r>
            <a:endParaRPr lang="ru-RU" sz="2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обучение </a:t>
            </a:r>
            <a:r>
              <a:rPr lang="ru-RU" sz="2400" i="1" dirty="0"/>
              <a:t>на более высоком уровне трудности, </a:t>
            </a:r>
            <a:endParaRPr lang="ru-RU" sz="24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изучение </a:t>
            </a:r>
            <a:r>
              <a:rPr lang="ru-RU" sz="2400" i="1" dirty="0"/>
              <a:t>материала более быстрым темпом, </a:t>
            </a:r>
            <a:endParaRPr lang="ru-RU" sz="2400" i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ru-RU" sz="2400" i="1" dirty="0" smtClean="0"/>
              <a:t>ведущая </a:t>
            </a:r>
            <a:r>
              <a:rPr lang="ru-RU" sz="2400" i="1" dirty="0"/>
              <a:t>роль теоретических знаний.</a:t>
            </a:r>
            <a:r>
              <a:rPr lang="ru-RU" sz="2400" dirty="0"/>
              <a:t> </a:t>
            </a:r>
            <a:endParaRPr lang="ru-RU" sz="2400" dirty="0" smtClean="0"/>
          </a:p>
          <a:p>
            <a:pPr marL="342900" indent="-342900">
              <a:buFont typeface="Arial" pitchFamily="34" charset="0"/>
              <a:buChar char="•"/>
            </a:pPr>
            <a:endParaRPr lang="ru-RU" sz="2400" i="1" dirty="0"/>
          </a:p>
          <a:p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Осознание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процесса учения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</a:t>
            </a:r>
            <a:r>
              <a:rPr lang="ru-RU" sz="2400" i="1" dirty="0"/>
              <a:t>Работа над развитием всех учащихся, в том числе и самых слабых, и самых сильных</a:t>
            </a:r>
            <a:r>
              <a:rPr lang="ru-RU" sz="2400" i="1" dirty="0" smtClean="0"/>
              <a:t>.</a:t>
            </a:r>
          </a:p>
          <a:p>
            <a:endParaRPr lang="ru-RU" sz="2400" dirty="0"/>
          </a:p>
          <a:p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Эти принципы не отменяют общеизвестных положений дидактики – сознательности, научности, доступности и т.д. – и не заменяют их.</a:t>
            </a:r>
          </a:p>
        </p:txBody>
      </p:sp>
    </p:spTree>
    <p:extLst>
      <p:ext uri="{BB962C8B-B14F-4D97-AF65-F5344CB8AC3E}">
        <p14:creationId xmlns:p14="http://schemas.microsoft.com/office/powerpoint/2010/main" val="2459526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0399" y="692696"/>
            <a:ext cx="8136904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Многие учителя начальных классов говорят,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что они работают по системе развивающего обучения. </a:t>
            </a:r>
            <a:r>
              <a:rPr lang="ru-RU" sz="2400" i="1" dirty="0"/>
              <a:t>При этом учат детей математике по учебникам   М.И. Моро, а в дополнение используют учебник И.И. </a:t>
            </a:r>
            <a:r>
              <a:rPr lang="ru-RU" sz="2400" i="1" dirty="0" err="1"/>
              <a:t>Аргинской</a:t>
            </a:r>
            <a:r>
              <a:rPr lang="ru-RU" sz="2400" i="1" dirty="0"/>
              <a:t> (из системы </a:t>
            </a:r>
            <a:r>
              <a:rPr lang="ru-RU" sz="2400" i="1" dirty="0" err="1"/>
              <a:t>Занкова</a:t>
            </a:r>
            <a:r>
              <a:rPr lang="ru-RU" sz="2400" i="1" dirty="0"/>
              <a:t>) или </a:t>
            </a:r>
            <a:endParaRPr lang="ru-RU" sz="2400" i="1" dirty="0" smtClean="0"/>
          </a:p>
          <a:p>
            <a:r>
              <a:rPr lang="ru-RU" sz="2400" i="1" dirty="0" smtClean="0"/>
              <a:t>Л.Г</a:t>
            </a:r>
            <a:r>
              <a:rPr lang="ru-RU" sz="2400" i="1" dirty="0"/>
              <a:t>. </a:t>
            </a:r>
            <a:r>
              <a:rPr lang="ru-RU" sz="2400" i="1" dirty="0" err="1"/>
              <a:t>Петерсон</a:t>
            </a:r>
            <a:r>
              <a:rPr lang="ru-RU" sz="2400" i="1" dirty="0"/>
              <a:t> (из системы «Школа 2000</a:t>
            </a:r>
            <a:r>
              <a:rPr lang="ru-RU" sz="2400" i="1" dirty="0" smtClean="0"/>
              <a:t>).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Такого быть не должно.  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sz="2400" i="1" dirty="0"/>
              <a:t>     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Главной ошибкой</a:t>
            </a:r>
            <a:r>
              <a:rPr lang="ru-RU" sz="2400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/>
              <a:t>этих педагогов является такой подход,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когда из системы выхватывается какой-нибудь принцип и переносится в обычно действующую систему</a:t>
            </a:r>
            <a:r>
              <a:rPr lang="ru-RU" sz="2400" b="1" i="1" u="sng" dirty="0">
                <a:solidFill>
                  <a:schemeClr val="accent1">
                    <a:lumMod val="50000"/>
                  </a:schemeClr>
                </a:solidFill>
              </a:rPr>
              <a:t>.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2400" i="1" dirty="0"/>
              <a:t>Это </a:t>
            </a:r>
            <a:r>
              <a:rPr lang="ru-RU" sz="2400" i="1" dirty="0" smtClean="0"/>
              <a:t>приводит </a:t>
            </a:r>
            <a:r>
              <a:rPr lang="ru-RU" sz="2400" i="1" dirty="0"/>
              <a:t>к искаженным представлениям о действии вновь выдвинутых принципов, </a:t>
            </a:r>
            <a:r>
              <a:rPr lang="ru-RU" sz="2400" i="1" dirty="0" smtClean="0"/>
              <a:t>и </a:t>
            </a:r>
            <a:r>
              <a:rPr lang="ru-RU" sz="2400" i="1" dirty="0"/>
              <a:t>наносит ущерб практике.     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910178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980728"/>
            <a:ext cx="806489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/>
              <a:t> Некоторые считают, что эта система доступна лишь избранным  учителям.  Это не так</a:t>
            </a:r>
            <a:r>
              <a:rPr lang="ru-RU" sz="2400" i="1" dirty="0" smtClean="0"/>
              <a:t>.</a:t>
            </a:r>
          </a:p>
          <a:p>
            <a:r>
              <a:rPr lang="ru-RU" sz="2400" i="1" dirty="0" smtClean="0"/>
              <a:t> </a:t>
            </a:r>
          </a:p>
          <a:p>
            <a:pPr algn="ctr"/>
            <a:r>
              <a:rPr lang="ru-RU" sz="2400" b="1" i="1" dirty="0" smtClean="0">
                <a:solidFill>
                  <a:schemeClr val="accent1">
                    <a:lumMod val="50000"/>
                  </a:schemeClr>
                </a:solidFill>
              </a:rPr>
              <a:t>Она </a:t>
            </a:r>
            <a:r>
              <a:rPr lang="ru-RU" sz="2400" b="1" i="1" dirty="0">
                <a:solidFill>
                  <a:schemeClr val="accent1">
                    <a:lumMod val="50000"/>
                  </a:schemeClr>
                </a:solidFill>
              </a:rPr>
              <a:t>доступна всем, кто хочет работать по-новому и не идти по наезженной колее старых приемов и методов, старых подходов.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4" name="Рисунок 3" descr="C:\Users\home\Desktop\school_boy_and_girl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397401"/>
            <a:ext cx="3174365" cy="317436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5254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http://nadorozhna.at.ua/big_wigilijne_przesady_czechowice_dziedzice_czecho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C:\Users\home\Desktop\school_boy_and_girl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64" y="254634"/>
            <a:ext cx="8242292" cy="627071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Прямоугольник 8"/>
          <p:cNvSpPr/>
          <p:nvPr/>
        </p:nvSpPr>
        <p:spPr>
          <a:xfrm>
            <a:off x="484186" y="2967335"/>
            <a:ext cx="81756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Спасибо за внимание!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67709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403648" y="1196752"/>
            <a:ext cx="59766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/>
              <a:t>Развивающее обучение</a:t>
            </a:r>
            <a:endParaRPr lang="ru-RU" sz="36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2418105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err="1" smtClean="0"/>
              <a:t>Эльконин</a:t>
            </a:r>
            <a:r>
              <a:rPr lang="ru-RU" b="1" dirty="0" smtClean="0"/>
              <a:t> Д.Б.</a:t>
            </a:r>
          </a:p>
          <a:p>
            <a:pPr algn="ctr"/>
            <a:r>
              <a:rPr lang="ru-RU" b="1" dirty="0" smtClean="0"/>
              <a:t>И</a:t>
            </a:r>
          </a:p>
          <a:p>
            <a:pPr algn="ctr"/>
            <a:r>
              <a:rPr lang="ru-RU" b="1" dirty="0" smtClean="0"/>
              <a:t>Давыдов В.В.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436096" y="2384884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Л.В. </a:t>
            </a:r>
            <a:r>
              <a:rPr lang="ru-RU" b="1" dirty="0" err="1" smtClean="0"/>
              <a:t>Занков</a:t>
            </a:r>
            <a:endParaRPr lang="ru-RU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75856" y="4726947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«Школа 2000»</a:t>
            </a:r>
            <a:endParaRPr lang="ru-RU" b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275856" y="4742691"/>
            <a:ext cx="2376264" cy="79208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«Школа 2100»</a:t>
            </a:r>
            <a:endParaRPr lang="ru-RU" b="1" dirty="0"/>
          </a:p>
        </p:txBody>
      </p:sp>
      <p:sp>
        <p:nvSpPr>
          <p:cNvPr id="11" name="Выноска с четырьмя стрелками 10"/>
          <p:cNvSpPr/>
          <p:nvPr/>
        </p:nvSpPr>
        <p:spPr>
          <a:xfrm>
            <a:off x="3725906" y="1988840"/>
            <a:ext cx="1332148" cy="1584176"/>
          </a:xfrm>
          <a:prstGeom prst="quad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Двойная стрелка влево/вверх 11"/>
          <p:cNvSpPr/>
          <p:nvPr/>
        </p:nvSpPr>
        <p:spPr>
          <a:xfrm rot="13537344">
            <a:off x="3807412" y="3673789"/>
            <a:ext cx="1197005" cy="1198953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05813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1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67679" y="692696"/>
            <a:ext cx="8208912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 </a:t>
            </a:r>
            <a:r>
              <a:rPr lang="ru-RU" sz="2000" dirty="0"/>
              <a:t>В недавнем прошлом </a:t>
            </a:r>
            <a:r>
              <a:rPr lang="ru-RU" sz="2000" dirty="0" smtClean="0"/>
              <a:t>«Школа 2100» претерпела преобразования и разделилась на две научные группы:  </a:t>
            </a:r>
          </a:p>
          <a:p>
            <a:r>
              <a:rPr lang="ru-RU" sz="2000" dirty="0" smtClean="0"/>
              <a:t>«Школа </a:t>
            </a:r>
            <a:r>
              <a:rPr lang="ru-RU" sz="2000" dirty="0"/>
              <a:t>2000» и «Школа 2100» 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    Дидактическая </a:t>
            </a:r>
            <a:r>
              <a:rPr lang="ru-RU" sz="2000" dirty="0"/>
              <a:t>система «Школа </a:t>
            </a:r>
            <a:r>
              <a:rPr lang="ru-RU" sz="2000" dirty="0" smtClean="0"/>
              <a:t>2000» </a:t>
            </a:r>
            <a:r>
              <a:rPr lang="ru-RU" sz="2000" dirty="0"/>
              <a:t>позволяет учителям использовать курс </a:t>
            </a:r>
            <a:r>
              <a:rPr lang="ru-RU" sz="2000" dirty="0" smtClean="0"/>
              <a:t> математики </a:t>
            </a:r>
            <a:r>
              <a:rPr lang="ru-RU" sz="2000" dirty="0" err="1"/>
              <a:t>Л.Г.Петерсон</a:t>
            </a:r>
            <a:r>
              <a:rPr lang="ru-RU" sz="2000" dirty="0"/>
              <a:t> </a:t>
            </a:r>
            <a:r>
              <a:rPr lang="ru-RU" sz="2000" dirty="0" smtClean="0"/>
              <a:t> с </a:t>
            </a:r>
            <a:r>
              <a:rPr lang="ru-RU" sz="2000" dirty="0"/>
              <a:t>курсами по другим учебным предметом на основе их собственного выбора. </a:t>
            </a:r>
            <a:endParaRPr lang="ru-RU" sz="2000" dirty="0" smtClean="0"/>
          </a:p>
          <a:p>
            <a:r>
              <a:rPr lang="ru-RU" sz="2000" dirty="0" smtClean="0"/>
              <a:t>    Я работаю по открытому комплексу  «Школа 2000», </a:t>
            </a:r>
          </a:p>
          <a:p>
            <a:endParaRPr lang="ru-RU" sz="2000" dirty="0" smtClean="0"/>
          </a:p>
          <a:p>
            <a:r>
              <a:rPr lang="ru-RU" sz="2000" dirty="0" smtClean="0"/>
              <a:t>и продолжаю </a:t>
            </a:r>
            <a:r>
              <a:rPr lang="ru-RU" sz="2000" dirty="0"/>
              <a:t>обучение детей по учебникам русского языка и литературного чтения по «Школе 2100» - Р.Н. </a:t>
            </a:r>
            <a:r>
              <a:rPr lang="ru-RU" sz="2000" dirty="0" err="1" smtClean="0"/>
              <a:t>Бунеева</a:t>
            </a:r>
            <a:r>
              <a:rPr lang="ru-RU" sz="2000" dirty="0" smtClean="0"/>
              <a:t>. </a:t>
            </a:r>
            <a:endParaRPr lang="ru-RU" sz="2000" dirty="0"/>
          </a:p>
          <a:p>
            <a:r>
              <a:rPr lang="ru-RU" sz="2000" dirty="0"/>
              <a:t>   </a:t>
            </a:r>
            <a:endParaRPr lang="ru-RU" sz="2000" dirty="0" smtClean="0"/>
          </a:p>
          <a:p>
            <a:r>
              <a:rPr lang="ru-RU" sz="2000" dirty="0" smtClean="0"/>
              <a:t> 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«Школа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2000» </a:t>
            </a: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</a:rPr>
              <a:t>дидактически обеспечивает вариативность учебников и учебных пособий в соответствии с новыми целями образования и приоритетными направлениями развития образования в Российской Федерации. </a:t>
            </a:r>
          </a:p>
        </p:txBody>
      </p:sp>
    </p:spTree>
    <p:extLst>
      <p:ext uri="{BB962C8B-B14F-4D97-AF65-F5344CB8AC3E}">
        <p14:creationId xmlns:p14="http://schemas.microsoft.com/office/powerpoint/2010/main" val="540057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home\Desktop\logo.pn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29" t="8369" r="13315" b="9803"/>
          <a:stretch/>
        </p:blipFill>
        <p:spPr bwMode="auto">
          <a:xfrm>
            <a:off x="467544" y="395725"/>
            <a:ext cx="2088232" cy="215316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C:\Users\home\Desktop\image002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99" t="18024" r="21981" b="8795"/>
          <a:stretch/>
        </p:blipFill>
        <p:spPr bwMode="auto">
          <a:xfrm>
            <a:off x="3347864" y="809339"/>
            <a:ext cx="2520280" cy="306251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</p:pic>
      <p:pic>
        <p:nvPicPr>
          <p:cNvPr id="5" name="Рисунок 4" descr="C:\Users\home\Desktop\183524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637752"/>
            <a:ext cx="1944216" cy="259144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1005496215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842" y="2548889"/>
            <a:ext cx="1977030" cy="256241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97253760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9020" y="4241185"/>
            <a:ext cx="1997968" cy="2212151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Прямоугольник 7"/>
          <p:cNvSpPr/>
          <p:nvPr/>
        </p:nvSpPr>
        <p:spPr>
          <a:xfrm>
            <a:off x="3609020" y="3871853"/>
            <a:ext cx="19979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err="1" smtClean="0"/>
              <a:t>Петерсон</a:t>
            </a:r>
            <a:r>
              <a:rPr lang="ru-RU" b="1" i="1" dirty="0" smtClean="0"/>
              <a:t> Л.Г.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22882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7336" y="707660"/>
            <a:ext cx="820891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1">
                    <a:lumMod val="50000"/>
                  </a:schemeClr>
                </a:solidFill>
              </a:rPr>
              <a:t>Образовательная система «Школа 2100</a:t>
            </a:r>
            <a:r>
              <a:rPr lang="ru-RU" sz="2800" b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3" name="Рисунок 2" descr="C:\Users\home\Desktop\1a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3241" y="1239579"/>
            <a:ext cx="2337102" cy="240002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home\Desktop\original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3717" y="4045714"/>
            <a:ext cx="2404665" cy="240762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Users\home\Desktop\school2100_rus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64" y="1389781"/>
            <a:ext cx="2065960" cy="247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home\Desktop\4244720_Russkij_yazyk_Uchebnik_2_klass_FGOS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9610" y="1377546"/>
            <a:ext cx="2232744" cy="2483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home\Desktop\641.jp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89781"/>
            <a:ext cx="2108746" cy="247126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AutoShape 2" descr="http://1form.ru/wp-content/uploads/2010/01/school2100_az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4" descr="http://1form.ru/wp-content/uploads/2010/01/school2100_az1.jp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C:\Users\home\Desktop\school2100_az1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9964" y="1411019"/>
            <a:ext cx="1603297" cy="22285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3793455" y="3676382"/>
            <a:ext cx="18051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err="1" smtClean="0"/>
              <a:t>Бунеев</a:t>
            </a:r>
            <a:r>
              <a:rPr lang="ru-RU" b="1" i="1" dirty="0" smtClean="0"/>
              <a:t> Р.Н.</a:t>
            </a:r>
            <a:endParaRPr lang="ru-RU" dirty="0"/>
          </a:p>
        </p:txBody>
      </p:sp>
      <p:pic>
        <p:nvPicPr>
          <p:cNvPr id="15" name="Рисунок 14" descr="C:\Users\home\Desktop\1369135_Literaturnoe_chtenie_Kapelki_solnca_Uchebnik_1_klass.jpg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9400" y="1411019"/>
            <a:ext cx="1937016" cy="2228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Рисунок 15" descr="C:\Users\home\Desktop\15197.jp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14" y="1411018"/>
            <a:ext cx="1775002" cy="2450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Рисунок 16" descr="C:\Users\home\Desktop\4404101-11454_enl.jpg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1414" y="1411019"/>
            <a:ext cx="1775002" cy="24500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36449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14129" y="836712"/>
            <a:ext cx="8334672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/>
              <a:t>      Такая </a:t>
            </a:r>
            <a:r>
              <a:rPr lang="ru-RU" sz="2800" dirty="0"/>
              <a:t>возможность обоснована тем, что дидактическая система «Школа 2000» не разрушает традиционную дидактику в части формирования у учащихся устойчивой системы знаний, умений и навыков, а развивает ее в направлении реализации современных образовательных целей </a:t>
            </a:r>
            <a:endParaRPr lang="ru-RU" sz="2800" dirty="0" smtClean="0"/>
          </a:p>
          <a:p>
            <a:endParaRPr lang="ru-RU" sz="2800" dirty="0"/>
          </a:p>
          <a:p>
            <a:r>
              <a:rPr lang="ru-RU" sz="2800" dirty="0" smtClean="0"/>
              <a:t>(</a:t>
            </a:r>
            <a:r>
              <a:rPr lang="ru-RU" sz="2800" dirty="0"/>
              <a:t>формирование умения учиться, самовоспитанию и саморазвитию). </a:t>
            </a:r>
          </a:p>
        </p:txBody>
      </p:sp>
    </p:spTree>
    <p:extLst>
      <p:ext uri="{BB962C8B-B14F-4D97-AF65-F5344CB8AC3E}">
        <p14:creationId xmlns:p14="http://schemas.microsoft.com/office/powerpoint/2010/main" val="1420961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ome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60" y="3645024"/>
            <a:ext cx="1500978" cy="20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home\Desktop\imgpreview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8526" y="3660655"/>
            <a:ext cx="1434909" cy="2041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home\Desktop\imgpreview 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9587" y="3628954"/>
            <a:ext cx="161925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6263108" y="5845006"/>
            <a:ext cx="14750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Л.В. </a:t>
            </a:r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Занков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16117" y="5877272"/>
            <a:ext cx="169950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Давыдов В.В.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87099" y="5877272"/>
            <a:ext cx="17908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err="1" smtClean="0">
                <a:solidFill>
                  <a:schemeClr val="accent1">
                    <a:lumMod val="50000"/>
                  </a:schemeClr>
                </a:solidFill>
              </a:rPr>
              <a:t>Эльконин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Д.Б.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836712"/>
            <a:ext cx="820891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dirty="0"/>
              <a:t>Авторы программы и новых учебников </a:t>
            </a:r>
            <a:r>
              <a:rPr lang="ru-RU" sz="3200" dirty="0" smtClean="0"/>
              <a:t>«Школы 2000 – 2100»</a:t>
            </a:r>
          </a:p>
          <a:p>
            <a:pPr algn="ctr"/>
            <a:r>
              <a:rPr lang="ru-RU" sz="3200" dirty="0" smtClean="0"/>
              <a:t>являются </a:t>
            </a:r>
            <a:r>
              <a:rPr lang="ru-RU" sz="3200" dirty="0"/>
              <a:t>приверженцами идей системы </a:t>
            </a:r>
          </a:p>
        </p:txBody>
      </p:sp>
      <p:cxnSp>
        <p:nvCxnSpPr>
          <p:cNvPr id="10" name="Прямая со стрелкой 9"/>
          <p:cNvCxnSpPr/>
          <p:nvPr/>
        </p:nvCxnSpPr>
        <p:spPr>
          <a:xfrm flipH="1">
            <a:off x="2577974" y="2898815"/>
            <a:ext cx="1633986" cy="53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4651787" y="2898815"/>
            <a:ext cx="1647800" cy="5301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4364360" y="2898815"/>
            <a:ext cx="0" cy="73013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68880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98533" y="783866"/>
            <a:ext cx="813690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  Во </a:t>
            </a:r>
            <a:r>
              <a:rPr lang="ru-RU" dirty="0"/>
              <a:t>многом, если не в главном, система основывается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педагогическом наследии</a:t>
            </a:r>
            <a:r>
              <a:rPr lang="ru-RU" dirty="0"/>
              <a:t> Л.С. Выготского, П.П. </a:t>
            </a:r>
            <a:r>
              <a:rPr lang="ru-RU" dirty="0" err="1"/>
              <a:t>Блонского</a:t>
            </a:r>
            <a:r>
              <a:rPr lang="ru-RU" dirty="0"/>
              <a:t>, Л.Н. Толстого,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на психологических идеях  </a:t>
            </a:r>
            <a:r>
              <a:rPr lang="ru-RU" dirty="0"/>
              <a:t>П.Я. Гальперина, А.Н. Леонтьева, С.Л. Рубинштейна. </a:t>
            </a:r>
            <a:r>
              <a:rPr lang="ru-RU" dirty="0" smtClean="0"/>
              <a:t>  Во </a:t>
            </a:r>
            <a:r>
              <a:rPr lang="ru-RU" dirty="0"/>
              <a:t>многом солидарна с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</a:rPr>
              <a:t>создателями развивающего обучения </a:t>
            </a:r>
            <a:r>
              <a:rPr lang="ru-RU" dirty="0"/>
              <a:t>– Д.Б. </a:t>
            </a:r>
            <a:r>
              <a:rPr lang="ru-RU" dirty="0" err="1"/>
              <a:t>Элькониным</a:t>
            </a:r>
            <a:r>
              <a:rPr lang="ru-RU" dirty="0"/>
              <a:t>, В.В. Давыдовым, Л.В. </a:t>
            </a:r>
            <a:r>
              <a:rPr lang="ru-RU" dirty="0" err="1"/>
              <a:t>Занковым</a:t>
            </a:r>
            <a:r>
              <a:rPr lang="ru-RU" dirty="0"/>
              <a:t>.</a:t>
            </a:r>
          </a:p>
        </p:txBody>
      </p:sp>
      <p:pic>
        <p:nvPicPr>
          <p:cNvPr id="3074" name="Picture 2" descr="C:\Users\home\Desktop\imgpreview 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94001">
            <a:off x="682753" y="2590997"/>
            <a:ext cx="1220228" cy="16697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 rot="21053410">
            <a:off x="713522" y="4201294"/>
            <a:ext cx="150554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Л.С. Выготский</a:t>
            </a:r>
            <a:endParaRPr lang="ru-RU" sz="1400" dirty="0"/>
          </a:p>
        </p:txBody>
      </p:sp>
      <p:pic>
        <p:nvPicPr>
          <p:cNvPr id="3075" name="Picture 3" descr="C:\Users\home\Desktop\imgpreview (3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71393">
            <a:off x="2705481" y="2647158"/>
            <a:ext cx="1183790" cy="164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714288">
            <a:off x="2356081" y="4265689"/>
            <a:ext cx="14334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П.П. </a:t>
            </a:r>
            <a:r>
              <a:rPr lang="ru-RU" sz="1400" dirty="0" err="1" smtClean="0"/>
              <a:t>Блонский</a:t>
            </a:r>
            <a:endParaRPr lang="ru-RU" sz="1400" dirty="0"/>
          </a:p>
        </p:txBody>
      </p:sp>
      <p:pic>
        <p:nvPicPr>
          <p:cNvPr id="7" name="Picture 4" descr="C:\Users\home\Desktop\20141508021145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550"/>
          <a:stretch/>
        </p:blipFill>
        <p:spPr bwMode="auto">
          <a:xfrm rot="691886">
            <a:off x="7189116" y="2727483"/>
            <a:ext cx="1098732" cy="14734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 rot="595853">
            <a:off x="6854122" y="4183140"/>
            <a:ext cx="141256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Леонтьев А.Н.</a:t>
            </a:r>
            <a:endParaRPr lang="ru-RU" sz="1400" dirty="0"/>
          </a:p>
        </p:txBody>
      </p:sp>
      <p:pic>
        <p:nvPicPr>
          <p:cNvPr id="3076" name="Picture 4" descr="C:\Users\home\Desktop\imgpreview (4)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r="17476"/>
          <a:stretch/>
        </p:blipFill>
        <p:spPr bwMode="auto">
          <a:xfrm rot="20703687">
            <a:off x="5240966" y="2797997"/>
            <a:ext cx="1101848" cy="14909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 rot="20755864">
            <a:off x="5306741" y="4230488"/>
            <a:ext cx="151676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П.Я. Гальперин</a:t>
            </a:r>
            <a:endParaRPr lang="ru-RU" sz="1400" dirty="0"/>
          </a:p>
        </p:txBody>
      </p:sp>
      <p:pic>
        <p:nvPicPr>
          <p:cNvPr id="3077" name="Picture 5" descr="C:\Users\home\Desktop\imgpreview (5)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8628" y="4492759"/>
            <a:ext cx="1119354" cy="1569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1584556" y="6080080"/>
            <a:ext cx="12987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Л.А. Толстой</a:t>
            </a:r>
            <a:endParaRPr lang="ru-RU" sz="1400" dirty="0"/>
          </a:p>
        </p:txBody>
      </p:sp>
      <p:pic>
        <p:nvPicPr>
          <p:cNvPr id="3078" name="Picture 6" descr="C:\Users\home\Desktop\imgpreview (6)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5040" y="4440072"/>
            <a:ext cx="1090487" cy="1622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6018139" y="6046108"/>
            <a:ext cx="17203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 smtClean="0"/>
              <a:t>С.Л. Рубинштейн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3518945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764704"/>
            <a:ext cx="8136904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/>
              <a:t>Система решает такие задачи, которые сейчас волнуют учителей: </a:t>
            </a:r>
            <a:r>
              <a:rPr lang="ru-RU" sz="2800" i="1" dirty="0"/>
              <a:t>как можно учить детей без двоек и без принуждения, как развить у них устойчивый интерес к знаниям и потребность в их самостоятельном поиске, как сделать учение радостным.</a:t>
            </a:r>
            <a:endParaRPr lang="ru-RU" sz="2800" dirty="0"/>
          </a:p>
        </p:txBody>
      </p:sp>
      <p:pic>
        <p:nvPicPr>
          <p:cNvPr id="4099" name="Picture 3" descr="C:\Users\home\Desktop\school_boys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3433986"/>
            <a:ext cx="3096344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48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стин">
  <a:themeElements>
    <a:clrScheme name="Остин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Остин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Остин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254</TotalTime>
  <Words>852</Words>
  <Application>Microsoft Office PowerPoint</Application>
  <PresentationFormat>Экран (4:3)</PresentationFormat>
  <Paragraphs>80</Paragraphs>
  <Slides>17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Остин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home</dc:creator>
  <cp:lastModifiedBy>home</cp:lastModifiedBy>
  <cp:revision>13</cp:revision>
  <dcterms:created xsi:type="dcterms:W3CDTF">2015-02-22T09:00:11Z</dcterms:created>
  <dcterms:modified xsi:type="dcterms:W3CDTF">2015-02-22T13:15:09Z</dcterms:modified>
</cp:coreProperties>
</file>