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5E1F7"/>
    <a:srgbClr val="33CC33"/>
    <a:srgbClr val="33CCCC"/>
    <a:srgbClr val="FFCC00"/>
    <a:srgbClr val="FF66CC"/>
    <a:srgbClr val="FFCCFF"/>
    <a:srgbClr val="F8EECA"/>
    <a:srgbClr val="FFCC99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575" autoAdjust="0"/>
  </p:normalViewPr>
  <p:slideViewPr>
    <p:cSldViewPr>
      <p:cViewPr>
        <p:scale>
          <a:sx n="74" d="100"/>
          <a:sy n="74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F162E-3C29-4186-90FE-C9C54A6975A1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656F4-A88B-483F-BD61-DCE992BFBF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83E36-4321-482A-92E2-5518347F3477}" type="datetimeFigureOut">
              <a:rPr lang="ru-RU" smtClean="0"/>
              <a:pPr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B6275-DAB3-40AA-BAE4-C577471127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6.jpeg"/><Relationship Id="rId4" Type="http://schemas.openxmlformats.org/officeDocument/2006/relationships/image" Target="../media/image17.jpeg"/><Relationship Id="rId9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FF00"/>
                </a:solidFill>
              </a:rPr>
              <a:t>Красная книга</a:t>
            </a:r>
            <a:endParaRPr lang="ru-RU" sz="72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endParaRPr lang="ru-RU" smtClean="0"/>
          </a:p>
          <a:p>
            <a:pPr>
              <a:buNone/>
            </a:pPr>
            <a:r>
              <a:rPr lang="ru-RU" sz="4400" smtClean="0">
                <a:solidFill>
                  <a:srgbClr val="FFFF00"/>
                </a:solidFill>
              </a:rPr>
              <a:t>Растений      и </a:t>
            </a:r>
          </a:p>
          <a:p>
            <a:pPr>
              <a:buNone/>
            </a:pPr>
            <a:r>
              <a:rPr lang="ru-RU" sz="4400" smtClean="0">
                <a:solidFill>
                  <a:srgbClr val="FFFF00"/>
                </a:solidFill>
              </a:rPr>
              <a:t>              животных</a:t>
            </a:r>
          </a:p>
          <a:p>
            <a:pPr>
              <a:buNone/>
            </a:pPr>
            <a:endParaRPr lang="ru-RU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800" smtClean="0">
                <a:solidFill>
                  <a:srgbClr val="FFFF00"/>
                </a:solidFill>
              </a:rPr>
              <a:t>Составила Тимофеева И.И.</a:t>
            </a:r>
          </a:p>
          <a:p>
            <a:pPr>
              <a:buNone/>
            </a:pPr>
            <a:r>
              <a:rPr lang="ru-RU" sz="2800" smtClean="0">
                <a:solidFill>
                  <a:srgbClr val="FFFF00"/>
                </a:solidFill>
              </a:rPr>
              <a:t>Учитель начальных классов ГБОУ №1998</a:t>
            </a:r>
          </a:p>
          <a:p>
            <a:endParaRPr lang="ru-RU" dirty="0"/>
          </a:p>
        </p:txBody>
      </p:sp>
      <p:pic>
        <p:nvPicPr>
          <p:cNvPr id="4" name="Рисунок 3" descr="imag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14488"/>
            <a:ext cx="2500330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6600"/>
                </a:solidFill>
              </a:rPr>
              <a:t>Василёк Талиева</a:t>
            </a:r>
            <a:endParaRPr lang="ru-RU" sz="5400" b="1" i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василек талие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2857520" cy="4071966"/>
          </a:xfrm>
        </p:spPr>
      </p:pic>
      <p:sp>
        <p:nvSpPr>
          <p:cNvPr id="5" name="Прямоугольник 4"/>
          <p:cNvSpPr/>
          <p:nvPr/>
        </p:nvSpPr>
        <p:spPr>
          <a:xfrm>
            <a:off x="5000628" y="2500306"/>
            <a:ext cx="27860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красивый цветок, относящийся к семейству сложноцветных. 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Кувшинка белая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кувш бе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9"/>
            <a:ext cx="4038600" cy="36654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FF00"/>
                </a:solidFill>
              </a:rPr>
              <a:t>многолетнее травянистое растение, относящееся к семейству кувшинковых. 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Подснежник </a:t>
            </a:r>
            <a:r>
              <a:rPr lang="ru-RU" b="1" i="1" dirty="0" err="1" smtClean="0">
                <a:solidFill>
                  <a:srgbClr val="006600"/>
                </a:solidFill>
              </a:rPr>
              <a:t>Борткевича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Snowdrops-520x6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8447" y="1600200"/>
            <a:ext cx="3396105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Подснежники, или </a:t>
            </a:r>
            <a:r>
              <a:rPr lang="ru-RU" dirty="0" err="1" smtClean="0">
                <a:solidFill>
                  <a:srgbClr val="FFFF00"/>
                </a:solidFill>
              </a:rPr>
              <a:t>галантус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err="1" smtClean="0">
                <a:solidFill>
                  <a:srgbClr val="FFFF00"/>
                </a:solidFill>
              </a:rPr>
              <a:t>ы</a:t>
            </a:r>
            <a:r>
              <a:rPr lang="ru-RU" dirty="0" smtClean="0">
                <a:solidFill>
                  <a:srgbClr val="FFFF00"/>
                </a:solidFill>
              </a:rPr>
              <a:t>) насчитывают около 18 видов. Подснежник достигает в длину 10-15 см. И он необязательно белоснежный и в форме колокольчика, каким мы привыкли его видеть. Подснежники бывают разных цветов и форм, есть, к примеру, жёлтые подснежники, в форме шара.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Венерин башмачок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CAWTAJOXуу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3214710" cy="342902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Легенда говорит, что некогда, спасаясь в северных лесах от преследования, богиня красоты Венера оступилась среди топких болот и кочек, и с ноги ее слетел башмачок. Прекрасная туфелька богини тут же превратилась в цветок – так и появился башмачок Венеры.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Ландыш майский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1324545658_1323192151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4210080" cy="378621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FFFF00"/>
                </a:solidFill>
              </a:rPr>
              <a:t>Ландыш - замечательное декоративное растение. Его цветки отличаются изысканной формой и расцветкой, имеют неповторимый сильный запах. На букеты собирают преимущественно дикорастущий ландыш, что наносит существенный урон его природным популяциям. Цветки ландыша - ценное сырье для парфюмерной промышленности.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006600"/>
                </a:solidFill>
              </a:rPr>
              <a:t>Путоранский</a:t>
            </a:r>
            <a:r>
              <a:rPr lang="ru-RU" b="1" i="1" dirty="0" smtClean="0">
                <a:solidFill>
                  <a:srgbClr val="006600"/>
                </a:solidFill>
              </a:rPr>
              <a:t> снежный барс(ирбис)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путор барс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71612"/>
            <a:ext cx="3429024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В настоящее время в Сибири снежные барсы обитают в труднодоступных горных массивах, чаще в субальпийском и альпийском поясах.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Белый медведь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7" name="Содержимое 6" descr="6025860698_e8853b4cf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281518" cy="4071965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Это самый крупный представитель млекопитающих, хищник семейства медвежьих. В длину он может достигать трех метров, а вес набирать до 800 килограммов.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Японский журавль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zhuravli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3143272" cy="35719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FFFF00"/>
                </a:solidFill>
              </a:rPr>
              <a:t>Японский журавль занесен в Красную Книгу России и классифицируется как вид, находящийся под угрозой уничтожения, численность особей которого уменьшилась до критического уровня таким образом, что в ближайшее время он может исчезнуть, и отнесен к 1 категории.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Гренландский кит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123615522712ef-150x1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143272" cy="37862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 Размеры кита невероятно велики, гренландского кита можно считать самым большим животным на земле. Взрослая особь весит около 72-91 тонн, имею при этот длину 16-18.5 м. Женская особь больше мужской, впрочем, эта особенность есть у всех усатых китов. Кожа у гренландского кита обычно черная с белой полоской на нижней части морды.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Индийский носорог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1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3429024" cy="35004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     НОСОРОГ ИНДИЙСКИЙ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или панцирный, сохранился лучше других азиатских видов. Это самое крупное животное в Азии после слона: длина его тела до 4,2 м, высота в плечах до 2 м и масса до 2 т. Голая кожа этого носорога поделена складками на большие участки, свисающие, как панцирь.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Статья 42 Конституции РФ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Статья </a:t>
            </a:r>
            <a:r>
              <a:rPr lang="ru-RU" sz="2800" dirty="0" smtClean="0">
                <a:solidFill>
                  <a:srgbClr val="FFFF00"/>
                </a:solidFill>
              </a:rPr>
              <a:t>58 </a:t>
            </a:r>
            <a:r>
              <a:rPr lang="ru-RU" sz="2800" dirty="0" smtClean="0">
                <a:solidFill>
                  <a:srgbClr val="FFFF00"/>
                </a:solidFill>
              </a:rPr>
              <a:t>Конституции РФ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Каждый имеет право на благоприятную окружающую среду, достоверную информацию о её состоянии.</a:t>
            </a:r>
          </a:p>
          <a:p>
            <a:r>
              <a:rPr lang="ru-RU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Каждый обязан сохранять природу и окружающую среду.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Атлантический морж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walrus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3429023" cy="40005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длиною более 4 м, вес до 2 тонн. Это единственное животное из ластоногих, которое вооружено бивнями. Его клыки имеют размер 80 см и весят 12 кг. С их помощью он взбирается на вершины скал. 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Калифорнийский кондор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kalifornijskij_kond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75" y="2000240"/>
            <a:ext cx="3524250" cy="392909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Крупная птица, являющаяся редким исчезающим видом из семейства американских грифов.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Питаются калифорнийские кондоры преимущественно падалью, которую высматривают, осуществляя медленное парение на большой высоте.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Лошадь Пржевальского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5" name="Содержимое 4" descr="tgm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928802"/>
            <a:ext cx="3071834" cy="321471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FFFF00"/>
                </a:solidFill>
              </a:rPr>
              <a:t>В последний раз эту низкорослую лошадку на свободе видели в 1968 году. 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Теперь на нее можно полюбоваться только в зоопарках.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Будь природе другом 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шуми  в природе.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ломай ветки деревьев и кустарников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рви лесные и полевые цветы без надобности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обижай и не убивай животных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загрязняй водоёмы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Не оставляй в лесу после себя мусор!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La6qi18Z8LwgnZdsAr1qy1GwCwo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2737" y="3858419"/>
            <a:ext cx="9525" cy="9525"/>
          </a:xfrm>
        </p:spPr>
      </p:pic>
      <p:pic>
        <p:nvPicPr>
          <p:cNvPr id="7" name="Рисунок 6" descr="kni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643050"/>
            <a:ext cx="321471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Мы – друзья !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261408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1"/>
            <a:ext cx="1517111" cy="1685924"/>
          </a:xfrm>
        </p:spPr>
      </p:pic>
      <p:pic>
        <p:nvPicPr>
          <p:cNvPr id="5" name="Рисунок 4" descr="123615522712ef-150x1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643182"/>
            <a:ext cx="1428750" cy="1428750"/>
          </a:xfrm>
          <a:prstGeom prst="rect">
            <a:avLst/>
          </a:prstGeom>
        </p:spPr>
      </p:pic>
      <p:pic>
        <p:nvPicPr>
          <p:cNvPr id="6" name="Рисунок 5" descr="walrus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81765" y="3500438"/>
            <a:ext cx="1376119" cy="1452560"/>
          </a:xfrm>
          <a:prstGeom prst="rect">
            <a:avLst/>
          </a:prstGeom>
        </p:spPr>
      </p:pic>
      <p:pic>
        <p:nvPicPr>
          <p:cNvPr id="7" name="Рисунок 6" descr="kalifornijskij_kond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429132"/>
            <a:ext cx="1650509" cy="1480997"/>
          </a:xfrm>
          <a:prstGeom prst="rect">
            <a:avLst/>
          </a:prstGeom>
        </p:spPr>
      </p:pic>
      <p:pic>
        <p:nvPicPr>
          <p:cNvPr id="8" name="Рисунок 7" descr="6025860698_e8853b4cf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4071942"/>
            <a:ext cx="1392719" cy="1371598"/>
          </a:xfrm>
          <a:prstGeom prst="rect">
            <a:avLst/>
          </a:prstGeom>
        </p:spPr>
      </p:pic>
      <p:pic>
        <p:nvPicPr>
          <p:cNvPr id="9" name="Рисунок 8" descr="snow_leopar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5219699"/>
            <a:ext cx="1285874" cy="1352573"/>
          </a:xfrm>
          <a:prstGeom prst="rect">
            <a:avLst/>
          </a:prstGeom>
        </p:spPr>
      </p:pic>
      <p:pic>
        <p:nvPicPr>
          <p:cNvPr id="10" name="Рисунок 9" descr="1324545610_1323192186_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57884" y="2143116"/>
            <a:ext cx="1357321" cy="1343022"/>
          </a:xfrm>
          <a:prstGeom prst="rect">
            <a:avLst/>
          </a:prstGeom>
        </p:spPr>
      </p:pic>
      <p:pic>
        <p:nvPicPr>
          <p:cNvPr id="11" name="Рисунок 10" descr="CAWTAJOXууу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215206" y="886430"/>
            <a:ext cx="1357322" cy="1280492"/>
          </a:xfrm>
          <a:prstGeom prst="rect">
            <a:avLst/>
          </a:prstGeom>
        </p:spPr>
      </p:pic>
      <p:pic>
        <p:nvPicPr>
          <p:cNvPr id="12" name="Рисунок 11" descr="женьшень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15206" y="3143248"/>
            <a:ext cx="1428760" cy="1228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785949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Давайте стараться жить так,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5992"/>
            <a:ext cx="6400800" cy="3352808"/>
          </a:xfrm>
        </p:spPr>
        <p:txBody>
          <a:bodyPr>
            <a:normAutofit/>
          </a:bodyPr>
          <a:lstStyle/>
          <a:p>
            <a:pPr algn="l"/>
            <a:endParaRPr lang="ru-RU" b="1" i="1" dirty="0" smtClean="0">
              <a:solidFill>
                <a:srgbClr val="C00000"/>
              </a:solidFill>
            </a:endParaRPr>
          </a:p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чтобы природа оставалась щедрой, прекрасной, чтобы пели птицы, цвели сады, журчали ручьи.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B050"/>
                </a:solidFill>
              </a:rPr>
              <a:t>Появление Красной книги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FF00"/>
                </a:solidFill>
              </a:rPr>
              <a:t>В 1948 году учёные мира создали МСОП(Международный союз охраны природы).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FF00"/>
                </a:solidFill>
              </a:rPr>
              <a:t>Учёные стали изучать, каким растениям и животным планеты надо помочь в первую очередь.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FF00"/>
                </a:solidFill>
              </a:rPr>
              <a:t>Созданы были списки и издали книгу, которая называется Красная книга.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FF00"/>
                </a:solidFill>
              </a:rPr>
              <a:t>Международная Красная книга была издана в 1966 г. Обложка у неё – красная, а страницы- разноцветные.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</a:rPr>
              <a:t>Почему книгу назвали Красной?</a:t>
            </a:r>
            <a:endParaRPr lang="ru-RU" sz="5400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   Красный цвет – сигнал тревоги, опасности, предупреждения.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	Он, как красный сигнал светофора, предупреждает: «Осторожно! Может случиться беда».</a:t>
            </a:r>
          </a:p>
          <a:p>
            <a:endParaRPr lang="ru-RU" dirty="0"/>
          </a:p>
        </p:txBody>
      </p:sp>
      <p:pic>
        <p:nvPicPr>
          <p:cNvPr id="7" name="Содержимое 6" descr="11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49520" y="1600200"/>
            <a:ext cx="343596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уц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716213"/>
            <a:ext cx="2386012" cy="1792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Блок-схема: карточка 2"/>
          <p:cNvSpPr/>
          <p:nvPr/>
        </p:nvSpPr>
        <p:spPr>
          <a:xfrm>
            <a:off x="500034" y="857232"/>
            <a:ext cx="2786082" cy="1733366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</a:rPr>
              <a:t>Информирует,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какие виды живот-</a:t>
            </a:r>
          </a:p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ных</a:t>
            </a:r>
            <a:r>
              <a:rPr lang="ru-RU" sz="2400" dirty="0" smtClean="0">
                <a:solidFill>
                  <a:srgbClr val="FFFF00"/>
                </a:solidFill>
              </a:rPr>
              <a:t> и растений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 опасности.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Picture 5" descr="уц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714620"/>
            <a:ext cx="2386012" cy="17922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Блок-схема: карточка 4"/>
          <p:cNvSpPr/>
          <p:nvPr/>
        </p:nvSpPr>
        <p:spPr>
          <a:xfrm>
            <a:off x="5857884" y="928670"/>
            <a:ext cx="2714644" cy="1661928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FF00"/>
                </a:solidFill>
              </a:rPr>
              <a:t>Призывает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изучать эти виды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500034" y="4572008"/>
            <a:ext cx="2714644" cy="20002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FFFF00"/>
                </a:solidFill>
              </a:rPr>
              <a:t>Предупреждает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об исчезновении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этих видов.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857884" y="4572008"/>
            <a:ext cx="2714644" cy="2000264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FFFF00"/>
                </a:solidFill>
              </a:rPr>
              <a:t>Советует,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как сохранить эти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редкие виды </a:t>
            </a:r>
            <a:r>
              <a:rPr lang="ru-RU" sz="2000" dirty="0" err="1" smtClean="0">
                <a:solidFill>
                  <a:srgbClr val="FFFF00"/>
                </a:solidFill>
              </a:rPr>
              <a:t>расте</a:t>
            </a:r>
            <a:r>
              <a:rPr lang="ru-RU" sz="2000" dirty="0" smtClean="0">
                <a:solidFill>
                  <a:srgbClr val="FFFF00"/>
                </a:solidFill>
              </a:rPr>
              <a:t>-</a:t>
            </a:r>
          </a:p>
          <a:p>
            <a:pPr algn="ctr"/>
            <a:r>
              <a:rPr lang="ru-RU" sz="2000" dirty="0" err="1" smtClean="0">
                <a:solidFill>
                  <a:srgbClr val="FFFF00"/>
                </a:solidFill>
              </a:rPr>
              <a:t>ний</a:t>
            </a:r>
            <a:r>
              <a:rPr lang="ru-RU" sz="2000" dirty="0" smtClean="0">
                <a:solidFill>
                  <a:srgbClr val="FFFF00"/>
                </a:solidFill>
              </a:rPr>
              <a:t> и животных.</a:t>
            </a:r>
            <a:endParaRPr lang="ru-RU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33CCCC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33CC33"/>
                </a:solidFill>
              </a:rPr>
              <a:t>Разноцветные страницы книги</a:t>
            </a:r>
            <a:endParaRPr lang="ru-RU" b="1" i="1" dirty="0">
              <a:solidFill>
                <a:srgbClr val="33CC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C00000"/>
                </a:solidFill>
              </a:rPr>
              <a:t>Красные страницы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FFCC00"/>
                </a:solidFill>
              </a:rPr>
              <a:t>Жёлтые страницы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Белые страницы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>
                    <a:lumMod val="65000"/>
                  </a:schemeClr>
                </a:solidFill>
              </a:rPr>
              <a:t>Серые страницы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</a:rPr>
              <a:t>Зелёные страницы</a:t>
            </a:r>
          </a:p>
          <a:p>
            <a:pPr marL="1371600" lvl="2" indent="-457200">
              <a:buFont typeface="+mj-lt"/>
              <a:buAutoNum type="arabicPeriod"/>
            </a:pPr>
            <a:r>
              <a:rPr lang="ru-RU" sz="2400" b="1" dirty="0" smtClean="0"/>
              <a:t>Чёрные страницы</a:t>
            </a:r>
            <a:endParaRPr lang="ru-RU" sz="2400" b="1" dirty="0"/>
          </a:p>
        </p:txBody>
      </p:sp>
      <p:sp>
        <p:nvSpPr>
          <p:cNvPr id="6" name="Document"/>
          <p:cNvSpPr>
            <a:spLocks noGrp="1" noEditPoints="1" noChangeArrowheads="1"/>
          </p:cNvSpPr>
          <p:nvPr>
            <p:ph sz="half" idx="2"/>
          </p:nvPr>
        </p:nvSpPr>
        <p:spPr bwMode="auto">
          <a:xfrm>
            <a:off x="4648200" y="1600201"/>
            <a:ext cx="1352560" cy="161448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4714876" y="3357562"/>
            <a:ext cx="1285884" cy="15128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143636" y="1643050"/>
            <a:ext cx="1222375" cy="15128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Document"/>
          <p:cNvSpPr>
            <a:spLocks noEditPoints="1" noChangeArrowheads="1"/>
          </p:cNvSpPr>
          <p:nvPr/>
        </p:nvSpPr>
        <p:spPr bwMode="auto">
          <a:xfrm>
            <a:off x="7715272" y="1643050"/>
            <a:ext cx="1150937" cy="15128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Document"/>
          <p:cNvSpPr>
            <a:spLocks noEditPoints="1" noChangeArrowheads="1"/>
          </p:cNvSpPr>
          <p:nvPr/>
        </p:nvSpPr>
        <p:spPr bwMode="auto">
          <a:xfrm>
            <a:off x="6286512" y="3429000"/>
            <a:ext cx="1150938" cy="15128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00CC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Document"/>
          <p:cNvSpPr>
            <a:spLocks noEditPoints="1" noChangeArrowheads="1"/>
          </p:cNvSpPr>
          <p:nvPr/>
        </p:nvSpPr>
        <p:spPr bwMode="auto">
          <a:xfrm>
            <a:off x="7715272" y="3500438"/>
            <a:ext cx="1150938" cy="1512888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Животные и растения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9" name="Содержимое 8" descr="imgpreview234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714752"/>
            <a:ext cx="2357454" cy="2857520"/>
          </a:xfrm>
        </p:spPr>
      </p:pic>
      <p:sp>
        <p:nvSpPr>
          <p:cNvPr id="5" name="Горизонтальный свиток 4"/>
          <p:cNvSpPr/>
          <p:nvPr/>
        </p:nvSpPr>
        <p:spPr>
          <a:xfrm>
            <a:off x="785786" y="1857364"/>
            <a:ext cx="2714644" cy="1928826"/>
          </a:xfrm>
          <a:prstGeom prst="horizontalScroll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</a:rPr>
              <a:t>I </a:t>
            </a:r>
            <a:r>
              <a:rPr lang="ru-RU" sz="2800" dirty="0" smtClean="0">
                <a:solidFill>
                  <a:srgbClr val="006600"/>
                </a:solidFill>
              </a:rPr>
              <a:t>том - животные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072066" y="1785926"/>
            <a:ext cx="2714644" cy="1857388"/>
          </a:xfrm>
          <a:prstGeom prst="horizontalScroll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6600"/>
                </a:solidFill>
              </a:rPr>
              <a:t>II </a:t>
            </a:r>
            <a:r>
              <a:rPr lang="ru-RU" sz="2800" dirty="0" smtClean="0">
                <a:solidFill>
                  <a:srgbClr val="006600"/>
                </a:solidFill>
              </a:rPr>
              <a:t>том - растения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13" name="Picture 16" descr="p18_otskanirovano230420089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643314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FF00"/>
                </a:solidFill>
              </a:rPr>
              <a:t>Виды животных и растений Красной книги</a:t>
            </a:r>
            <a:endParaRPr lang="ru-RU" sz="6000" b="1" i="1" dirty="0">
              <a:solidFill>
                <a:srgbClr val="FFFF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57224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285984" y="257174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86248" y="29289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143636" y="335756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858148" y="392906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285720" y="3143248"/>
            <a:ext cx="1500198" cy="1643074"/>
          </a:xfrm>
          <a:prstGeom prst="foldedCorner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00"/>
                </a:solidFill>
                <a:effectLst/>
              </a:rPr>
              <a:t>исчезающие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7286644" y="5000636"/>
            <a:ext cx="1500198" cy="1643074"/>
          </a:xfrm>
          <a:prstGeom prst="foldedCorner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неопределённые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6" name="Загнутый угол 15"/>
          <p:cNvSpPr/>
          <p:nvPr/>
        </p:nvSpPr>
        <p:spPr>
          <a:xfrm>
            <a:off x="5572132" y="4429132"/>
            <a:ext cx="1500198" cy="1643074"/>
          </a:xfrm>
          <a:prstGeom prst="foldedCorner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восстанавливающиеся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7" name="Загнутый угол 16"/>
          <p:cNvSpPr/>
          <p:nvPr/>
        </p:nvSpPr>
        <p:spPr>
          <a:xfrm>
            <a:off x="3786182" y="4000504"/>
            <a:ext cx="1500198" cy="1643074"/>
          </a:xfrm>
          <a:prstGeom prst="foldedCorner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редкие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18" name="Загнутый угол 17"/>
          <p:cNvSpPr/>
          <p:nvPr/>
        </p:nvSpPr>
        <p:spPr>
          <a:xfrm>
            <a:off x="2000232" y="3643314"/>
            <a:ext cx="1500198" cy="1643074"/>
          </a:xfrm>
          <a:prstGeom prst="foldedCorner">
            <a:avLst/>
          </a:prstGeom>
          <a:solidFill>
            <a:srgbClr val="15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6600"/>
                </a:solidFill>
              </a:rPr>
              <a:t>сохраняющиеся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006600"/>
                </a:solidFill>
              </a:rPr>
              <a:t>Женьшень</a:t>
            </a:r>
            <a:endParaRPr lang="ru-RU" sz="6000" b="1" i="1" dirty="0">
              <a:solidFill>
                <a:srgbClr val="006600"/>
              </a:solidFill>
            </a:endParaRPr>
          </a:p>
        </p:txBody>
      </p:sp>
      <p:pic>
        <p:nvPicPr>
          <p:cNvPr id="19" name="Рисунок 18" descr="женьше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1857364"/>
            <a:ext cx="3643338" cy="3643338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43438" y="2967335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подлинное чудо природы, растение, которое у многих народов мира считается лекарством от всех болезней.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755</Words>
  <Application>Microsoft Office PowerPoint</Application>
  <PresentationFormat>Экран (4:3)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Красная книга</vt:lpstr>
      <vt:lpstr> Статья 42 Конституции РФ Статья 58 Конституции РФ  </vt:lpstr>
      <vt:lpstr> Появление Красной книги</vt:lpstr>
      <vt:lpstr>Почему книгу назвали Красной?</vt:lpstr>
      <vt:lpstr>Слайд 5</vt:lpstr>
      <vt:lpstr>Разноцветные страницы книги</vt:lpstr>
      <vt:lpstr>Животные и растения</vt:lpstr>
      <vt:lpstr>Виды животных и растений Красной книги</vt:lpstr>
      <vt:lpstr>Женьшень</vt:lpstr>
      <vt:lpstr>Василёк Талиева</vt:lpstr>
      <vt:lpstr>Кувшинка белая</vt:lpstr>
      <vt:lpstr>Подснежник Борткевича</vt:lpstr>
      <vt:lpstr>Венерин башмачок</vt:lpstr>
      <vt:lpstr>Ландыш майский</vt:lpstr>
      <vt:lpstr>Путоранский снежный барс(ирбис)</vt:lpstr>
      <vt:lpstr>Белый медведь</vt:lpstr>
      <vt:lpstr>Японский журавль</vt:lpstr>
      <vt:lpstr>Гренландский кит</vt:lpstr>
      <vt:lpstr>Индийский носорог</vt:lpstr>
      <vt:lpstr>Атлантический морж</vt:lpstr>
      <vt:lpstr>Калифорнийский кондор</vt:lpstr>
      <vt:lpstr>Лошадь Пржевальского</vt:lpstr>
      <vt:lpstr>Будь природе другом !</vt:lpstr>
      <vt:lpstr>Мы – друзья !</vt:lpstr>
      <vt:lpstr>Давайте стараться жить так,</vt:lpstr>
    </vt:vector>
  </TitlesOfParts>
  <Company>energosbit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книга</dc:title>
  <dc:creator>я</dc:creator>
  <cp:lastModifiedBy>Новоселова</cp:lastModifiedBy>
  <cp:revision>48</cp:revision>
  <dcterms:created xsi:type="dcterms:W3CDTF">2012-11-24T08:06:31Z</dcterms:created>
  <dcterms:modified xsi:type="dcterms:W3CDTF">2012-12-11T10:43:28Z</dcterms:modified>
</cp:coreProperties>
</file>