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3" r:id="rId5"/>
    <p:sldId id="275" r:id="rId6"/>
    <p:sldId id="266" r:id="rId7"/>
    <p:sldId id="261" r:id="rId8"/>
    <p:sldId id="267" r:id="rId9"/>
    <p:sldId id="273" r:id="rId10"/>
    <p:sldId id="274" r:id="rId11"/>
    <p:sldId id="277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домена" initials="Пд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29T13:55:20.84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5429287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Механизмы формирования коммуникативных универсальных учебных действий у обучающихся на ступени начального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71536" y="-500090"/>
            <a:ext cx="10287072" cy="7358090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660066"/>
                </a:solidFill>
                <a:cs typeface="Arial" charset="0"/>
              </a:rPr>
              <a:t>Работа в парах</a:t>
            </a:r>
            <a:br>
              <a:rPr lang="ru-RU" b="1" cap="all" dirty="0" smtClean="0">
                <a:solidFill>
                  <a:srgbClr val="660066"/>
                </a:solidFill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ru-RU" dirty="0" smtClean="0">
                <a:cs typeface="Arial" charset="0"/>
              </a:rPr>
              <a:t> </a:t>
            </a:r>
            <a:r>
              <a:rPr lang="ru-RU" cap="all" dirty="0" smtClean="0">
                <a:cs typeface="Arial" charset="0"/>
              </a:rPr>
              <a:t>игры</a:t>
            </a:r>
            <a:r>
              <a:rPr lang="ru-RU" dirty="0" smtClean="0">
                <a:cs typeface="Arial" charset="0"/>
              </a:rPr>
              <a:t> (распределение очередности, ролей)</a:t>
            </a:r>
          </a:p>
          <a:p>
            <a:pPr>
              <a:buFontTx/>
              <a:buChar char="•"/>
              <a:defRPr/>
            </a:pPr>
            <a:r>
              <a:rPr lang="ru-RU" dirty="0" smtClean="0">
                <a:cs typeface="Arial" charset="0"/>
              </a:rPr>
              <a:t> ВЗАИМОПРОВЕРКА (оценивание партнера) </a:t>
            </a:r>
          </a:p>
          <a:p>
            <a:pPr>
              <a:buFontTx/>
              <a:buChar char="•"/>
              <a:defRPr/>
            </a:pPr>
            <a:r>
              <a:rPr lang="ru-RU" dirty="0" smtClean="0">
                <a:cs typeface="Arial" charset="0"/>
              </a:rPr>
              <a:t> </a:t>
            </a:r>
            <a:r>
              <a:rPr lang="ru-RU" cap="all" dirty="0" smtClean="0">
                <a:cs typeface="Arial" charset="0"/>
              </a:rPr>
              <a:t>Сравнение результатов (</a:t>
            </a:r>
            <a:r>
              <a:rPr lang="ru-RU" dirty="0" smtClean="0">
                <a:cs typeface="Arial" charset="0"/>
              </a:rPr>
              <a:t>способов решения)</a:t>
            </a:r>
          </a:p>
          <a:p>
            <a:pPr>
              <a:buFontTx/>
              <a:buChar char="•"/>
              <a:defRPr/>
            </a:pPr>
            <a:r>
              <a:rPr lang="ru-RU" dirty="0" smtClean="0">
                <a:cs typeface="Arial" charset="0"/>
              </a:rPr>
              <a:t> </a:t>
            </a:r>
            <a:r>
              <a:rPr lang="ru-RU" cap="all" dirty="0" smtClean="0">
                <a:cs typeface="Arial" charset="0"/>
              </a:rPr>
              <a:t>Объединение результатов </a:t>
            </a:r>
            <a:r>
              <a:rPr lang="ru-RU" dirty="0" smtClean="0">
                <a:cs typeface="Arial" charset="0"/>
              </a:rPr>
              <a:t>(задания по комбинаторике; игры с числами)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a_AlbionicExp" pitchFamily="34" charset="-52"/>
              </a:rPr>
              <a:t>Медуница - лесная жемчужина</a:t>
            </a:r>
            <a:r>
              <a:rPr lang="ru-RU" dirty="0" smtClean="0">
                <a:latin typeface="a_AlbionicExp" pitchFamily="34" charset="-52"/>
              </a:rPr>
              <a:t/>
            </a:r>
            <a:br>
              <a:rPr lang="ru-RU" dirty="0" smtClean="0">
                <a:latin typeface="a_AlbionicExp" pitchFamily="34" charset="-52"/>
              </a:rPr>
            </a:br>
            <a:r>
              <a:rPr lang="ru-RU" sz="2700" dirty="0" smtClean="0">
                <a:latin typeface="a_AlbionicExp" pitchFamily="34" charset="-52"/>
              </a:rPr>
              <a:t>(слайды из работы учеников)</a:t>
            </a:r>
            <a:endParaRPr lang="ru-RU" sz="2700" dirty="0">
              <a:latin typeface="a_AlbionicExp" pitchFamily="34" charset="-52"/>
            </a:endParaRPr>
          </a:p>
        </p:txBody>
      </p:sp>
      <p:pic>
        <p:nvPicPr>
          <p:cNvPr id="2051" name="Picture 2" descr="C:\Documents and Settings\Юлия\Мои документы\Мои рисунки\_1_~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770261">
            <a:off x="1108624" y="1766739"/>
            <a:ext cx="2930475" cy="2179131"/>
          </a:xfrm>
        </p:spPr>
      </p:pic>
      <p:pic>
        <p:nvPicPr>
          <p:cNvPr id="5" name="Picture 4" descr="C:\Documents and Settings\Юлия\Мои документы\Мои рисунки\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57484">
            <a:off x="5150109" y="1505747"/>
            <a:ext cx="3066255" cy="2607423"/>
          </a:xfrm>
          <a:prstGeom prst="rect">
            <a:avLst/>
          </a:prstGeom>
        </p:spPr>
      </p:pic>
      <p:pic>
        <p:nvPicPr>
          <p:cNvPr id="6" name="Picture 2" descr="C:\Documents and Settings\Юлия\Мои документы\Мои рисунки\65577288_IMG_5636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4071942"/>
            <a:ext cx="3625850" cy="2786058"/>
          </a:xfrm>
          <a:prstGeom prst="rect">
            <a:avLst/>
          </a:prstGeom>
        </p:spPr>
      </p:pic>
      <p:pic>
        <p:nvPicPr>
          <p:cNvPr id="7" name="Picture 2" descr="C:\Documents and Settings\Юлия\Мои документы\Мои рисунки\0_38baf_fcc0bab6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3755661">
            <a:off x="495374" y="4651624"/>
            <a:ext cx="1975871" cy="1921694"/>
          </a:xfrm>
          <a:prstGeom prst="rect">
            <a:avLst/>
          </a:prstGeom>
        </p:spPr>
      </p:pic>
      <p:pic>
        <p:nvPicPr>
          <p:cNvPr id="8" name="Picture 2" descr="C:\Documents and Settings\Юлия\Мои документы\Мои рисунки\24472d63dc7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074785">
            <a:off x="2564599" y="4165642"/>
            <a:ext cx="2029329" cy="246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7272337" cy="2016125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b="1" i="1" dirty="0">
                <a:solidFill>
                  <a:srgbClr val="FF0000"/>
                </a:solidFill>
              </a:rPr>
              <a:t>То, что дети могут сделать вместе сегодня, завтра каждый из них сможет сделать самостоятельно.</a:t>
            </a:r>
          </a:p>
          <a:p>
            <a:pPr algn="r">
              <a:buFontTx/>
              <a:buNone/>
            </a:pPr>
            <a:r>
              <a:rPr lang="ru-RU" b="1" i="1" dirty="0">
                <a:solidFill>
                  <a:srgbClr val="FF0000"/>
                </a:solidFill>
              </a:rPr>
              <a:t>Л. </a:t>
            </a:r>
            <a:r>
              <a:rPr lang="ru-RU" b="1" i="1" dirty="0" err="1">
                <a:solidFill>
                  <a:srgbClr val="FF0000"/>
                </a:solidFill>
              </a:rPr>
              <a:t>Выготский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Толстовой О.П.   МОУ СОШ № 53 </a:t>
            </a:r>
          </a:p>
          <a:p>
            <a:r>
              <a:rPr lang="ru-RU" sz="1800" i="1" dirty="0" smtClean="0"/>
              <a:t> Масько Л.М. </a:t>
            </a:r>
            <a:r>
              <a:rPr lang="ru-RU" sz="1800" dirty="0" smtClean="0"/>
              <a:t>МОУ СОШ № 14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85842"/>
            <a:ext cx="82296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cs typeface="Tahoma" pitchFamily="34" charset="0"/>
              </a:rPr>
              <a:t>Коммуникативные действия</a:t>
            </a:r>
            <a:r>
              <a:rPr lang="ru-RU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ru-RU" i="1" dirty="0" smtClean="0">
                <a:cs typeface="Tahoma" pitchFamily="34" charset="0"/>
              </a:rPr>
              <a:t>– </a:t>
            </a:r>
            <a:r>
              <a:rPr lang="ru-RU" dirty="0" smtClean="0">
                <a:cs typeface="Tahoma" pitchFamily="34" charset="0"/>
              </a:rPr>
              <a:t>межличностное и деловое сотрудничество, позитивное и ответственное отношение к миру природы и культуры, малой родине и Отечеству.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1" descr="n_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86124"/>
            <a:ext cx="3357586" cy="264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Коммуникативные УУД (умение общаться и взаимодействовать с людьми):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планирование учебного сотрудничества с учителем и сверстниками;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умение ставить вопросы;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умение разрешать конфликты;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умение выражать свои мысли;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умение контролировать и оценивать действия партнера.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0000"/>
                </a:solidFill>
              </a:rPr>
              <a:t>Характеристика результатов формирования коммуникативных УУД на разных этапах обучения по УМК «Перспектива» в начальной школе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endParaRPr lang="ru-RU" sz="3200" dirty="0" smtClean="0"/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endParaRPr lang="ru-RU" sz="3200" dirty="0" smtClean="0"/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ru-RU" sz="3200" dirty="0" smtClean="0"/>
              <a:t>1. Участвовать в диалоге на уроке и в жизненных ситуациях.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ru-RU" sz="3200" dirty="0" smtClean="0"/>
              <a:t>2. Отвечать на вопросы учителя, товарищей по классу.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ru-RU" sz="3200" dirty="0" smtClean="0"/>
              <a:t>3. Слушать и понимать речь других.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lang="ru-RU" sz="3200" dirty="0" smtClean="0"/>
              <a:t>4. Продуктивно работать в паре.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25446"/>
          <a:stretch>
            <a:fillRect/>
          </a:stretch>
        </p:blipFill>
        <p:spPr bwMode="auto">
          <a:xfrm>
            <a:off x="571472" y="500042"/>
            <a:ext cx="8034364" cy="28717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0701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00434">
            <a:off x="1460617" y="3436396"/>
            <a:ext cx="2127046" cy="263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 «Рукавички» </a:t>
            </a:r>
            <a:br>
              <a:rPr lang="ru-RU" dirty="0" smtClean="0"/>
            </a:br>
            <a:r>
              <a:rPr lang="ru-RU" dirty="0" smtClean="0"/>
              <a:t>(Г.А. </a:t>
            </a:r>
            <a:r>
              <a:rPr lang="ru-RU" dirty="0" err="1" smtClean="0"/>
              <a:t>Цукерман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иложение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6719893" cy="430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Тренинги для выработки навыков необходимых для парной работы: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ориентироваться </a:t>
            </a:r>
            <a:r>
              <a:rPr lang="ru-RU" dirty="0"/>
              <a:t>в пространстве; </a:t>
            </a:r>
          </a:p>
          <a:p>
            <a:r>
              <a:rPr lang="ru-RU" dirty="0"/>
              <a:t>слушать партнера и слышать то, о чем он говорит; </a:t>
            </a:r>
          </a:p>
          <a:p>
            <a:r>
              <a:rPr lang="ru-RU" dirty="0"/>
              <a:t>работать в шумовой среде; </a:t>
            </a:r>
          </a:p>
          <a:p>
            <a:r>
              <a:rPr lang="ru-RU" dirty="0" smtClean="0"/>
              <a:t>находить нужную информацию.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572008"/>
            <a:ext cx="3071834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500042"/>
            <a:ext cx="3829048" cy="198278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b="1" dirty="0" smtClean="0"/>
              <a:t>Работу в парах следует начинать с первых дней в школе.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643314"/>
            <a:ext cx="2500316" cy="257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новосиб\IMG_0023.jpg"/>
          <p:cNvPicPr>
            <a:picLocks noChangeAspect="1" noChangeArrowheads="1"/>
          </p:cNvPicPr>
          <p:nvPr/>
        </p:nvPicPr>
        <p:blipFill>
          <a:blip r:embed="rId3" cstate="print"/>
          <a:srcRect l="25187" r="19861" b="8413"/>
          <a:stretch>
            <a:fillRect/>
          </a:stretch>
        </p:blipFill>
        <p:spPr bwMode="auto">
          <a:xfrm>
            <a:off x="500034" y="500042"/>
            <a:ext cx="445773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 rot="5400000">
            <a:off x="-1908968" y="2709069"/>
            <a:ext cx="6192837" cy="1152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spc="720" normalizeH="1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 №1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1835150" y="620713"/>
            <a:ext cx="2376488" cy="1439862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211638" y="692150"/>
            <a:ext cx="2590800" cy="122555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6804025" y="765175"/>
            <a:ext cx="792163" cy="108108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296" name="Picture 8" descr="Карлс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276475"/>
            <a:ext cx="18843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 rot="5400000">
            <a:off x="5183188" y="2817812"/>
            <a:ext cx="6121400" cy="1152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spc="720" normalizeH="1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Маршрут №2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24075" y="4652963"/>
            <a:ext cx="2087563" cy="1368425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4211638" y="5084763"/>
            <a:ext cx="2305050" cy="93345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6516688" y="3357563"/>
            <a:ext cx="360362" cy="17272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260</Words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Механизмы формирования коммуникативных универсальных учебных действий у обучающихся на ступени начального образования</vt:lpstr>
      <vt:lpstr>Слайд 2</vt:lpstr>
      <vt:lpstr>Слайд 3</vt:lpstr>
      <vt:lpstr>Слайд 4</vt:lpstr>
      <vt:lpstr>Слайд 5</vt:lpstr>
      <vt:lpstr>Задание  «Рукавички»  (Г.А. Цукерман). </vt:lpstr>
      <vt:lpstr>Тренинги для выработки навыков необходимых для парной работы:</vt:lpstr>
      <vt:lpstr>Слайд 8</vt:lpstr>
      <vt:lpstr>Слайд 9</vt:lpstr>
      <vt:lpstr>Работа в парах </vt:lpstr>
      <vt:lpstr>Медуница - лесная жемчужина (слайды из работы учеников)</vt:lpstr>
      <vt:lpstr>Слайд 12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формирования коммуникативных универсальных учебных действий у обучающихся на ступени начального образования</dc:title>
  <cp:lastModifiedBy>Пользователь домена</cp:lastModifiedBy>
  <cp:revision>71</cp:revision>
  <dcterms:modified xsi:type="dcterms:W3CDTF">2011-12-19T13:41:25Z</dcterms:modified>
</cp:coreProperties>
</file>