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57" r:id="rId4"/>
    <p:sldId id="274" r:id="rId5"/>
    <p:sldId id="258" r:id="rId6"/>
    <p:sldId id="284" r:id="rId7"/>
    <p:sldId id="259" r:id="rId8"/>
    <p:sldId id="277" r:id="rId9"/>
    <p:sldId id="276" r:id="rId10"/>
    <p:sldId id="278" r:id="rId11"/>
    <p:sldId id="279" r:id="rId12"/>
    <p:sldId id="283" r:id="rId13"/>
    <p:sldId id="280" r:id="rId14"/>
    <p:sldId id="264" r:id="rId15"/>
    <p:sldId id="282" r:id="rId16"/>
    <p:sldId id="273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55553/?frame=1" TargetMode="External"/><Relationship Id="rId2" Type="http://schemas.openxmlformats.org/officeDocument/2006/relationships/hyperlink" Target="http://argumenti.ru/education/2014/11/37904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rgumenti.ru/educatio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778" y="990600"/>
            <a:ext cx="82448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ИКТ компетенции учителя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один из критериев оценки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 профессиональной деятельности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согласно требованиям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профстандарта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498" y="3810000"/>
            <a:ext cx="66270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Руководитель профессионального творческого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объединения учителей начальных классов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Коминтерновского района города Воронежа,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МБОУ Прогимназия № 2</a:t>
            </a:r>
          </a:p>
          <a:p>
            <a:pPr algn="ctr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Нечепаева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Светлана Анатольевна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1600200"/>
          <a:ext cx="7772400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4200"/>
                <a:gridCol w="838200"/>
              </a:tblGrid>
              <a:tr h="6858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основами работы с текстовыми редакторами,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электронными таблицами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основами работы с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мультимедийным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оборудованием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Навыки применения существующих информационных технологий, в том числе цифровых образовательных ресурсов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Обоснованный (в соответствии с дидактическими целями и принципами) выбор программного учебно-методического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обеспечения, включая цифровые образовательные ресурсы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Навыки оценивания эффективности и результатов обучения младших школьников по предмету (курсу, программе)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конструировать и использовать на уроке дидактические материалы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применением компьютерного программного обеспечения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4572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Согласно исследованиям профессора </a:t>
            </a:r>
            <a:r>
              <a:rPr lang="ru-RU" sz="28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И.Н.Федекина</a:t>
            </a:r>
            <a:endParaRPr lang="ru-RU" sz="2800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информационная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компетенция предполагает:</a:t>
            </a:r>
            <a:endParaRPr lang="ru-RU" sz="28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1143000"/>
          <a:ext cx="7772400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4200"/>
                <a:gridCol w="838200"/>
              </a:tblGrid>
              <a:tr h="6858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основами работы с текстовыми редакторами,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электронными таблицами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основами работы с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мультимедийным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оборудованием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Навыки применения существующих информационных технологий, в том числе цифровых образовательных ресурсов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Обоснованный (в соответствии с дидактическими целями и принципами) выбор программного учебно-методического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обеспечения, включая цифровые образовательные ресурсы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Навыки оценивания эффективности и результатов обучения младших школьников по предмету (курсу, программе)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конструировать и использовать на уроке дидактические материалы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применением компьютерного программного обеспечения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4622" y="304800"/>
            <a:ext cx="7665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Информационная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компетенция предполагает:</a:t>
            </a:r>
            <a:endParaRPr lang="ru-RU" sz="28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609600"/>
            <a:ext cx="449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«Требования стандарта слишком широки и одному человеку непосильны. Нет таких способов, методов, технологий и приёмов мотивации к учению, чтобы охватить ими всех без разбора детей вне зависимости от природных дарований, склонностей, интересов и особенностей здоровья»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akvobr.ru/data/ckfinder/images/bimbad_64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3505200" cy="4038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457200" y="4800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Борис Михайлович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профессор кафедры педагогики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Московского психолого-социального университета, доктор педагогических наук, действительный член РАО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992" y="304800"/>
            <a:ext cx="68188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Икт-компетенции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необходимы учителю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связи с возникновением </a:t>
            </a:r>
          </a:p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ряда новых направлений работы</a:t>
            </a:r>
            <a:endParaRPr lang="ru-RU" sz="28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828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одарёнными детьми</a:t>
            </a:r>
          </a:p>
          <a:p>
            <a:pPr marL="457200" indent="-457200" algn="ctr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в условиях реализации программ инклюзивного образования</a:t>
            </a:r>
          </a:p>
          <a:p>
            <a:pPr marL="457200" indent="-457200" algn="ctr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Преподавание русского языка для учащихся, для которых он не является родным</a:t>
            </a:r>
          </a:p>
          <a:p>
            <a:pPr marL="457200" indent="-457200" algn="ctr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учащимися, имеющими проблемы в развитии</a:t>
            </a:r>
          </a:p>
          <a:p>
            <a:pPr marL="457200" indent="-457200" algn="ctr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девиантными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зависимыми, социально запущенными и социально уязвимыми детьми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Инструментарий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диагностики профессионально-педагогической деятельности педагога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 на исследованиях психологов,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работах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Раисы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Викторовны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Овчаровой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имеет комплекс из семи направлений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Каждое направление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содержит перечень вопросов, которые освещают:</a:t>
            </a:r>
          </a:p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Профессионально-демографические характеристики состава педагогов</a:t>
            </a:r>
          </a:p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Диагностику реализации педагогами основных своих профессиональных функций (компетенций)</a:t>
            </a:r>
          </a:p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Учёт объективных и субъективных факторов, определяющих характер и продуктивность профессиональной деятельности педагогов</a:t>
            </a:r>
          </a:p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Характеристику деятельности педагогов по повышению и развитию своей общекультурной и профессиональной компетентности</a:t>
            </a:r>
          </a:p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Описание деятельности педагогов по внедрению и использованию в своей повседневной профессиональной деятельности современных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информационно-коммуникационных средств и технологий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Уровни творческо-исследовательской деятельности педагогов в процессе своей повседневной учебно-воспитательной работы.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724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Евгений Александрович  Ямбург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доктор педагогических наук, член-корреспондент РАО, директор центра образования № 109 («Школа Ямбурга») города Москвы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yamburg.jpg"/>
          <p:cNvPicPr>
            <a:picLocks noChangeAspect="1"/>
          </p:cNvPicPr>
          <p:nvPr/>
        </p:nvPicPr>
        <p:blipFill>
          <a:blip r:embed="rId2" cstate="print"/>
          <a:srcRect t="9524"/>
          <a:stretch>
            <a:fillRect/>
          </a:stretch>
        </p:blipFill>
        <p:spPr>
          <a:xfrm>
            <a:off x="685799" y="762000"/>
            <a:ext cx="2751221" cy="3733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3810000" y="914400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«…внедрение стандарта педагога может принести неисчислимые бедствия при глупом подходе, а может дать импульс движению вперёд – при умном. Очень многое зависит от того, сумеем  ли мы пройти между Сциллой тотального неприятия стандарта и Харибдой его насильственного внедрения…»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3400" y="609600"/>
            <a:ext cx="8077200" cy="5715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Использованные ресурсы: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1" i="1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/>
            <a:r>
              <a:rPr lang="ru-RU" sz="2600" i="1" dirty="0" smtClean="0"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1.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http://argumenti.ru/education/2014/11/379047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http://pedsovet.org/content/view/23563/249/</a:t>
            </a:r>
          </a:p>
          <a:p>
            <a:pPr lvl="0"/>
            <a:r>
              <a:rPr lang="ru-RU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3.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consultant.ru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document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cons_doc_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LAW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_155553/?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frame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=1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Бим-Бад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Б.М. Государственное школьное образование. Новости. Профессиональный стандарт учителя.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Захарова И.М.,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Федекин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И.Н. Структура профессиональной компетенции учителя начальных классов с точки зрения ФГОС второго поколения //Психологическая наука и образование. 2010. № 4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Мелехин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В.А. Механизмы разработки профессиональных стандартов педагогических работников //Человек и образование. 2013. № 3 (36) с. 43-48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7. Ямбург Е. А. Зачем нужен профессиональный стандарт учителя// Вестник Московского университета. Сер. 20: Педагогическое образование. - 2013. -  № 3. – с. 3-13. 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http://argumenti.ru/education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1" i="1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5000" y="5105400"/>
            <a:ext cx="4320480" cy="13681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3400" y="609600"/>
            <a:ext cx="80772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1" i="1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5000" y="5105400"/>
            <a:ext cx="4320480" cy="13681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066800"/>
            <a:ext cx="8632491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Уважаемые коллеги,</a:t>
            </a:r>
          </a:p>
          <a:p>
            <a:pPr algn="ctr"/>
            <a:endParaRPr lang="ru-RU" sz="4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</a:p>
          <a:p>
            <a:pPr algn="ctr"/>
            <a:endParaRPr lang="ru-RU" sz="4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762000"/>
            <a:ext cx="36498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деле обучения и воспитания 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ничего нельзя улучшить, 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минуя голову учителя</a:t>
            </a: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К.Д.Ушинский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(1823 – 1870)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43787396_img190.jpg"/>
          <p:cNvPicPr>
            <a:picLocks noChangeAspect="1"/>
          </p:cNvPicPr>
          <p:nvPr/>
        </p:nvPicPr>
        <p:blipFill>
          <a:blip r:embed="rId2" cstate="print"/>
          <a:srcRect b="8219"/>
          <a:stretch>
            <a:fillRect/>
          </a:stretch>
        </p:blipFill>
        <p:spPr>
          <a:xfrm>
            <a:off x="685800" y="838200"/>
            <a:ext cx="4207950" cy="5105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59" y="533400"/>
            <a:ext cx="84218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труда и социальной защиты РФ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544н от 18 октября 2013 года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 утверждении профессионального стандарта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«Педагог (педагогическая деятельность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сфере дошкольного, начального общего, основного общего,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среднего общего образования) (воспитатель, учитель)».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Зарегистрирован в Минюсте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06 декабря 2013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№ 30550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429000"/>
            <a:ext cx="80771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 применяется работодателями при формировании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кадровой политики, при организации </a:t>
            </a: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обучения и аттестации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работников, заключении трудовых договоров, разработке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должностных инструкций и </a:t>
            </a: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установлении систем оплаты труда </a:t>
            </a: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 01 января 2016 года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380" y="304800"/>
            <a:ext cx="7790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Нормативной базой для введения стандарта являются</a:t>
            </a:r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581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РФ от 22.01.2013 № 23 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 правилах  разработки, утверждения и применения профессиональных стандартов»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 президента РФ от 07.05.2012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 мероприятиях по реализации государственной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социальной политики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№ 236 ФЗ от 03.12.2012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  внесении изменений в трудовой кодекс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Российской Федерации и статью 1 ФЗ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«О техническом регулировании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953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 образовании в РФ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от 29.12.2012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86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Концепция Федеральной целевой программы развития образования на 2011 – 2015 годы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порядком аттестации педагогических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оценка профессиональной деятельности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основой для установления соответствия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уровня квалификации педагога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Разработанная модель профессионального стандарта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педагогической деятельности с позиций </a:t>
            </a:r>
          </a:p>
          <a:p>
            <a:pPr algn="ctr"/>
            <a:r>
              <a:rPr lang="ru-RU" sz="2400" b="1" i="1" u="sng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 подхода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совокупность компетенций, обеспечивающих решение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функциональных задач педагогической 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2672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Стандарт не предъявляет требований к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опыту работы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Особые требования предъявляются к уровню профессиональной подготовки учителя, его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способностям и желанию развиваться в профессии и жизни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81000" y="533400"/>
            <a:ext cx="8458200" cy="138112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Квалификация</a:t>
            </a:r>
            <a: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педагогических  работников</a:t>
            </a:r>
            <a:r>
              <a:rPr kumimoji="0" lang="ru-RU" sz="96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600" b="1" i="1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образовательных  учреждений  должна 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отражать: </a:t>
            </a:r>
            <a:b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9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14350" y="1981200"/>
            <a:ext cx="8115300" cy="41576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компетентность в </a:t>
            </a: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соответствующих предметных областях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знания и методах обучения;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гуманистической  позиции,  позитивной  направленности  на педагогическую деятельность, общую  культуру,  определяющую  характер  и  стиль  педагогической  деятельности, влияющую на успешность педагогического общения и позицию педагога;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самоорганизованность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эмоциональную </a:t>
            </a: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устойчивость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1242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необходимых умений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педагога выдвигается 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ИКТ-компетентностями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общепользовательская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ИКТ-компетентность;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общепедагогическая ИКТ – компетентность;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предметно-педагогическая ИКТ-компетентность (отражающая профессиональную ИКТ-компетентность соответствующей области человеческой деятельности)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7620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разделе «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Термины и определения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ИКТ-компетентность значится как квалифицированное использование общераспространённых в данной профессиональной области </a:t>
            </a: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 развитых странах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 ИКТ при решении профессиональных задач там, где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это необходимо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Общепользовательская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ИКТ-компетентность </a:t>
            </a:r>
          </a:p>
          <a:p>
            <a:pPr algn="ctr"/>
            <a:endParaRPr lang="ru-RU" sz="2400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предусматривает: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приёмов и соблюдение правил начала, приостановки, продолжения и завершения работы со средствами ИКТ;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устранение неполадок, обеспечение расходуемых материалов, эргономики, техники безопасности;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соблюдение этических и правовых норм использования ИКТ;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видеоаудиофиксация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процессов в окружающем мире и в образовательном процессе;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аудиовидеотекстовая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коммуникация, в том числе посредством Интернет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3400" y="8382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Профессиональная ИКТ-компетентность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основана на рекомендациях ЮНЕСКО 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«Структура ИКТ- компетентности учителей», 2011 год. Предполагается как присутствующая во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всех компонентах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профессионального стандарта. Выявляется  и оценивается экспертами в ходе наблюдения деятельности учителя и анализа её фиксации в информационной среде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а компьютер.jpg"/>
          <p:cNvPicPr>
            <a:picLocks noChangeAspect="1"/>
          </p:cNvPicPr>
          <p:nvPr/>
        </p:nvPicPr>
        <p:blipFill>
          <a:blip r:embed="rId2" cstate="print"/>
          <a:srcRect t="2548" b="3185"/>
          <a:stretch>
            <a:fillRect/>
          </a:stretch>
        </p:blipFill>
        <p:spPr>
          <a:xfrm>
            <a:off x="2286000" y="3429000"/>
            <a:ext cx="45720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651</TotalTime>
  <Words>1084</Words>
  <Application>Microsoft Office PowerPoint</Application>
  <PresentationFormat>Экран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98</cp:revision>
  <dcterms:created xsi:type="dcterms:W3CDTF">2014-08-02T14:22:50Z</dcterms:created>
  <dcterms:modified xsi:type="dcterms:W3CDTF">2015-02-20T18:04:31Z</dcterms:modified>
</cp:coreProperties>
</file>