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4" r:id="rId5"/>
    <p:sldId id="265" r:id="rId6"/>
    <p:sldId id="266" r:id="rId7"/>
    <p:sldId id="267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FCD074-5A1D-4404-B9D0-3F6C60241562}" type="doc">
      <dgm:prSet loTypeId="urn:microsoft.com/office/officeart/2005/8/layout/venn3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6C781340-5A6B-4E4B-8931-275031B34FC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Тамга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6DDBF7-DA22-4DC9-BD27-ABE9FC9D24E5}" type="parTrans" cxnId="{986874B2-8F05-4D97-859E-242B49BBEE73}">
      <dgm:prSet/>
      <dgm:spPr/>
      <dgm:t>
        <a:bodyPr/>
        <a:lstStyle/>
        <a:p>
          <a:endParaRPr lang="ru-RU"/>
        </a:p>
      </dgm:t>
    </dgm:pt>
    <dgm:pt modelId="{108AF1A8-46B1-45A8-BA6C-09102BDD6D66}" type="sibTrans" cxnId="{986874B2-8F05-4D97-859E-242B49BBEE73}">
      <dgm:prSet/>
      <dgm:spPr/>
      <dgm:t>
        <a:bodyPr/>
        <a:lstStyle/>
        <a:p>
          <a:endParaRPr lang="ru-RU"/>
        </a:p>
      </dgm:t>
    </dgm:pt>
    <dgm:pt modelId="{487AC1CB-160F-40B5-8DF5-CBB2F789FA95}">
      <dgm:prSet phldrT="[Текст]"/>
      <dgm:spPr/>
      <dgm:t>
        <a:bodyPr/>
        <a:lstStyle/>
        <a:p>
          <a:r>
            <a:rPr lang="ru-RU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Тенга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A89C4E-D0F4-44A7-99B3-AB327ED84224}" type="parTrans" cxnId="{D477E5E3-E121-43AE-8525-4F5C36401620}">
      <dgm:prSet/>
      <dgm:spPr/>
      <dgm:t>
        <a:bodyPr/>
        <a:lstStyle/>
        <a:p>
          <a:endParaRPr lang="ru-RU"/>
        </a:p>
      </dgm:t>
    </dgm:pt>
    <dgm:pt modelId="{0C127080-B850-44F3-975B-05CD0B4909BE}" type="sibTrans" cxnId="{D477E5E3-E121-43AE-8525-4F5C36401620}">
      <dgm:prSet/>
      <dgm:spPr/>
      <dgm:t>
        <a:bodyPr/>
        <a:lstStyle/>
        <a:p>
          <a:endParaRPr lang="ru-RU"/>
        </a:p>
      </dgm:t>
    </dgm:pt>
    <dgm:pt modelId="{5681F269-2E2F-425D-9B62-F79150C72852}">
      <dgm:prSet phldrT="[Текст]"/>
      <dgm:spPr/>
      <dgm:t>
        <a:bodyPr/>
        <a:lstStyle/>
        <a:p>
          <a:r>
            <a:rPr lang="ru-RU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Денга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42394D-1E5C-4980-A87B-28FC7F4B0802}" type="parTrans" cxnId="{8FDF84B2-8B95-4FC9-8893-3E6BD7A82C30}">
      <dgm:prSet/>
      <dgm:spPr/>
      <dgm:t>
        <a:bodyPr/>
        <a:lstStyle/>
        <a:p>
          <a:endParaRPr lang="ru-RU"/>
        </a:p>
      </dgm:t>
    </dgm:pt>
    <dgm:pt modelId="{129876A9-CB36-4448-B96B-902AD1733E54}" type="sibTrans" cxnId="{8FDF84B2-8B95-4FC9-8893-3E6BD7A82C30}">
      <dgm:prSet/>
      <dgm:spPr/>
      <dgm:t>
        <a:bodyPr/>
        <a:lstStyle/>
        <a:p>
          <a:endParaRPr lang="ru-RU"/>
        </a:p>
      </dgm:t>
    </dgm:pt>
    <dgm:pt modelId="{9C044A0A-EC92-4BA2-BB33-7C1A421816C8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Деньга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FD9A609-BC44-4EFF-9709-A441EA201A83}" type="parTrans" cxnId="{04618A84-859D-4274-AEBF-99EFF35F5D38}">
      <dgm:prSet/>
      <dgm:spPr/>
      <dgm:t>
        <a:bodyPr/>
        <a:lstStyle/>
        <a:p>
          <a:endParaRPr lang="ru-RU"/>
        </a:p>
      </dgm:t>
    </dgm:pt>
    <dgm:pt modelId="{4DE30F5C-6569-47DA-9751-641680006C02}" type="sibTrans" cxnId="{04618A84-859D-4274-AEBF-99EFF35F5D38}">
      <dgm:prSet/>
      <dgm:spPr/>
      <dgm:t>
        <a:bodyPr/>
        <a:lstStyle/>
        <a:p>
          <a:endParaRPr lang="ru-RU"/>
        </a:p>
      </dgm:t>
    </dgm:pt>
    <dgm:pt modelId="{A1650199-B830-4E97-B613-1D991C68B530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Деньги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6AD6CA-334C-4836-83E5-5A33882C5195}" type="parTrans" cxnId="{C557D6FC-B5EB-4563-9A5E-6A2AF393BCBB}">
      <dgm:prSet/>
      <dgm:spPr/>
      <dgm:t>
        <a:bodyPr/>
        <a:lstStyle/>
        <a:p>
          <a:endParaRPr lang="ru-RU"/>
        </a:p>
      </dgm:t>
    </dgm:pt>
    <dgm:pt modelId="{B65E9F3F-F604-473E-BF33-DED6D1C507B9}" type="sibTrans" cxnId="{C557D6FC-B5EB-4563-9A5E-6A2AF393BCBB}">
      <dgm:prSet/>
      <dgm:spPr/>
      <dgm:t>
        <a:bodyPr/>
        <a:lstStyle/>
        <a:p>
          <a:endParaRPr lang="ru-RU"/>
        </a:p>
      </dgm:t>
    </dgm:pt>
    <dgm:pt modelId="{76F33247-CFBB-47EC-9BFF-3E1951D66A5D}" type="pres">
      <dgm:prSet presAssocID="{72FCD074-5A1D-4404-B9D0-3F6C6024156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21AA55-9299-4362-879F-43DAFFCCDC78}" type="pres">
      <dgm:prSet presAssocID="{6C781340-5A6B-4E4B-8931-275031B34FC4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843C0-9529-40D2-A7C2-08B157955310}" type="pres">
      <dgm:prSet presAssocID="{108AF1A8-46B1-45A8-BA6C-09102BDD6D66}" presName="space" presStyleCnt="0"/>
      <dgm:spPr/>
    </dgm:pt>
    <dgm:pt modelId="{CF07530C-F5A1-4B7A-9E75-E00212C897E9}" type="pres">
      <dgm:prSet presAssocID="{487AC1CB-160F-40B5-8DF5-CBB2F789FA95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2F2CC-D993-4D41-9AE1-32E7218444E4}" type="pres">
      <dgm:prSet presAssocID="{0C127080-B850-44F3-975B-05CD0B4909BE}" presName="space" presStyleCnt="0"/>
      <dgm:spPr/>
    </dgm:pt>
    <dgm:pt modelId="{2A78D579-F02F-46B0-BCED-4B6640DD879E}" type="pres">
      <dgm:prSet presAssocID="{5681F269-2E2F-425D-9B62-F79150C72852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D3BC4-F895-42F8-B710-FB210C59DA97}" type="pres">
      <dgm:prSet presAssocID="{129876A9-CB36-4448-B96B-902AD1733E54}" presName="space" presStyleCnt="0"/>
      <dgm:spPr/>
    </dgm:pt>
    <dgm:pt modelId="{94DAFFFA-D34D-4C1F-9E86-E09BE68F8B72}" type="pres">
      <dgm:prSet presAssocID="{9C044A0A-EC92-4BA2-BB33-7C1A421816C8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924391-7BF2-4128-AD20-C4A9D0839EDA}" type="pres">
      <dgm:prSet presAssocID="{4DE30F5C-6569-47DA-9751-641680006C02}" presName="space" presStyleCnt="0"/>
      <dgm:spPr/>
    </dgm:pt>
    <dgm:pt modelId="{69167F89-E782-4EC8-9B6D-5EAB5066A819}" type="pres">
      <dgm:prSet presAssocID="{A1650199-B830-4E97-B613-1D991C68B530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6874B2-8F05-4D97-859E-242B49BBEE73}" srcId="{72FCD074-5A1D-4404-B9D0-3F6C60241562}" destId="{6C781340-5A6B-4E4B-8931-275031B34FC4}" srcOrd="0" destOrd="0" parTransId="{786DDBF7-DA22-4DC9-BD27-ABE9FC9D24E5}" sibTransId="{108AF1A8-46B1-45A8-BA6C-09102BDD6D66}"/>
    <dgm:cxn modelId="{8FDF84B2-8B95-4FC9-8893-3E6BD7A82C30}" srcId="{72FCD074-5A1D-4404-B9D0-3F6C60241562}" destId="{5681F269-2E2F-425D-9B62-F79150C72852}" srcOrd="2" destOrd="0" parTransId="{6742394D-1E5C-4980-A87B-28FC7F4B0802}" sibTransId="{129876A9-CB36-4448-B96B-902AD1733E54}"/>
    <dgm:cxn modelId="{435D943F-A539-4A77-A42B-D75CE3D4D93F}" type="presOf" srcId="{5681F269-2E2F-425D-9B62-F79150C72852}" destId="{2A78D579-F02F-46B0-BCED-4B6640DD879E}" srcOrd="0" destOrd="0" presId="urn:microsoft.com/office/officeart/2005/8/layout/venn3"/>
    <dgm:cxn modelId="{B9DA52FC-9807-45C6-B1E2-52523CC7297B}" type="presOf" srcId="{9C044A0A-EC92-4BA2-BB33-7C1A421816C8}" destId="{94DAFFFA-D34D-4C1F-9E86-E09BE68F8B72}" srcOrd="0" destOrd="0" presId="urn:microsoft.com/office/officeart/2005/8/layout/venn3"/>
    <dgm:cxn modelId="{F78188A0-DDB9-4C2B-B24F-36DCFD562219}" type="presOf" srcId="{A1650199-B830-4E97-B613-1D991C68B530}" destId="{69167F89-E782-4EC8-9B6D-5EAB5066A819}" srcOrd="0" destOrd="0" presId="urn:microsoft.com/office/officeart/2005/8/layout/venn3"/>
    <dgm:cxn modelId="{C557D6FC-B5EB-4563-9A5E-6A2AF393BCBB}" srcId="{72FCD074-5A1D-4404-B9D0-3F6C60241562}" destId="{A1650199-B830-4E97-B613-1D991C68B530}" srcOrd="4" destOrd="0" parTransId="{106AD6CA-334C-4836-83E5-5A33882C5195}" sibTransId="{B65E9F3F-F604-473E-BF33-DED6D1C507B9}"/>
    <dgm:cxn modelId="{D477E5E3-E121-43AE-8525-4F5C36401620}" srcId="{72FCD074-5A1D-4404-B9D0-3F6C60241562}" destId="{487AC1CB-160F-40B5-8DF5-CBB2F789FA95}" srcOrd="1" destOrd="0" parTransId="{F1A89C4E-D0F4-44A7-99B3-AB327ED84224}" sibTransId="{0C127080-B850-44F3-975B-05CD0B4909BE}"/>
    <dgm:cxn modelId="{47051338-C420-4FEF-B837-B00246F33A5A}" type="presOf" srcId="{72FCD074-5A1D-4404-B9D0-3F6C60241562}" destId="{76F33247-CFBB-47EC-9BFF-3E1951D66A5D}" srcOrd="0" destOrd="0" presId="urn:microsoft.com/office/officeart/2005/8/layout/venn3"/>
    <dgm:cxn modelId="{04618A84-859D-4274-AEBF-99EFF35F5D38}" srcId="{72FCD074-5A1D-4404-B9D0-3F6C60241562}" destId="{9C044A0A-EC92-4BA2-BB33-7C1A421816C8}" srcOrd="3" destOrd="0" parTransId="{5FD9A609-BC44-4EFF-9709-A441EA201A83}" sibTransId="{4DE30F5C-6569-47DA-9751-641680006C02}"/>
    <dgm:cxn modelId="{BA82C14C-5E58-4B29-B2A3-A5DFB4F35A1C}" type="presOf" srcId="{487AC1CB-160F-40B5-8DF5-CBB2F789FA95}" destId="{CF07530C-F5A1-4B7A-9E75-E00212C897E9}" srcOrd="0" destOrd="0" presId="urn:microsoft.com/office/officeart/2005/8/layout/venn3"/>
    <dgm:cxn modelId="{876E9B49-5C0E-4AD5-A900-200FE6F7E08A}" type="presOf" srcId="{6C781340-5A6B-4E4B-8931-275031B34FC4}" destId="{9821AA55-9299-4362-879F-43DAFFCCDC78}" srcOrd="0" destOrd="0" presId="urn:microsoft.com/office/officeart/2005/8/layout/venn3"/>
    <dgm:cxn modelId="{709BF422-57EF-489E-BBD8-4E4892374866}" type="presParOf" srcId="{76F33247-CFBB-47EC-9BFF-3E1951D66A5D}" destId="{9821AA55-9299-4362-879F-43DAFFCCDC78}" srcOrd="0" destOrd="0" presId="urn:microsoft.com/office/officeart/2005/8/layout/venn3"/>
    <dgm:cxn modelId="{4AD8FB42-9E10-49BC-85C7-EA86E271A403}" type="presParOf" srcId="{76F33247-CFBB-47EC-9BFF-3E1951D66A5D}" destId="{DDB843C0-9529-40D2-A7C2-08B157955310}" srcOrd="1" destOrd="0" presId="urn:microsoft.com/office/officeart/2005/8/layout/venn3"/>
    <dgm:cxn modelId="{6FC8F72C-E992-4EC9-B205-EDC529BE73AA}" type="presParOf" srcId="{76F33247-CFBB-47EC-9BFF-3E1951D66A5D}" destId="{CF07530C-F5A1-4B7A-9E75-E00212C897E9}" srcOrd="2" destOrd="0" presId="urn:microsoft.com/office/officeart/2005/8/layout/venn3"/>
    <dgm:cxn modelId="{2CFB0B60-A0D7-4C8C-A4BE-1A066089833F}" type="presParOf" srcId="{76F33247-CFBB-47EC-9BFF-3E1951D66A5D}" destId="{FE62F2CC-D993-4D41-9AE1-32E7218444E4}" srcOrd="3" destOrd="0" presId="urn:microsoft.com/office/officeart/2005/8/layout/venn3"/>
    <dgm:cxn modelId="{70C77633-B6CB-4E00-8635-AAECE7900DF1}" type="presParOf" srcId="{76F33247-CFBB-47EC-9BFF-3E1951D66A5D}" destId="{2A78D579-F02F-46B0-BCED-4B6640DD879E}" srcOrd="4" destOrd="0" presId="urn:microsoft.com/office/officeart/2005/8/layout/venn3"/>
    <dgm:cxn modelId="{B24622BD-7CAB-4FD0-AEC9-2F0B6A672849}" type="presParOf" srcId="{76F33247-CFBB-47EC-9BFF-3E1951D66A5D}" destId="{424D3BC4-F895-42F8-B710-FB210C59DA97}" srcOrd="5" destOrd="0" presId="urn:microsoft.com/office/officeart/2005/8/layout/venn3"/>
    <dgm:cxn modelId="{177EEDE2-439A-4183-BA95-059B5123AFC2}" type="presParOf" srcId="{76F33247-CFBB-47EC-9BFF-3E1951D66A5D}" destId="{94DAFFFA-D34D-4C1F-9E86-E09BE68F8B72}" srcOrd="6" destOrd="0" presId="urn:microsoft.com/office/officeart/2005/8/layout/venn3"/>
    <dgm:cxn modelId="{87810762-5E40-46B1-BAA8-BB22E0F64936}" type="presParOf" srcId="{76F33247-CFBB-47EC-9BFF-3E1951D66A5D}" destId="{D2924391-7BF2-4128-AD20-C4A9D0839EDA}" srcOrd="7" destOrd="0" presId="urn:microsoft.com/office/officeart/2005/8/layout/venn3"/>
    <dgm:cxn modelId="{8FC0743B-EB8C-4815-8F33-A9B538016629}" type="presParOf" srcId="{76F33247-CFBB-47EC-9BFF-3E1951D66A5D}" destId="{69167F89-E782-4EC8-9B6D-5EAB5066A819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21AA55-9299-4362-879F-43DAFFCCDC78}">
      <dsp:nvSpPr>
        <dsp:cNvPr id="0" name=""/>
        <dsp:cNvSpPr/>
      </dsp:nvSpPr>
      <dsp:spPr>
        <a:xfrm>
          <a:off x="1004" y="496688"/>
          <a:ext cx="1958950" cy="19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36830" rIns="107808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Тамга</a:t>
          </a:r>
          <a:endParaRPr lang="ru-RU" sz="29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04" y="496688"/>
        <a:ext cx="1958950" cy="1958950"/>
      </dsp:txXfrm>
    </dsp:sp>
    <dsp:sp modelId="{CF07530C-F5A1-4B7A-9E75-E00212C897E9}">
      <dsp:nvSpPr>
        <dsp:cNvPr id="0" name=""/>
        <dsp:cNvSpPr/>
      </dsp:nvSpPr>
      <dsp:spPr>
        <a:xfrm>
          <a:off x="1568164" y="496688"/>
          <a:ext cx="1958950" cy="19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36830" rIns="107808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Тенга</a:t>
          </a:r>
          <a:endParaRPr lang="ru-RU" sz="29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68164" y="496688"/>
        <a:ext cx="1958950" cy="1958950"/>
      </dsp:txXfrm>
    </dsp:sp>
    <dsp:sp modelId="{2A78D579-F02F-46B0-BCED-4B6640DD879E}">
      <dsp:nvSpPr>
        <dsp:cNvPr id="0" name=""/>
        <dsp:cNvSpPr/>
      </dsp:nvSpPr>
      <dsp:spPr>
        <a:xfrm>
          <a:off x="3135324" y="496688"/>
          <a:ext cx="1958950" cy="19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36830" rIns="107808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Денга</a:t>
          </a:r>
          <a:endParaRPr lang="ru-RU" sz="29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5324" y="496688"/>
        <a:ext cx="1958950" cy="1958950"/>
      </dsp:txXfrm>
    </dsp:sp>
    <dsp:sp modelId="{94DAFFFA-D34D-4C1F-9E86-E09BE68F8B72}">
      <dsp:nvSpPr>
        <dsp:cNvPr id="0" name=""/>
        <dsp:cNvSpPr/>
      </dsp:nvSpPr>
      <dsp:spPr>
        <a:xfrm>
          <a:off x="4702485" y="496688"/>
          <a:ext cx="1958950" cy="19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36830" rIns="107808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Деньга</a:t>
          </a:r>
          <a:endParaRPr lang="ru-RU" sz="29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02485" y="496688"/>
        <a:ext cx="1958950" cy="1958950"/>
      </dsp:txXfrm>
    </dsp:sp>
    <dsp:sp modelId="{69167F89-E782-4EC8-9B6D-5EAB5066A819}">
      <dsp:nvSpPr>
        <dsp:cNvPr id="0" name=""/>
        <dsp:cNvSpPr/>
      </dsp:nvSpPr>
      <dsp:spPr>
        <a:xfrm>
          <a:off x="6269645" y="496688"/>
          <a:ext cx="1958950" cy="195895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36830" rIns="107808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Деньги</a:t>
          </a:r>
          <a:endParaRPr lang="ru-RU" sz="29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269645" y="496688"/>
        <a:ext cx="1958950" cy="1958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D349-92F1-4345-B9A5-CBD3484A43D0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8522-AB1C-408C-BC7C-D094C5832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42A-78ED-4984-9DEC-450ED2637F01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D9CE7-3D15-40E7-AEF6-CFF905DAB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A777-32C0-4651-8D08-8D3C32372C56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22EA-A725-44D4-A8CD-C594635362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3DB6-45A2-4FD7-86F6-4D3CF054C4E3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8B3D6-334B-4189-88E5-60B6F822E6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C25BC-4958-4041-A4CD-226E426FDF5A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ABB3D-DF35-4C35-98DC-AB3C32489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198A7-EA45-470C-B85B-11AF68E4AAAA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F7520-F678-4A09-A1B3-1EC57E5CD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F4393-0FDC-49AB-B831-9657A58D1FF2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1D68E-9EED-438E-B713-3FE9CF5A6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BB1C-530F-4F64-83BF-929AED256D03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9549-71EF-4986-865D-B7D8B9BB0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86495-D48C-40B6-A956-AAF8EFE4687D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2474-77C7-46FD-B982-3A4F59360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A31E7-F3DE-4735-9FE4-3D111C296431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24240-89EE-423E-9424-647E9CBB3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2861E-F962-4625-8798-B1808E82BD2E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AA96A-6811-4297-AA3F-8364C7FB0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4A634C-65AF-4DAB-B7A2-98272F49F5FD}" type="datetimeFigureOut">
              <a:rPr lang="ru-RU"/>
              <a:pPr>
                <a:defRPr/>
              </a:pPr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4BA6FA-AF36-42D3-811D-8D1CA4F2A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00192" y="5949950"/>
            <a:ext cx="24485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Окружающий мир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15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5400"/>
            <a:ext cx="6732588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187624" y="260648"/>
            <a:ext cx="7344816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spc="50" dirty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Азбука </a:t>
            </a:r>
            <a:r>
              <a:rPr lang="ru-RU" sz="66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финансов </a:t>
            </a:r>
            <a:endParaRPr lang="ru-RU" sz="66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Происхождение слова «деньги» в русском </a:t>
            </a:r>
            <a:r>
              <a:rPr lang="ru-RU" b="1" dirty="0" smtClean="0"/>
              <a:t>языке.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464284" y="1196752"/>
          <a:ext cx="822960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2" name="Прямоугольник 5"/>
          <p:cNvSpPr>
            <a:spLocks noChangeArrowheads="1"/>
          </p:cNvSpPr>
          <p:nvPr/>
        </p:nvSpPr>
        <p:spPr bwMode="auto">
          <a:xfrm>
            <a:off x="785813" y="4000500"/>
            <a:ext cx="75009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Слово «тамга» переводят на русский язык как «знак», «штемпель». </a:t>
            </a:r>
          </a:p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его основе возникло название монеты «тенга». </a:t>
            </a:r>
          </a:p>
          <a:p>
            <a:pPr algn="just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Денга -по татарски «звенящий».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318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Рубль.</a:t>
            </a:r>
            <a:endParaRPr lang="ru-RU" b="1" dirty="0"/>
          </a:p>
        </p:txBody>
      </p:sp>
      <p:sp>
        <p:nvSpPr>
          <p:cNvPr id="23555" name="Объект 2"/>
          <p:cNvSpPr>
            <a:spLocks noGrp="1"/>
          </p:cNvSpPr>
          <p:nvPr>
            <p:ph idx="4294967295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Слово «рубль» появилось в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веке для названия «коротких, горбатых слитков» гривны.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Гривну рубили и отсюда возникло слово «рубль».</a:t>
            </a:r>
            <a:endParaRPr lang="ru-RU" smtClean="0"/>
          </a:p>
        </p:txBody>
      </p:sp>
      <p:pic>
        <p:nvPicPr>
          <p:cNvPr id="23556" name="Picture 5" descr="История возникновения рубл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3263" y="3268663"/>
            <a:ext cx="47974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3267075" y="6126163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Памятник рублю в г. Томск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Примитивные формы первых денег: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5362" name="Содержимое 3" descr="mo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981075"/>
            <a:ext cx="3816350" cy="5691188"/>
          </a:xfrm>
        </p:spPr>
      </p:pic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4067175" y="1484313"/>
            <a:ext cx="4792663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1 - раковины каури (моллюски);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2 - перламутровые подвески;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3 - связка денег-раковин;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4 - связка металлических денег-колец;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5 - железная мотыжка;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6 - бронзовый топорик;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7 - железные прутья из храма Геры в Аргосе;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8 - железный слиток из Британии;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9 - золотой диск из Микен;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10 - бронзовый слиток из Микен;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11 - медный слиток из Италии;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12 - римский слиток с клеймом.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Интересные факты о деньгах</a:t>
            </a:r>
            <a:r>
              <a:rPr lang="ru-RU" sz="4000" smtClean="0"/>
              <a:t> </a:t>
            </a:r>
            <a:endParaRPr lang="en-US" sz="4000" smtClean="0"/>
          </a:p>
        </p:txBody>
      </p:sp>
      <p:pic>
        <p:nvPicPr>
          <p:cNvPr id="16386" name="Содержимое 3" descr="i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765175"/>
            <a:ext cx="2879725" cy="1946275"/>
          </a:xfrm>
        </p:spPr>
      </p:pic>
      <p:sp>
        <p:nvSpPr>
          <p:cNvPr id="16387" name="Прямоугольник 4"/>
          <p:cNvSpPr>
            <a:spLocks noChangeArrowheads="1"/>
          </p:cNvSpPr>
          <p:nvPr/>
        </p:nvSpPr>
        <p:spPr bwMode="auto">
          <a:xfrm>
            <a:off x="3419475" y="692150"/>
            <a:ext cx="51435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Крупный рогатый скот, вероятно, является </a:t>
            </a:r>
            <a:r>
              <a:rPr lang="ru-RU" sz="2200" b="1">
                <a:latin typeface="Times New Roman" pitchFamily="18" charset="0"/>
                <a:cs typeface="Times New Roman" pitchFamily="18" charset="0"/>
              </a:rPr>
              <a:t>самой старой формой денег</a:t>
            </a:r>
            <a:r>
              <a:rPr lang="ru-RU" sz="2200">
                <a:latin typeface="Times New Roman" pitchFamily="18" charset="0"/>
                <a:cs typeface="Times New Roman" pitchFamily="18" charset="0"/>
              </a:rPr>
              <a:t>. В некоторых частях Африки он использовался в этом качестве вплоть до середины 20 века.</a:t>
            </a:r>
          </a:p>
          <a:p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 В Бирме до 20 века в качестве денег были соль и плиточный чай.</a:t>
            </a:r>
          </a:p>
          <a:p>
            <a:endParaRPr lang="ru-RU" sz="2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В Мексике — мешочки какао-бобов. </a:t>
            </a:r>
          </a:p>
          <a:p>
            <a:r>
              <a:rPr lang="ru-RU" sz="2200">
                <a:latin typeface="Times New Roman" pitchFamily="18" charset="0"/>
                <a:cs typeface="Times New Roman" pitchFamily="18" charset="0"/>
              </a:rPr>
              <a:t>Деньгами в разных странах были: табак, сушеная рыба, зерна риса, кукурузы.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В Меланезии в роли денег выступали связки собачьих зубов, раковин. </a:t>
            </a:r>
            <a:endParaRPr lang="ru-RU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Рисунок 5" descr="i (6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924175"/>
            <a:ext cx="14097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Рисунок 7" descr="i (7)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908175" y="2924175"/>
            <a:ext cx="15001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Рисунок 8" descr="i (8)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5013325"/>
            <a:ext cx="292893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Интересные факты о деньгах</a:t>
            </a:r>
            <a:endParaRPr lang="ru-RU" smtClean="0"/>
          </a:p>
        </p:txBody>
      </p:sp>
      <p:pic>
        <p:nvPicPr>
          <p:cNvPr id="17410" name="Содержимое 3" descr="1231088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827088" y="1268413"/>
            <a:ext cx="1635125" cy="2447925"/>
          </a:xfrm>
        </p:spPr>
      </p:pic>
      <p:pic>
        <p:nvPicPr>
          <p:cNvPr id="17411" name="Рисунок 5" descr="soccer-pag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3850" y="3716338"/>
            <a:ext cx="2519363" cy="262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348038" y="1484313"/>
            <a:ext cx="535781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Обычные монеты регулируют ход самых знаменитых в мире часов — Биг Бен в Лондоне! Если часы уходят вперед, то главный хранитель часов кладет на маятник однопенсовую монету, которая убавляет секунду!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Монетку используют футбольные судьи при выборе ворот перед игрой.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В Японии из монеток, которые собрали дети, были отлиты колокола мира. Один из них установлен в Нью-Йорке.</a:t>
            </a:r>
            <a: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Интересные факты о деньгах</a:t>
            </a:r>
            <a:endParaRPr lang="ru-RU" smtClean="0"/>
          </a:p>
        </p:txBody>
      </p:sp>
      <p:pic>
        <p:nvPicPr>
          <p:cNvPr id="18434" name="Рисунок 6" descr="Juno_sospita_pushki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323850" y="1268413"/>
            <a:ext cx="2286000" cy="2860675"/>
          </a:xfrm>
        </p:spPr>
      </p:pic>
      <p:pic>
        <p:nvPicPr>
          <p:cNvPr id="18435" name="Рисунок 5" descr="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292600"/>
            <a:ext cx="2286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Прямоугольник 3"/>
          <p:cNvSpPr>
            <a:spLocks noChangeArrowheads="1"/>
          </p:cNvSpPr>
          <p:nvPr/>
        </p:nvSpPr>
        <p:spPr bwMode="auto">
          <a:xfrm>
            <a:off x="2857500" y="1268413"/>
            <a:ext cx="5715000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Римская богиня Юнона имела титул Монета, что в переводе с латыни означает «предостерегающая» или «советница». Возле храма Юноны на Капитолии находились мастерские, где чеканили металлические деньги. Именно поэтому мы называем их монетами, а в английском языке от этого титула произошло общее название денег —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«money».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latin typeface="Calibri" pitchFamily="34" charset="0"/>
              </a:rPr>
              <a:t> </a:t>
            </a: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endParaRPr 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latin typeface="Times New Roman" pitchFamily="18" charset="0"/>
                <a:cs typeface="Times New Roman" pitchFamily="18" charset="0"/>
              </a:rPr>
              <a:t>В средневековой Англии словом «pygg» назывался сорт глины, из которого делали домашнюю утварь. В горшках из такой глины люди часто хранили сбережения и называли их «pygg jar». Со временем термин превратился в «pig bank», и благодаря такому созвучию копилки стали делать исключительно в форме свиньи.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Что родители могут купить за деньги?</a:t>
            </a:r>
            <a:endParaRPr lang="ru-RU" b="1" dirty="0"/>
          </a:p>
        </p:txBody>
      </p:sp>
      <p:pic>
        <p:nvPicPr>
          <p:cNvPr id="20482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00338" y="2565400"/>
            <a:ext cx="3810000" cy="2533650"/>
          </a:xfrm>
        </p:spPr>
      </p:pic>
      <p:pic>
        <p:nvPicPr>
          <p:cNvPr id="20483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67400" y="1062038"/>
            <a:ext cx="30702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06375" y="4581525"/>
            <a:ext cx="2813050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Что нужно вашей семье?</a:t>
            </a:r>
          </a:p>
        </p:txBody>
      </p:sp>
      <p:pic>
        <p:nvPicPr>
          <p:cNvPr id="21506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5863" y="1444625"/>
            <a:ext cx="6772275" cy="4514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370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Происхождение слова «деньги» в русском языке.</vt:lpstr>
      <vt:lpstr>Рубль.</vt:lpstr>
      <vt:lpstr>Примитивные формы первых денег: </vt:lpstr>
      <vt:lpstr>Интересные факты о деньгах </vt:lpstr>
      <vt:lpstr>Интересные факты о деньгах</vt:lpstr>
      <vt:lpstr>Интересные факты о деньгах</vt:lpstr>
      <vt:lpstr>Что родители могут купить за деньги?</vt:lpstr>
      <vt:lpstr>Что нужно вашей семье?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Родион</cp:lastModifiedBy>
  <cp:revision>14</cp:revision>
  <dcterms:created xsi:type="dcterms:W3CDTF">2012-07-31T15:34:20Z</dcterms:created>
  <dcterms:modified xsi:type="dcterms:W3CDTF">2014-02-16T08:37:51Z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234770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